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83"/>
  </p:notesMasterIdLst>
  <p:handoutMasterIdLst>
    <p:handoutMasterId r:id="rId84"/>
  </p:handoutMasterIdLst>
  <p:sldIdLst>
    <p:sldId id="379" r:id="rId3"/>
    <p:sldId id="551" r:id="rId4"/>
    <p:sldId id="459" r:id="rId5"/>
    <p:sldId id="460" r:id="rId6"/>
    <p:sldId id="461" r:id="rId7"/>
    <p:sldId id="463" r:id="rId8"/>
    <p:sldId id="456" r:id="rId9"/>
    <p:sldId id="462" r:id="rId10"/>
    <p:sldId id="443" r:id="rId11"/>
    <p:sldId id="446" r:id="rId12"/>
    <p:sldId id="464" r:id="rId13"/>
    <p:sldId id="465" r:id="rId14"/>
    <p:sldId id="514" r:id="rId15"/>
    <p:sldId id="466" r:id="rId16"/>
    <p:sldId id="387" r:id="rId17"/>
    <p:sldId id="467" r:id="rId18"/>
    <p:sldId id="468" r:id="rId19"/>
    <p:sldId id="469" r:id="rId20"/>
    <p:sldId id="470" r:id="rId21"/>
    <p:sldId id="534" r:id="rId22"/>
    <p:sldId id="535" r:id="rId23"/>
    <p:sldId id="593" r:id="rId24"/>
    <p:sldId id="536" r:id="rId25"/>
    <p:sldId id="537" r:id="rId26"/>
    <p:sldId id="541" r:id="rId27"/>
    <p:sldId id="539" r:id="rId28"/>
    <p:sldId id="540" r:id="rId29"/>
    <p:sldId id="545" r:id="rId30"/>
    <p:sldId id="585" r:id="rId31"/>
    <p:sldId id="471" r:id="rId32"/>
    <p:sldId id="472" r:id="rId33"/>
    <p:sldId id="473" r:id="rId34"/>
    <p:sldId id="547" r:id="rId35"/>
    <p:sldId id="548" r:id="rId36"/>
    <p:sldId id="549" r:id="rId37"/>
    <p:sldId id="550" r:id="rId38"/>
    <p:sldId id="533" r:id="rId39"/>
    <p:sldId id="555" r:id="rId40"/>
    <p:sldId id="556" r:id="rId41"/>
    <p:sldId id="557" r:id="rId42"/>
    <p:sldId id="558" r:id="rId43"/>
    <p:sldId id="559" r:id="rId44"/>
    <p:sldId id="560" r:id="rId45"/>
    <p:sldId id="561" r:id="rId46"/>
    <p:sldId id="562" r:id="rId47"/>
    <p:sldId id="563" r:id="rId48"/>
    <p:sldId id="564" r:id="rId49"/>
    <p:sldId id="565" r:id="rId50"/>
    <p:sldId id="566" r:id="rId51"/>
    <p:sldId id="567" r:id="rId52"/>
    <p:sldId id="568" r:id="rId53"/>
    <p:sldId id="569" r:id="rId54"/>
    <p:sldId id="570" r:id="rId55"/>
    <p:sldId id="571" r:id="rId56"/>
    <p:sldId id="572" r:id="rId57"/>
    <p:sldId id="573" r:id="rId58"/>
    <p:sldId id="574" r:id="rId59"/>
    <p:sldId id="575" r:id="rId60"/>
    <p:sldId id="576" r:id="rId61"/>
    <p:sldId id="577" r:id="rId62"/>
    <p:sldId id="578" r:id="rId63"/>
    <p:sldId id="579" r:id="rId64"/>
    <p:sldId id="580" r:id="rId65"/>
    <p:sldId id="581" r:id="rId66"/>
    <p:sldId id="582" r:id="rId67"/>
    <p:sldId id="583" r:id="rId68"/>
    <p:sldId id="584" r:id="rId69"/>
    <p:sldId id="587" r:id="rId70"/>
    <p:sldId id="586" r:id="rId71"/>
    <p:sldId id="590" r:id="rId72"/>
    <p:sldId id="591" r:id="rId73"/>
    <p:sldId id="600" r:id="rId74"/>
    <p:sldId id="601" r:id="rId75"/>
    <p:sldId id="602" r:id="rId76"/>
    <p:sldId id="603" r:id="rId77"/>
    <p:sldId id="604" r:id="rId78"/>
    <p:sldId id="605" r:id="rId79"/>
    <p:sldId id="606" r:id="rId80"/>
    <p:sldId id="607" r:id="rId81"/>
    <p:sldId id="608" r:id="rId82"/>
  </p:sldIdLst>
  <p:sldSz cx="9906000" cy="6858000" type="A4"/>
  <p:notesSz cx="6858000" cy="9906000"/>
  <p:defaultTex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78"/>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605A"/>
    <a:srgbClr val="FFEA18"/>
    <a:srgbClr val="BA4CC2"/>
    <a:srgbClr val="359927"/>
    <a:srgbClr val="8D0999"/>
    <a:srgbClr val="1B991F"/>
    <a:srgbClr val="F63F1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65439" autoAdjust="0"/>
  </p:normalViewPr>
  <p:slideViewPr>
    <p:cSldViewPr>
      <p:cViewPr>
        <p:scale>
          <a:sx n="100" d="100"/>
          <a:sy n="100" d="100"/>
        </p:scale>
        <p:origin x="-800" y="-64"/>
      </p:cViewPr>
      <p:guideLst>
        <p:guide orient="horz" pos="2160"/>
        <p:guide pos="3120"/>
      </p:guideLst>
    </p:cSldViewPr>
  </p:slideViewPr>
  <p:outlineViewPr>
    <p:cViewPr>
      <p:scale>
        <a:sx n="33" d="100"/>
        <a:sy n="33" d="100"/>
      </p:scale>
      <p:origin x="0" y="19472"/>
    </p:cViewPr>
  </p:outlineViewPr>
  <p:notesTextViewPr>
    <p:cViewPr>
      <p:scale>
        <a:sx n="100" d="100"/>
        <a:sy n="100" d="100"/>
      </p:scale>
      <p:origin x="0" y="0"/>
    </p:cViewPr>
  </p:notesTextViewPr>
  <p:sorterViewPr>
    <p:cViewPr>
      <p:scale>
        <a:sx n="66" d="100"/>
        <a:sy n="66" d="100"/>
      </p:scale>
      <p:origin x="0" y="765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72035" name="Rectangle 3"/>
          <p:cNvSpPr>
            <a:spLocks noGrp="1" noChangeArrowheads="1"/>
          </p:cNvSpPr>
          <p:nvPr>
            <p:ph type="dt" sz="quarter"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72036" name="Rectangle 4"/>
          <p:cNvSpPr>
            <a:spLocks noGrp="1" noChangeArrowheads="1"/>
          </p:cNvSpPr>
          <p:nvPr>
            <p:ph type="ftr" sz="quarter" idx="2"/>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72037" name="Rectangle 5"/>
          <p:cNvSpPr>
            <a:spLocks noGrp="1" noChangeArrowheads="1"/>
          </p:cNvSpPr>
          <p:nvPr>
            <p:ph type="sldNum" sz="quarter" idx="3"/>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47E7E44-0303-7C40-B86E-FFABE1BF64D8}" type="slidenum">
              <a:rPr lang="fr-FR"/>
              <a:pPr>
                <a:defRPr/>
              </a:pPr>
              <a:t>‹#›</a:t>
            </a:fld>
            <a:endParaRPr lang="fr-FR"/>
          </a:p>
        </p:txBody>
      </p:sp>
    </p:spTree>
    <p:extLst>
      <p:ext uri="{BB962C8B-B14F-4D97-AF65-F5344CB8AC3E}">
        <p14:creationId xmlns:p14="http://schemas.microsoft.com/office/powerpoint/2010/main" val="179697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65891" name="Rectangle 3"/>
          <p:cNvSpPr>
            <a:spLocks noGrp="1" noChangeArrowheads="1"/>
          </p:cNvSpPr>
          <p:nvPr>
            <p:ph type="dt"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65892"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5893" name="Rectangle 5"/>
          <p:cNvSpPr>
            <a:spLocks noGrp="1" noChangeArrowheads="1"/>
          </p:cNvSpPr>
          <p:nvPr>
            <p:ph type="body" sz="quarter" idx="3"/>
          </p:nvPr>
        </p:nvSpPr>
        <p:spPr bwMode="auto">
          <a:xfrm>
            <a:off x="914400" y="4705350"/>
            <a:ext cx="50292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5894" name="Rectangle 6"/>
          <p:cNvSpPr>
            <a:spLocks noGrp="1" noChangeArrowheads="1"/>
          </p:cNvSpPr>
          <p:nvPr>
            <p:ph type="ftr" sz="quarter" idx="4"/>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65895" name="Rectangle 7"/>
          <p:cNvSpPr>
            <a:spLocks noGrp="1" noChangeArrowheads="1"/>
          </p:cNvSpPr>
          <p:nvPr>
            <p:ph type="sldNum" sz="quarter" idx="5"/>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B1F07F-8C20-2448-B92C-A05332466913}" type="slidenum">
              <a:rPr lang="fr-FR"/>
              <a:pPr>
                <a:defRPr/>
              </a:pPr>
              <a:t>‹#›</a:t>
            </a:fld>
            <a:endParaRPr lang="fr-FR"/>
          </a:p>
        </p:txBody>
      </p:sp>
    </p:spTree>
    <p:extLst>
      <p:ext uri="{BB962C8B-B14F-4D97-AF65-F5344CB8AC3E}">
        <p14:creationId xmlns:p14="http://schemas.microsoft.com/office/powerpoint/2010/main" val="1990524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fr.wikipedia.org/wiki/Psychologie_exp%C3%A9rimentale" TargetMode="External"/><Relationship Id="rId4" Type="http://schemas.openxmlformats.org/officeDocument/2006/relationships/hyperlink" Target="https://fr.wikipedia.org/wiki/Ergonomie" TargetMode="External"/><Relationship Id="rId5" Type="http://schemas.openxmlformats.org/officeDocument/2006/relationships/hyperlink" Target="https://fr.wikipedia.org/wiki/Interface_Homme-machine" TargetMode="External"/><Relationship Id="rId6" Type="http://schemas.openxmlformats.org/officeDocument/2006/relationships/hyperlink" Target="https://fr.wikipedia.org/wiki/Ordinateur" TargetMode="External"/><Relationship Id="rId7" Type="http://schemas.openxmlformats.org/officeDocument/2006/relationships/hyperlink" Target="https://fr.wikipedia.org/wiki/Souris_(informatique)" TargetMode="External"/><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9D056B-D1AF-614C-9F3F-641A25D44678}" type="slidenum">
              <a:rPr lang="fr-FR"/>
              <a:pPr>
                <a:defRPr/>
              </a:pPr>
              <a:t>1</a:t>
            </a:fld>
            <a:endParaRPr lang="fr-F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dirty="0" smtClean="0">
              <a:latin typeface="Palatino"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DDD0B1-82C7-3E4F-BD02-93E12EE48246}" type="slidenum">
              <a:rPr lang="fr-FR"/>
              <a:pPr>
                <a:defRPr/>
              </a:pPr>
              <a:t>10</a:t>
            </a:fld>
            <a:endParaRPr lang="fr-FR"/>
          </a:p>
        </p:txBody>
      </p:sp>
      <p:sp>
        <p:nvSpPr>
          <p:cNvPr id="610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0307" name="Rectangle 3"/>
          <p:cNvSpPr>
            <a:spLocks noGrp="1" noChangeArrowheads="1"/>
          </p:cNvSpPr>
          <p:nvPr>
            <p:ph type="body" idx="1"/>
          </p:nvPr>
        </p:nvSpPr>
        <p:spPr/>
        <p:txBody>
          <a:bodyPr/>
          <a:lstStyle/>
          <a:p>
            <a:pPr eaLnBrk="1" hangingPunct="1">
              <a:defRPr/>
            </a:pPr>
            <a:r>
              <a:rPr lang="fr-FR" b="1" smtClean="0">
                <a:latin typeface="Times-Bold" charset="0"/>
                <a:cs typeface="+mn-cs"/>
              </a:rPr>
              <a:t>Modèle conceptuel d'un système interactif</a:t>
            </a:r>
          </a:p>
          <a:p>
            <a:pPr eaLnBrk="1" hangingPunct="1">
              <a:defRPr/>
            </a:pPr>
            <a:r>
              <a:rPr lang="fr-FR" smtClean="0">
                <a:latin typeface="Times-Bold" charset="0"/>
                <a:cs typeface="+mn-cs"/>
              </a:rPr>
              <a:t>Un système interactif, comme toute application informatique, contient un certain</a:t>
            </a:r>
          </a:p>
          <a:p>
            <a:pPr eaLnBrk="1" hangingPunct="1">
              <a:defRPr/>
            </a:pPr>
            <a:r>
              <a:rPr lang="fr-FR" smtClean="0">
                <a:latin typeface="Times-Bold" charset="0"/>
                <a:cs typeface="+mn-cs"/>
              </a:rPr>
              <a:t>nombre de fonctionnalités, qui sont distribuées dans différents modules selon une</a:t>
            </a:r>
          </a:p>
          <a:p>
            <a:pPr eaLnBrk="1" hangingPunct="1">
              <a:defRPr/>
            </a:pPr>
            <a:r>
              <a:rPr lang="fr-FR" smtClean="0">
                <a:latin typeface="Times-Bold" charset="0"/>
                <a:cs typeface="+mn-cs"/>
              </a:rPr>
              <a:t>architecture logicielle. La séparation interface/noyau fonctionnel évoquée plus haut</a:t>
            </a:r>
          </a:p>
          <a:p>
            <a:pPr eaLnBrk="1" hangingPunct="1">
              <a:defRPr/>
            </a:pPr>
            <a:r>
              <a:rPr lang="fr-FR" smtClean="0">
                <a:latin typeface="Times-Bold" charset="0"/>
                <a:cs typeface="+mn-cs"/>
              </a:rPr>
              <a:t>résulte du partage des fonctionnalités d'un système interactif entre fonctions de</a:t>
            </a:r>
          </a:p>
          <a:p>
            <a:pPr eaLnBrk="1" hangingPunct="1">
              <a:defRPr/>
            </a:pPr>
            <a:r>
              <a:rPr lang="fr-FR" smtClean="0">
                <a:latin typeface="Times-Bold" charset="0"/>
                <a:cs typeface="+mn-cs"/>
              </a:rPr>
              <a:t>l'interface et fonctions (internes) du système. Ce découpage fonctionnel peut être</a:t>
            </a:r>
          </a:p>
          <a:p>
            <a:pPr eaLnBrk="1" hangingPunct="1">
              <a:defRPr/>
            </a:pPr>
            <a:r>
              <a:rPr lang="fr-FR" smtClean="0">
                <a:latin typeface="Times-Bold" charset="0"/>
                <a:cs typeface="+mn-cs"/>
              </a:rPr>
              <a:t>aisément raffiné : l'utilisateur doit pouvoir fournir des entrées aux systèmes</a:t>
            </a:r>
          </a:p>
          <a:p>
            <a:pPr eaLnBrk="1" hangingPunct="1">
              <a:defRPr/>
            </a:pPr>
            <a:r>
              <a:rPr lang="fr-FR" smtClean="0">
                <a:latin typeface="Times-Bold" charset="0"/>
                <a:cs typeface="+mn-cs"/>
              </a:rPr>
              <a:t>(appelées commandes) et le système doit pouvoir présenter le résultat des </a:t>
            </a:r>
            <a:r>
              <a:rPr lang="fr-FR" smtClean="0">
                <a:latin typeface="Times-Roman" charset="0"/>
                <a:cs typeface="+mn-cs"/>
              </a:rPr>
              <a:t>commandes à l'utilisateur. Cela conduit au modèle conceptuel "générique" (c'est-à-dire indépendant de toute application) de la figure 2. Lors de la conception d'un</a:t>
            </a:r>
          </a:p>
          <a:p>
            <a:pPr eaLnBrk="1" hangingPunct="1">
              <a:defRPr/>
            </a:pPr>
            <a:r>
              <a:rPr lang="fr-FR" smtClean="0">
                <a:latin typeface="Times-Roman" charset="0"/>
                <a:cs typeface="+mn-cs"/>
              </a:rPr>
              <a:t>système interactif particulier, ce modèle générique est détaillé en définissant plus</a:t>
            </a:r>
          </a:p>
          <a:p>
            <a:pPr eaLnBrk="1" hangingPunct="1">
              <a:defRPr/>
            </a:pPr>
            <a:r>
              <a:rPr lang="fr-FR" smtClean="0">
                <a:latin typeface="Times-Roman" charset="0"/>
                <a:cs typeface="+mn-cs"/>
              </a:rPr>
              <a:t>précisément chacun de ses composants.</a:t>
            </a:r>
          </a:p>
          <a:p>
            <a:pPr eaLnBrk="1" hangingPunct="1">
              <a:defRPr/>
            </a:pPr>
            <a:endParaRPr lang="fr-FR" smtClean="0">
              <a:latin typeface="Times-Roman" charset="0"/>
              <a:cs typeface="+mn-cs"/>
            </a:endParaRPr>
          </a:p>
          <a:p>
            <a:pPr eaLnBrk="1" hangingPunct="1">
              <a:defRPr/>
            </a:pPr>
            <a:r>
              <a:rPr lang="fr-FR" smtClean="0">
                <a:latin typeface="Times-Roman" charset="0"/>
                <a:cs typeface="+mn-cs"/>
              </a:rPr>
              <a:t>Dans ce modèle, les </a:t>
            </a:r>
            <a:r>
              <a:rPr lang="fr-FR" i="1" smtClean="0">
                <a:latin typeface="Times-Roman" charset="0"/>
                <a:cs typeface="+mn-cs"/>
              </a:rPr>
              <a:t>objets </a:t>
            </a:r>
            <a:r>
              <a:rPr lang="fr-FR" smtClean="0">
                <a:latin typeface="Times-Roman" charset="0"/>
                <a:cs typeface="+mn-cs"/>
              </a:rPr>
              <a:t>sont les objets du domaine de l'application : les mots,</a:t>
            </a:r>
          </a:p>
          <a:p>
            <a:pPr eaLnBrk="1" hangingPunct="1">
              <a:defRPr/>
            </a:pPr>
            <a:r>
              <a:rPr lang="fr-FR" smtClean="0">
                <a:latin typeface="Times-Roman" charset="0"/>
                <a:cs typeface="+mn-cs"/>
              </a:rPr>
              <a:t>paragraphes et sections d'un éditeur de texte, les enregistrements et les relations</a:t>
            </a:r>
          </a:p>
          <a:p>
            <a:pPr eaLnBrk="1" hangingPunct="1">
              <a:defRPr/>
            </a:pPr>
            <a:r>
              <a:rPr lang="fr-FR" smtClean="0">
                <a:latin typeface="Times-Roman" charset="0"/>
                <a:cs typeface="+mn-cs"/>
              </a:rPr>
              <a:t>d'une base de données, etc. Ces objets sont accédés et modifiés par des</a:t>
            </a:r>
          </a:p>
          <a:p>
            <a:pPr eaLnBrk="1" hangingPunct="1">
              <a:defRPr/>
            </a:pPr>
            <a:r>
              <a:rPr lang="fr-FR" i="1" smtClean="0">
                <a:latin typeface="Times-Roman" charset="0"/>
                <a:cs typeface="+mn-cs"/>
              </a:rPr>
              <a:t>opérations </a:t>
            </a:r>
            <a:r>
              <a:rPr lang="fr-FR" smtClean="0">
                <a:latin typeface="Times-Roman" charset="0"/>
                <a:cs typeface="+mn-cs"/>
              </a:rPr>
              <a:t>internes, activées par l'utilisateur par l'intermédiaire de </a:t>
            </a:r>
            <a:r>
              <a:rPr lang="fr-FR" i="1" smtClean="0">
                <a:latin typeface="Times-Roman" charset="0"/>
                <a:cs typeface="+mn-cs"/>
              </a:rPr>
              <a:t>commandes</a:t>
            </a:r>
            <a:r>
              <a:rPr lang="fr-FR" smtClean="0">
                <a:latin typeface="Times-Roman" charset="0"/>
                <a:cs typeface="+mn-cs"/>
              </a:rPr>
              <a:t>.</a:t>
            </a:r>
          </a:p>
          <a:p>
            <a:pPr eaLnBrk="1" hangingPunct="1">
              <a:defRPr/>
            </a:pPr>
            <a:r>
              <a:rPr lang="fr-FR" smtClean="0">
                <a:latin typeface="Times-Roman" charset="0"/>
                <a:cs typeface="+mn-cs"/>
              </a:rPr>
              <a:t>Par exemple, la commande de fermeture d'une fenêtre peut déclencher plusieurs</a:t>
            </a:r>
          </a:p>
          <a:p>
            <a:pPr eaLnBrk="1" hangingPunct="1">
              <a:defRPr/>
            </a:pPr>
            <a:r>
              <a:rPr lang="fr-FR" smtClean="0">
                <a:latin typeface="Times-Roman" charset="0"/>
                <a:cs typeface="+mn-cs"/>
              </a:rPr>
              <a:t>opérations : sauvegarde du contenu de la fenêtre, déverrouillage d'enregistrements</a:t>
            </a:r>
          </a:p>
          <a:p>
            <a:pPr eaLnBrk="1" hangingPunct="1">
              <a:defRPr/>
            </a:pPr>
            <a:r>
              <a:rPr lang="fr-FR" smtClean="0">
                <a:latin typeface="Times-Roman" charset="0"/>
                <a:cs typeface="+mn-cs"/>
              </a:rPr>
              <a:t>dans une base de données, etc.</a:t>
            </a:r>
          </a:p>
          <a:p>
            <a:pPr eaLnBrk="1" hangingPunct="1">
              <a:defRPr/>
            </a:pPr>
            <a:r>
              <a:rPr lang="fr-FR" smtClean="0">
                <a:latin typeface="Times-Roman" charset="0"/>
                <a:cs typeface="+mn-cs"/>
              </a:rPr>
              <a:t>Certaines commandes correspondent à une action instantanée de l'utilisateur :</a:t>
            </a:r>
          </a:p>
          <a:p>
            <a:pPr eaLnBrk="1" hangingPunct="1">
              <a:defRPr/>
            </a:pPr>
            <a:r>
              <a:rPr lang="fr-FR" smtClean="0">
                <a:latin typeface="Times-Roman" charset="0"/>
                <a:cs typeface="+mn-cs"/>
              </a:rPr>
              <a:t>sélectionner un objet par pointage ou utiliser une touche de fonction par exemple.</a:t>
            </a:r>
          </a:p>
          <a:p>
            <a:pPr eaLnBrk="1" hangingPunct="1">
              <a:defRPr/>
            </a:pPr>
            <a:r>
              <a:rPr lang="fr-FR" smtClean="0">
                <a:latin typeface="Times-Roman" charset="0"/>
                <a:cs typeface="+mn-cs"/>
              </a:rPr>
              <a:t>D'autres commandes nécessitent plusieurs actions élémentaires : faire un</a:t>
            </a:r>
          </a:p>
          <a:p>
            <a:pPr eaLnBrk="1" hangingPunct="1">
              <a:defRPr/>
            </a:pPr>
            <a:r>
              <a:rPr lang="fr-FR" smtClean="0">
                <a:latin typeface="Times-Roman" charset="0"/>
                <a:cs typeface="+mn-cs"/>
              </a:rPr>
              <a:t>drag'n'drop d'un icone, activer une commande dans un menu qui ouvre une boîte</a:t>
            </a:r>
          </a:p>
          <a:p>
            <a:pPr eaLnBrk="1" hangingPunct="1">
              <a:defRPr/>
            </a:pPr>
            <a:r>
              <a:rPr lang="fr-FR" smtClean="0">
                <a:latin typeface="Times-Roman" charset="0"/>
                <a:cs typeface="+mn-cs"/>
              </a:rPr>
              <a:t>de dialogue, taper un commande textuelle suivie de RETURN, etc. Dans ce cas le</a:t>
            </a:r>
          </a:p>
          <a:p>
            <a:pPr eaLnBrk="1" hangingPunct="1">
              <a:defRPr/>
            </a:pPr>
            <a:r>
              <a:rPr lang="fr-FR" smtClean="0">
                <a:latin typeface="Times-Roman" charset="0"/>
                <a:cs typeface="+mn-cs"/>
              </a:rPr>
              <a:t>système peut (doit) produire des sorties informant l'utilisateur qu'il fait bien ce</a:t>
            </a:r>
          </a:p>
          <a:p>
            <a:pPr eaLnBrk="1" hangingPunct="1">
              <a:defRPr/>
            </a:pPr>
            <a:r>
              <a:rPr lang="fr-FR" smtClean="0">
                <a:latin typeface="Times-Roman" charset="0"/>
                <a:cs typeface="+mn-cs"/>
              </a:rPr>
              <a:t>qu'il pense faire : pendant le drag'n'drop, l'icone du fichier suit le curseur de la</a:t>
            </a:r>
          </a:p>
          <a:p>
            <a:pPr eaLnBrk="1" hangingPunct="1">
              <a:defRPr/>
            </a:pPr>
            <a:r>
              <a:rPr lang="fr-FR" smtClean="0">
                <a:latin typeface="Times-Roman" charset="0"/>
                <a:cs typeface="+mn-cs"/>
              </a:rPr>
              <a:t>souris, au fur et à mesure que l'on tape une commande, les caractères s'affichent,</a:t>
            </a:r>
          </a:p>
          <a:p>
            <a:pPr eaLnBrk="1" hangingPunct="1">
              <a:defRPr/>
            </a:pPr>
            <a:r>
              <a:rPr lang="fr-FR" smtClean="0">
                <a:latin typeface="Times-Roman" charset="0"/>
                <a:cs typeface="+mn-cs"/>
              </a:rPr>
              <a:t>etc. Ce retour d'information est appelé </a:t>
            </a:r>
            <a:r>
              <a:rPr lang="fr-FR" i="1" smtClean="0">
                <a:latin typeface="Times-Roman" charset="0"/>
                <a:cs typeface="+mn-cs"/>
              </a:rPr>
              <a:t>feed-back</a:t>
            </a:r>
            <a:r>
              <a:rPr lang="fr-FR" smtClean="0">
                <a:latin typeface="Times-Roman" charset="0"/>
                <a:cs typeface="+mn-cs"/>
              </a:rPr>
              <a:t>.</a:t>
            </a:r>
          </a:p>
          <a:p>
            <a:pPr eaLnBrk="1" hangingPunct="1">
              <a:defRPr/>
            </a:pPr>
            <a:r>
              <a:rPr lang="fr-FR" smtClean="0">
                <a:latin typeface="Times-Roman" charset="0"/>
                <a:cs typeface="+mn-cs"/>
              </a:rPr>
              <a:t>Enfin, lorsque les opérations résultant de l'activation d'une commande sont</a:t>
            </a:r>
          </a:p>
          <a:p>
            <a:pPr eaLnBrk="1" hangingPunct="1">
              <a:defRPr/>
            </a:pPr>
            <a:r>
              <a:rPr lang="fr-FR" smtClean="0">
                <a:latin typeface="Times-Roman" charset="0"/>
                <a:cs typeface="+mn-cs"/>
              </a:rPr>
              <a:t>exécutées, le système produit des </a:t>
            </a:r>
            <a:r>
              <a:rPr lang="fr-FR" i="1" smtClean="0">
                <a:latin typeface="Times-Roman" charset="0"/>
                <a:cs typeface="+mn-cs"/>
              </a:rPr>
              <a:t>réponses </a:t>
            </a:r>
            <a:r>
              <a:rPr lang="fr-FR" smtClean="0">
                <a:latin typeface="Times-Roman" charset="0"/>
                <a:cs typeface="+mn-cs"/>
              </a:rPr>
              <a:t>perceptibles par l'utilisateur : le</a:t>
            </a:r>
          </a:p>
          <a:p>
            <a:pPr eaLnBrk="1" hangingPunct="1">
              <a:defRPr/>
            </a:pPr>
            <a:r>
              <a:rPr lang="fr-FR" smtClean="0">
                <a:latin typeface="Times-Roman" charset="0"/>
                <a:cs typeface="+mn-cs"/>
              </a:rPr>
              <a:t>drag'n'drop ouvre une fenêtre, ou fait changer la forme de l'icone de la poubelle</a:t>
            </a:r>
          </a:p>
          <a:p>
            <a:pPr eaLnBrk="1" hangingPunct="1">
              <a:defRPr/>
            </a:pPr>
            <a:r>
              <a:rPr lang="fr-FR" smtClean="0">
                <a:latin typeface="Times-Roman" charset="0"/>
                <a:cs typeface="+mn-cs"/>
              </a:rPr>
              <a:t>par exemple.</a:t>
            </a:r>
          </a:p>
          <a:p>
            <a:pPr eaLnBrk="1" hangingPunct="1">
              <a:defRPr/>
            </a:pPr>
            <a:endParaRPr lang="fr-FR" smtClean="0">
              <a:latin typeface="Times-Bold" charset="0"/>
              <a:cs typeface="+mn-cs"/>
            </a:endParaRPr>
          </a:p>
          <a:p>
            <a:pPr eaLnBrk="1" hangingPunct="1">
              <a:defRPr/>
            </a:pPr>
            <a:endParaRPr lang="fr-FR"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55F78A-971D-364F-ADA2-368397309660}" type="slidenum">
              <a:rPr lang="fr-FR"/>
              <a:pPr>
                <a:defRPr/>
              </a:pPr>
              <a:t>11</a:t>
            </a:fld>
            <a:endParaRPr lang="fr-FR"/>
          </a:p>
        </p:txBody>
      </p:sp>
      <p:sp>
        <p:nvSpPr>
          <p:cNvPr id="73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5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C7326-E061-8E46-BE4C-722F7705C692}" type="slidenum">
              <a:rPr lang="fr-FR"/>
              <a:pPr>
                <a:defRPr/>
              </a:pPr>
              <a:t>12</a:t>
            </a:fld>
            <a:endParaRPr lang="fr-FR"/>
          </a:p>
        </p:txBody>
      </p:sp>
      <p:sp>
        <p:nvSpPr>
          <p:cNvPr id="73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283" name="Rectangle 3"/>
          <p:cNvSpPr>
            <a:spLocks noGrp="1" noChangeArrowheads="1"/>
          </p:cNvSpPr>
          <p:nvPr>
            <p:ph type="body" idx="1"/>
          </p:nvPr>
        </p:nvSpPr>
        <p:spPr/>
        <p:txBody>
          <a:bodyPr/>
          <a:lstStyle/>
          <a:p>
            <a:pPr eaLnBrk="1" hangingPunct="1">
              <a:defRPr/>
            </a:pPr>
            <a:r>
              <a:rPr lang="fr-FR" sz="1000" smtClean="0">
                <a:cs typeface="+mn-cs"/>
              </a:rPr>
              <a:t>c</a:t>
            </a:r>
            <a:r>
              <a:rPr lang="ja-JP" altLang="fr-FR" sz="1000" smtClean="0">
                <a:latin typeface="Arial"/>
                <a:cs typeface="+mn-cs"/>
              </a:rPr>
              <a:t>’</a:t>
            </a:r>
            <a:r>
              <a:rPr lang="fr-FR" sz="1000" smtClean="0">
                <a:cs typeface="+mn-cs"/>
              </a:rPr>
              <a:t>est la machine qui doit s</a:t>
            </a:r>
            <a:r>
              <a:rPr lang="ja-JP" altLang="fr-FR" sz="1000" smtClean="0">
                <a:latin typeface="Arial"/>
                <a:cs typeface="+mn-cs"/>
              </a:rPr>
              <a:t>’</a:t>
            </a:r>
            <a:r>
              <a:rPr lang="fr-FR" sz="1000" smtClean="0">
                <a:cs typeface="+mn-cs"/>
              </a:rPr>
              <a:t>adapter à l</a:t>
            </a:r>
            <a:r>
              <a:rPr lang="ja-JP" altLang="fr-FR" sz="1000" smtClean="0">
                <a:latin typeface="Arial"/>
                <a:cs typeface="+mn-cs"/>
              </a:rPr>
              <a:t>’</a:t>
            </a:r>
            <a:r>
              <a:rPr lang="fr-FR" sz="1000" smtClean="0">
                <a:cs typeface="+mn-cs"/>
              </a:rPr>
              <a:t>homme et pas l</a:t>
            </a:r>
            <a:r>
              <a:rPr lang="ja-JP" altLang="fr-FR" sz="1000" smtClean="0">
                <a:latin typeface="Arial"/>
                <a:cs typeface="+mn-cs"/>
              </a:rPr>
              <a:t>’</a:t>
            </a:r>
            <a:r>
              <a:rPr lang="fr-FR" sz="1000" smtClean="0">
                <a:cs typeface="+mn-cs"/>
              </a:rPr>
              <a:t>inverse</a:t>
            </a:r>
            <a:endParaRPr lang="en-US" sz="100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7A6592-8C4C-0F43-8A80-34C48782D01B}" type="slidenum">
              <a:rPr lang="fr-FR"/>
              <a:pPr>
                <a:defRPr/>
              </a:pPr>
              <a:t>13</a:t>
            </a:fld>
            <a:endParaRPr lang="fr-FR"/>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251065-1FFF-4748-94FD-E9DC35CA420F}" type="slidenum">
              <a:rPr lang="fr-FR"/>
              <a:pPr>
                <a:defRPr/>
              </a:pPr>
              <a:t>14</a:t>
            </a:fld>
            <a:endParaRPr lang="fr-FR"/>
          </a:p>
        </p:txBody>
      </p:sp>
      <p:sp>
        <p:nvSpPr>
          <p:cNvPr id="73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9331" name="Rectangle 3"/>
          <p:cNvSpPr>
            <a:spLocks noGrp="1" noChangeArrowheads="1"/>
          </p:cNvSpPr>
          <p:nvPr>
            <p:ph type="body" idx="1"/>
          </p:nvPr>
        </p:nvSpPr>
        <p:spPr/>
        <p:txBody>
          <a:bodyPr/>
          <a:lstStyle/>
          <a:p>
            <a:pPr eaLnBrk="1" hangingPunct="1">
              <a:defRPr/>
            </a:pPr>
            <a:r>
              <a:rPr lang="fr-FR" sz="1000" smtClean="0">
                <a:cs typeface="+mn-cs"/>
              </a:rPr>
              <a:t>c</a:t>
            </a:r>
            <a:r>
              <a:rPr lang="ja-JP" altLang="fr-FR" sz="1000" smtClean="0">
                <a:latin typeface="Arial"/>
                <a:cs typeface="+mn-cs"/>
              </a:rPr>
              <a:t>’</a:t>
            </a:r>
            <a:r>
              <a:rPr lang="fr-FR" sz="1000" smtClean="0">
                <a:cs typeface="+mn-cs"/>
              </a:rPr>
              <a:t>est la machine qui doit s</a:t>
            </a:r>
            <a:r>
              <a:rPr lang="ja-JP" altLang="fr-FR" sz="1000" smtClean="0">
                <a:latin typeface="Arial"/>
                <a:cs typeface="+mn-cs"/>
              </a:rPr>
              <a:t>’</a:t>
            </a:r>
            <a:r>
              <a:rPr lang="fr-FR" sz="1000" smtClean="0">
                <a:cs typeface="+mn-cs"/>
              </a:rPr>
              <a:t>adapter à l</a:t>
            </a:r>
            <a:r>
              <a:rPr lang="ja-JP" altLang="fr-FR" sz="1000" smtClean="0">
                <a:latin typeface="Arial"/>
                <a:cs typeface="+mn-cs"/>
              </a:rPr>
              <a:t>’</a:t>
            </a:r>
            <a:r>
              <a:rPr lang="fr-FR" sz="1000" smtClean="0">
                <a:cs typeface="+mn-cs"/>
              </a:rPr>
              <a:t>homme et pas l</a:t>
            </a:r>
            <a:r>
              <a:rPr lang="ja-JP" altLang="fr-FR" sz="1000" smtClean="0">
                <a:latin typeface="Arial"/>
                <a:cs typeface="+mn-cs"/>
              </a:rPr>
              <a:t>’</a:t>
            </a:r>
            <a:r>
              <a:rPr lang="fr-FR" sz="1000" smtClean="0">
                <a:cs typeface="+mn-cs"/>
              </a:rPr>
              <a:t>inverse</a:t>
            </a:r>
            <a:endParaRPr lang="en-US" sz="100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979D2E-356B-A14C-9B13-DAA3CFB0558C}" type="slidenum">
              <a:rPr lang="fr-FR"/>
              <a:pPr>
                <a:defRPr/>
              </a:pPr>
              <a:t>15</a:t>
            </a:fld>
            <a:endParaRPr lang="fr-FR"/>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5A6070-75CA-FB4A-AE66-CF1181D22634}" type="slidenum">
              <a:rPr lang="fr-FR"/>
              <a:pPr>
                <a:defRPr/>
              </a:pPr>
              <a:t>16</a:t>
            </a:fld>
            <a:endParaRPr lang="fr-FR"/>
          </a:p>
        </p:txBody>
      </p:sp>
      <p:sp>
        <p:nvSpPr>
          <p:cNvPr id="74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1379" name="Rectangle 3"/>
          <p:cNvSpPr>
            <a:spLocks noGrp="1" noChangeArrowheads="1"/>
          </p:cNvSpPr>
          <p:nvPr>
            <p:ph type="body" idx="1"/>
          </p:nvPr>
        </p:nvSpPr>
        <p:spPr/>
        <p:txBody>
          <a:bodyPr/>
          <a:lstStyle/>
          <a:p>
            <a:pPr eaLnBrk="1" hangingPunct="1">
              <a:defRPr/>
            </a:pPr>
            <a:r>
              <a:rPr lang="fr-FR" sz="1000" dirty="0" smtClean="0">
                <a:cs typeface="+mn-cs"/>
              </a:rPr>
              <a:t>c</a:t>
            </a:r>
            <a:r>
              <a:rPr lang="ja-JP" altLang="fr-FR" sz="1000" dirty="0" smtClean="0">
                <a:latin typeface="Arial"/>
                <a:cs typeface="+mn-cs"/>
              </a:rPr>
              <a:t>’</a:t>
            </a:r>
            <a:r>
              <a:rPr lang="fr-FR" sz="1000" dirty="0" smtClean="0">
                <a:cs typeface="+mn-cs"/>
              </a:rPr>
              <a:t>est la machine qui doit s</a:t>
            </a:r>
            <a:r>
              <a:rPr lang="ja-JP" altLang="fr-FR" sz="1000" dirty="0" smtClean="0">
                <a:latin typeface="Arial"/>
                <a:cs typeface="+mn-cs"/>
              </a:rPr>
              <a:t>’</a:t>
            </a:r>
            <a:r>
              <a:rPr lang="fr-FR" sz="1000" dirty="0" smtClean="0">
                <a:cs typeface="+mn-cs"/>
              </a:rPr>
              <a:t>adapter à l</a:t>
            </a:r>
            <a:r>
              <a:rPr lang="ja-JP" altLang="fr-FR" sz="1000" dirty="0" smtClean="0">
                <a:latin typeface="Arial"/>
                <a:cs typeface="+mn-cs"/>
              </a:rPr>
              <a:t>’</a:t>
            </a:r>
            <a:r>
              <a:rPr lang="fr-FR" sz="1000" dirty="0" smtClean="0">
                <a:cs typeface="+mn-cs"/>
              </a:rPr>
              <a:t>homme et pas </a:t>
            </a:r>
            <a:r>
              <a:rPr lang="fr-FR" sz="1000" dirty="0" smtClean="0">
                <a:cs typeface="+mn-cs"/>
              </a:rPr>
              <a:t>l</a:t>
            </a:r>
            <a:r>
              <a:rPr lang="ja-JP" altLang="fr-FR" sz="1000" dirty="0" smtClean="0">
                <a:latin typeface="Arial"/>
                <a:cs typeface="+mn-cs"/>
              </a:rPr>
              <a:t>’</a:t>
            </a:r>
            <a:r>
              <a:rPr lang="fr-FR" sz="1000" dirty="0" smtClean="0">
                <a:cs typeface="+mn-cs"/>
              </a:rPr>
              <a:t>inverse. La machine ou les programmes peuvent </a:t>
            </a:r>
            <a:r>
              <a:rPr lang="fr-FR" sz="1000" dirty="0" smtClean="0">
                <a:cs typeface="+mn-cs"/>
              </a:rPr>
              <a:t>être de diverses nature: </a:t>
            </a:r>
          </a:p>
          <a:p>
            <a:pPr eaLnBrk="1" hangingPunct="1">
              <a:defRPr/>
            </a:pPr>
            <a:r>
              <a:rPr lang="fr-FR" sz="1000" dirty="0" smtClean="0">
                <a:cs typeface="+mn-cs"/>
              </a:rPr>
              <a:t>un fauteuil d’avion par exemple, avec ses possibilités de mouvements en agissant sur des boutons, sa forme qui doit être confortable et adaptée,</a:t>
            </a:r>
            <a:r>
              <a:rPr lang="fr-FR" sz="1000" baseline="0" dirty="0" smtClean="0">
                <a:cs typeface="+mn-cs"/>
              </a:rPr>
              <a:t> etc.</a:t>
            </a:r>
            <a:endParaRPr lang="en-US" sz="1000"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8B0056-A913-1449-8BB5-2778C102442A}" type="slidenum">
              <a:rPr lang="fr-FR"/>
              <a:pPr>
                <a:defRPr/>
              </a:pPr>
              <a:t>17</a:t>
            </a:fld>
            <a:endParaRPr lang="fr-FR"/>
          </a:p>
        </p:txBody>
      </p:sp>
      <p:sp>
        <p:nvSpPr>
          <p:cNvPr id="74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3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82277D-294F-6043-B77B-ACD2A1017046}" type="slidenum">
              <a:rPr lang="fr-FR"/>
              <a:pPr>
                <a:defRPr/>
              </a:pPr>
              <a:t>18</a:t>
            </a:fld>
            <a:endParaRPr lang="fr-FR"/>
          </a:p>
        </p:txBody>
      </p:sp>
      <p:sp>
        <p:nvSpPr>
          <p:cNvPr id="74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5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7DF1E4-5163-BD4C-AB91-0A4513535763}" type="slidenum">
              <a:rPr lang="fr-FR"/>
              <a:pPr>
                <a:defRPr/>
              </a:pPr>
              <a:t>19</a:t>
            </a:fld>
            <a:endParaRPr lang="fr-FR"/>
          </a:p>
        </p:txBody>
      </p:sp>
      <p:sp>
        <p:nvSpPr>
          <p:cNvPr id="74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4B32C7-2D2F-CC4E-B433-B578EA232A94}" type="slidenum">
              <a:rPr lang="fr-FR"/>
              <a:pPr>
                <a:defRPr/>
              </a:pPr>
              <a:t>2</a:t>
            </a:fld>
            <a:endParaRPr lang="fr-FR"/>
          </a:p>
        </p:txBody>
      </p:sp>
      <p:sp>
        <p:nvSpPr>
          <p:cNvPr id="91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2387" name="Rectangle 3"/>
          <p:cNvSpPr>
            <a:spLocks noGrp="1" noChangeArrowheads="1"/>
          </p:cNvSpPr>
          <p:nvPr>
            <p:ph type="body" idx="1"/>
          </p:nvPr>
        </p:nvSpPr>
        <p:spPr/>
        <p:txBody>
          <a:bodyPr/>
          <a:lstStyle/>
          <a:p>
            <a:pPr eaLnBrk="1" hangingPunct="1">
              <a:defRPr/>
            </a:pPr>
            <a:r>
              <a:rPr lang="en-US" dirty="0" err="1" smtClean="0">
                <a:latin typeface="Palatino" charset="0"/>
                <a:cs typeface="+mn-cs"/>
              </a:rPr>
              <a:t>Autres</a:t>
            </a:r>
            <a:r>
              <a:rPr lang="en-US" dirty="0" smtClean="0">
                <a:latin typeface="Palatino" charset="0"/>
                <a:cs typeface="+mn-cs"/>
              </a:rPr>
              <a:t>: </a:t>
            </a:r>
            <a:r>
              <a:rPr lang="en-US" dirty="0" err="1" smtClean="0">
                <a:latin typeface="Palatino" charset="0"/>
                <a:cs typeface="+mn-cs"/>
              </a:rPr>
              <a:t>Règles</a:t>
            </a:r>
            <a:r>
              <a:rPr lang="en-US" dirty="0" smtClean="0">
                <a:latin typeface="Palatino" charset="0"/>
                <a:cs typeface="+mn-cs"/>
              </a:rPr>
              <a:t> </a:t>
            </a:r>
            <a:r>
              <a:rPr lang="en-US" dirty="0" err="1" smtClean="0">
                <a:latin typeface="Palatino" charset="0"/>
                <a:cs typeface="+mn-cs"/>
              </a:rPr>
              <a:t>ergonomiques</a:t>
            </a:r>
            <a:r>
              <a:rPr lang="en-US" dirty="0" smtClean="0">
                <a:latin typeface="Palatino" charset="0"/>
                <a:cs typeface="+mn-cs"/>
              </a:rPr>
              <a:t> de conception </a:t>
            </a:r>
            <a:r>
              <a:rPr lang="en-US" dirty="0" err="1" smtClean="0">
                <a:latin typeface="Palatino" charset="0"/>
                <a:cs typeface="+mn-cs"/>
              </a:rPr>
              <a:t>d’IG</a:t>
            </a:r>
            <a:r>
              <a:rPr lang="en-US" dirty="0" smtClean="0">
                <a:latin typeface="Palatino" charset="0"/>
                <a:cs typeface="+mn-cs"/>
              </a:rPr>
              <a:t>, La </a:t>
            </a:r>
            <a:r>
              <a:rPr lang="en-US" dirty="0" err="1" smtClean="0">
                <a:latin typeface="Palatino" charset="0"/>
                <a:cs typeface="+mn-cs"/>
              </a:rPr>
              <a:t>couleur</a:t>
            </a:r>
            <a:r>
              <a:rPr lang="en-US" dirty="0" smtClean="0">
                <a:latin typeface="Palatino" charset="0"/>
                <a:cs typeface="+mn-cs"/>
              </a:rPr>
              <a:t>...</a:t>
            </a:r>
          </a:p>
          <a:p>
            <a:pPr eaLnBrk="1" hangingPunct="1">
              <a:defRPr/>
            </a:pPr>
            <a:endParaRPr lang="en-US" dirty="0" smtClean="0">
              <a:latin typeface="Palatino"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8B22D5-5109-A945-A872-E1EA56B45FE3}" type="slidenum">
              <a:rPr lang="fr-FR"/>
              <a:pPr>
                <a:defRPr/>
              </a:pPr>
              <a:t>20</a:t>
            </a:fld>
            <a:endParaRPr lang="fr-FR"/>
          </a:p>
        </p:txBody>
      </p:sp>
      <p:sp>
        <p:nvSpPr>
          <p:cNvPr id="87961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79619"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dirty="0" smtClean="0">
                <a:cs typeface="+mn-cs"/>
              </a:rPr>
              <a:t>Pour illustrer ce constat, voici un objet disponible dans le commerce. Il s</a:t>
            </a:r>
            <a:r>
              <a:rPr lang="ja-JP" altLang="fr-FR" dirty="0" smtClean="0">
                <a:latin typeface="Arial"/>
                <a:cs typeface="+mn-cs"/>
              </a:rPr>
              <a:t>’</a:t>
            </a:r>
            <a:r>
              <a:rPr lang="fr-FR" dirty="0" smtClean="0">
                <a:cs typeface="+mn-cs"/>
              </a:rPr>
              <a:t>agit d</a:t>
            </a:r>
            <a:r>
              <a:rPr lang="ja-JP" altLang="fr-FR" dirty="0" smtClean="0">
                <a:latin typeface="Arial"/>
                <a:cs typeface="+mn-cs"/>
              </a:rPr>
              <a:t>’</a:t>
            </a:r>
            <a:r>
              <a:rPr lang="fr-FR" dirty="0" smtClean="0">
                <a:cs typeface="+mn-cs"/>
              </a:rPr>
              <a:t>un imprimante, avec fonction de fax, scanner et photocopieuse, qui permet également d</a:t>
            </a:r>
            <a:r>
              <a:rPr lang="ja-JP" altLang="fr-FR" dirty="0" smtClean="0">
                <a:latin typeface="Arial"/>
                <a:cs typeface="+mn-cs"/>
              </a:rPr>
              <a:t>’</a:t>
            </a:r>
            <a:r>
              <a:rPr lang="fr-FR" dirty="0" smtClean="0">
                <a:cs typeface="+mn-cs"/>
              </a:rPr>
              <a:t>imprimer directement à partir d</a:t>
            </a:r>
            <a:r>
              <a:rPr lang="ja-JP" altLang="fr-FR" dirty="0" smtClean="0">
                <a:latin typeface="Arial"/>
                <a:cs typeface="+mn-cs"/>
              </a:rPr>
              <a:t>’</a:t>
            </a:r>
            <a:r>
              <a:rPr lang="fr-FR" dirty="0" smtClean="0">
                <a:cs typeface="+mn-cs"/>
              </a:rPr>
              <a:t>une carte numérique, (comme celles des appareils photo et de certains téléphones portables).</a:t>
            </a:r>
          </a:p>
          <a:p>
            <a:pPr eaLnBrk="1" hangingPunct="1">
              <a:defRPr/>
            </a:pPr>
            <a:r>
              <a:rPr lang="fr-FR" dirty="0" smtClean="0">
                <a:cs typeface="+mn-cs"/>
              </a:rPr>
              <a:t>A quand le café ?</a:t>
            </a:r>
          </a:p>
          <a:p>
            <a:pPr eaLnBrk="1" hangingPunct="1">
              <a:defRPr/>
            </a:pPr>
            <a:r>
              <a:rPr lang="fr-FR" dirty="0" smtClean="0">
                <a:cs typeface="+mn-cs"/>
              </a:rPr>
              <a:t>On voit donc que plus la technologie avance plus les fonctions des appareils se multiplient et plus il devient difficile </a:t>
            </a:r>
            <a:r>
              <a:rPr lang="fr-FR" dirty="0" smtClean="0">
                <a:cs typeface="+mn-cs"/>
              </a:rPr>
              <a:t>parfois de </a:t>
            </a:r>
            <a:r>
              <a:rPr lang="fr-FR" dirty="0" smtClean="0">
                <a:cs typeface="+mn-cs"/>
              </a:rPr>
              <a:t>s</a:t>
            </a:r>
            <a:r>
              <a:rPr lang="ja-JP" altLang="fr-FR" dirty="0" smtClean="0">
                <a:latin typeface="Arial"/>
                <a:cs typeface="+mn-cs"/>
              </a:rPr>
              <a:t>’</a:t>
            </a:r>
            <a:r>
              <a:rPr lang="fr-FR" dirty="0" smtClean="0">
                <a:cs typeface="+mn-cs"/>
              </a:rPr>
              <a:t>en servir.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6B8427-588E-7747-93E8-4B4FD4EB7CE6}" type="slidenum">
              <a:rPr lang="fr-FR"/>
              <a:pPr>
                <a:defRPr/>
              </a:pPr>
              <a:t>21</a:t>
            </a:fld>
            <a:endParaRPr lang="fr-FR"/>
          </a:p>
        </p:txBody>
      </p:sp>
      <p:sp>
        <p:nvSpPr>
          <p:cNvPr id="8816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1667"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dirty="0" smtClean="0">
                <a:cs typeface="+mn-cs"/>
              </a:rPr>
              <a:t>Vous n</a:t>
            </a:r>
            <a:r>
              <a:rPr lang="ja-JP" altLang="fr-FR" dirty="0" smtClean="0">
                <a:latin typeface="Arial"/>
                <a:cs typeface="+mn-cs"/>
              </a:rPr>
              <a:t>’</a:t>
            </a:r>
            <a:r>
              <a:rPr lang="fr-FR" dirty="0" smtClean="0">
                <a:cs typeface="+mn-cs"/>
              </a:rPr>
              <a:t>utilisez pas d</a:t>
            </a:r>
            <a:r>
              <a:rPr lang="ja-JP" altLang="fr-FR" dirty="0" smtClean="0">
                <a:latin typeface="Arial"/>
                <a:cs typeface="+mn-cs"/>
              </a:rPr>
              <a:t>’</a:t>
            </a:r>
            <a:r>
              <a:rPr lang="fr-FR" dirty="0" smtClean="0">
                <a:cs typeface="+mn-cs"/>
              </a:rPr>
              <a:t>imprimante multifonctions? Très bien, autre exemple: les nouveaux téléphones portables. Le premiers téléphones portables d</a:t>
            </a:r>
            <a:r>
              <a:rPr lang="ja-JP" altLang="fr-FR" dirty="0" smtClean="0">
                <a:latin typeface="Arial"/>
                <a:cs typeface="+mn-cs"/>
              </a:rPr>
              <a:t>’</a:t>
            </a:r>
            <a:r>
              <a:rPr lang="fr-FR" dirty="0" smtClean="0">
                <a:cs typeface="+mn-cs"/>
              </a:rPr>
              <a:t>il y a 15 ans, qui étaient des « cabines téléphoniques portables » qui pesaient plusieurs kilos, au grand bonheur des sacs de femmes et des poches de veste, ont été supplantés par des condensés de technologie de quelques grammes. Téléphoner ? Oui, bien sûr, mais cela ne suffit plus: les SMS sont déjà remplacés par les MMS, vous vous retrouvez avec un objet de loisir ou de travail qui tient dans votre poche, en effet vous pouvez aussi bien vous détendre en écoutant de la musique ou en regardant une vidéo que gérer votre emploi du temps et répondre à vos e-mail. Combien d</a:t>
            </a:r>
            <a:r>
              <a:rPr lang="ja-JP" altLang="fr-FR" dirty="0" smtClean="0">
                <a:latin typeface="Arial"/>
                <a:cs typeface="+mn-cs"/>
              </a:rPr>
              <a:t>’</a:t>
            </a:r>
            <a:r>
              <a:rPr lang="fr-FR" dirty="0" smtClean="0">
                <a:cs typeface="+mn-cs"/>
              </a:rPr>
              <a:t>entre nous savent utiliser toutes les fonctions de nos téléphones</a:t>
            </a:r>
            <a:r>
              <a:rPr lang="fr-FR" dirty="0" smtClean="0">
                <a:cs typeface="+mn-cs"/>
              </a:rPr>
              <a:t>? Par exemple les interactions vocales ou le réglage des corrections orthographiques</a:t>
            </a:r>
            <a:r>
              <a:rPr lang="fr-FR" baseline="0" dirty="0" smtClean="0">
                <a:cs typeface="+mn-cs"/>
              </a:rPr>
              <a:t> automatiques dans les messages, etc.</a:t>
            </a:r>
            <a:endParaRPr lang="fr-FR"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94F1F5-C0F3-4943-A299-C35308B5681B}" type="slidenum">
              <a:rPr lang="fr-FR"/>
              <a:pPr>
                <a:defRPr/>
              </a:pPr>
              <a:t>22</a:t>
            </a:fld>
            <a:endParaRPr lang="fr-FR"/>
          </a:p>
        </p:txBody>
      </p:sp>
      <p:sp>
        <p:nvSpPr>
          <p:cNvPr id="8816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1667"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endParaRPr lang="fr-FR"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5C1807-94F8-1441-AB0F-965DBB51BECA}" type="slidenum">
              <a:rPr lang="fr-FR"/>
              <a:pPr>
                <a:defRPr/>
              </a:pPr>
              <a:t>23</a:t>
            </a:fld>
            <a:endParaRPr lang="fr-FR"/>
          </a:p>
        </p:txBody>
      </p:sp>
      <p:sp>
        <p:nvSpPr>
          <p:cNvPr id="88371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3715"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dirty="0" smtClean="0">
                <a:cs typeface="+mn-cs"/>
              </a:rPr>
              <a:t>Bien sûr pour le téléphone portable vous pouvez vous limiter à quelques fonctions, mais quand il s</a:t>
            </a:r>
            <a:r>
              <a:rPr lang="ja-JP" altLang="fr-FR" dirty="0" smtClean="0">
                <a:latin typeface="Arial"/>
                <a:cs typeface="+mn-cs"/>
              </a:rPr>
              <a:t>’</a:t>
            </a:r>
            <a:r>
              <a:rPr lang="fr-FR" dirty="0" smtClean="0">
                <a:cs typeface="+mn-cs"/>
              </a:rPr>
              <a:t>agit d</a:t>
            </a:r>
            <a:r>
              <a:rPr lang="ja-JP" altLang="fr-FR" dirty="0" smtClean="0">
                <a:latin typeface="Arial"/>
                <a:cs typeface="+mn-cs"/>
              </a:rPr>
              <a:t>’</a:t>
            </a:r>
            <a:r>
              <a:rPr lang="fr-FR" dirty="0" smtClean="0">
                <a:cs typeface="+mn-cs"/>
              </a:rPr>
              <a:t>un logiciel, indispensable à votre entreprise et que vous devez absolument maîtriser pour vos tâches de travail, vous ne pouvez que vous tourner, désespérément, vers le manuel d</a:t>
            </a:r>
            <a:r>
              <a:rPr lang="ja-JP" altLang="fr-FR" dirty="0" smtClean="0">
                <a:latin typeface="Arial"/>
                <a:cs typeface="+mn-cs"/>
              </a:rPr>
              <a:t>’</a:t>
            </a:r>
            <a:r>
              <a:rPr lang="fr-FR" dirty="0" smtClean="0">
                <a:cs typeface="+mn-cs"/>
              </a:rPr>
              <a:t>utilisation. Dommage </a:t>
            </a:r>
            <a:r>
              <a:rPr lang="fr-FR" dirty="0" err="1" smtClean="0">
                <a:cs typeface="+mn-cs"/>
              </a:rPr>
              <a:t>qu</a:t>
            </a:r>
            <a:r>
              <a:rPr lang="ja-JP" altLang="fr-FR" dirty="0" smtClean="0">
                <a:latin typeface="Arial"/>
                <a:cs typeface="+mn-cs"/>
              </a:rPr>
              <a:t>’</a:t>
            </a:r>
            <a:r>
              <a:rPr lang="fr-FR" dirty="0" smtClean="0">
                <a:cs typeface="+mn-cs"/>
              </a:rPr>
              <a:t>il soit souvent très compliqué à lire et comprendre et </a:t>
            </a:r>
            <a:r>
              <a:rPr lang="fr-FR" dirty="0" err="1" smtClean="0">
                <a:cs typeface="+mn-cs"/>
              </a:rPr>
              <a:t>qu</a:t>
            </a:r>
            <a:r>
              <a:rPr lang="ja-JP" altLang="fr-FR" dirty="0" smtClean="0">
                <a:latin typeface="Arial"/>
                <a:cs typeface="+mn-cs"/>
              </a:rPr>
              <a:t>’</a:t>
            </a:r>
            <a:r>
              <a:rPr lang="fr-FR" dirty="0" smtClean="0">
                <a:cs typeface="+mn-cs"/>
              </a:rPr>
              <a:t>il fasse 800 pages et </a:t>
            </a:r>
            <a:r>
              <a:rPr lang="fr-FR" dirty="0" err="1" smtClean="0">
                <a:cs typeface="+mn-cs"/>
              </a:rPr>
              <a:t>qu</a:t>
            </a:r>
            <a:r>
              <a:rPr lang="ja-JP" altLang="fr-FR" dirty="0" smtClean="0">
                <a:latin typeface="Arial"/>
                <a:cs typeface="+mn-cs"/>
              </a:rPr>
              <a:t>’</a:t>
            </a:r>
            <a:r>
              <a:rPr lang="fr-FR" dirty="0" smtClean="0">
                <a:cs typeface="+mn-cs"/>
              </a:rPr>
              <a:t>on soit obligé de lire toutes les annotations des collègues</a:t>
            </a:r>
            <a:r>
              <a:rPr lang="fr-FR" dirty="0" smtClean="0">
                <a:cs typeface="+mn-cs"/>
              </a:rPr>
              <a:t>…En fait vous allez devoir utiliser </a:t>
            </a:r>
            <a:r>
              <a:rPr lang="fr-FR" dirty="0" err="1" smtClean="0">
                <a:cs typeface="+mn-cs"/>
              </a:rPr>
              <a:t>google</a:t>
            </a:r>
            <a:r>
              <a:rPr lang="fr-FR" dirty="0" smtClean="0">
                <a:cs typeface="+mn-cs"/>
              </a:rPr>
              <a:t> et </a:t>
            </a:r>
            <a:r>
              <a:rPr lang="fr-FR" dirty="0" err="1" smtClean="0">
                <a:cs typeface="+mn-cs"/>
              </a:rPr>
              <a:t>youtube</a:t>
            </a:r>
            <a:r>
              <a:rPr lang="fr-FR" dirty="0" smtClean="0">
                <a:cs typeface="+mn-cs"/>
              </a:rPr>
              <a:t> !!</a:t>
            </a:r>
            <a:endParaRPr lang="fr-FR" dirty="0" smtClean="0">
              <a:cs typeface="+mn-cs"/>
            </a:endParaRPr>
          </a:p>
          <a:p>
            <a:pPr eaLnBrk="1" hangingPunct="1">
              <a:defRPr/>
            </a:pPr>
            <a:endParaRPr lang="fr-FR"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C638AD-2BB3-E849-8CEA-90F562038234}" type="slidenum">
              <a:rPr lang="fr-FR"/>
              <a:pPr>
                <a:defRPr/>
              </a:pPr>
              <a:t>24</a:t>
            </a:fld>
            <a:endParaRPr lang="fr-FR"/>
          </a:p>
        </p:txBody>
      </p:sp>
      <p:sp>
        <p:nvSpPr>
          <p:cNvPr id="95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FA4573-D755-8447-BD7F-C198A170BC83}" type="slidenum">
              <a:rPr lang="fr-FR"/>
              <a:pPr>
                <a:defRPr/>
              </a:pPr>
              <a:t>25</a:t>
            </a:fld>
            <a:endParaRPr lang="fr-FR"/>
          </a:p>
        </p:txBody>
      </p:sp>
      <p:sp>
        <p:nvSpPr>
          <p:cNvPr id="89190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91907"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dirty="0" smtClean="0">
                <a:cs typeface="+mn-cs"/>
              </a:rPr>
              <a:t>Concrètement, voici un objet qui fait partie de notre quotidien et qui est une antinomie ergonomique! </a:t>
            </a:r>
          </a:p>
          <a:p>
            <a:pPr eaLnBrk="1" hangingPunct="1">
              <a:defRPr/>
            </a:pPr>
            <a:r>
              <a:rPr lang="fr-FR" dirty="0" smtClean="0">
                <a:cs typeface="+mn-cs"/>
              </a:rPr>
              <a:t>Poser la question : pouvez vous indiquer quels sont les erreurs d</a:t>
            </a:r>
            <a:r>
              <a:rPr lang="ja-JP" altLang="fr-FR" dirty="0" smtClean="0">
                <a:latin typeface="Arial"/>
                <a:cs typeface="+mn-cs"/>
              </a:rPr>
              <a:t>’</a:t>
            </a:r>
            <a:r>
              <a:rPr lang="fr-FR" dirty="0" smtClean="0">
                <a:cs typeface="+mn-cs"/>
              </a:rPr>
              <a:t>ergonomie</a:t>
            </a:r>
            <a:r>
              <a:rPr lang="fr-FR" dirty="0" smtClean="0">
                <a:cs typeface="+mn-cs"/>
              </a:rPr>
              <a:t>?</a:t>
            </a:r>
            <a:r>
              <a:rPr lang="fr-FR" baseline="0" dirty="0" smtClean="0">
                <a:cs typeface="+mn-cs"/>
              </a:rPr>
              <a:t> Rouge et Vert, mais pour des fonctions pourtant inverses.</a:t>
            </a:r>
            <a:endParaRPr lang="fr-FR" dirty="0" smtClean="0">
              <a:cs typeface="+mn-cs"/>
            </a:endParaRPr>
          </a:p>
          <a:p>
            <a:pPr eaLnBrk="1" hangingPunct="1">
              <a:defRPr/>
            </a:pPr>
            <a:r>
              <a:rPr lang="fr-FR" dirty="0" err="1" smtClean="0">
                <a:cs typeface="+mn-cs"/>
              </a:rPr>
              <a:t>Qu</a:t>
            </a:r>
            <a:r>
              <a:rPr lang="ja-JP" altLang="fr-FR" dirty="0" smtClean="0">
                <a:latin typeface="Arial"/>
                <a:cs typeface="+mn-cs"/>
              </a:rPr>
              <a:t>’</a:t>
            </a:r>
            <a:r>
              <a:rPr lang="fr-FR" dirty="0" smtClean="0">
                <a:cs typeface="+mn-cs"/>
              </a:rPr>
              <a:t>est</a:t>
            </a:r>
            <a:r>
              <a:rPr lang="fr-FR" dirty="0" smtClean="0">
                <a:cs typeface="+mn-cs"/>
              </a:rPr>
              <a:t>-ce qui fait </a:t>
            </a:r>
            <a:r>
              <a:rPr lang="fr-FR" dirty="0" err="1" smtClean="0">
                <a:cs typeface="+mn-cs"/>
              </a:rPr>
              <a:t>qu</a:t>
            </a:r>
            <a:r>
              <a:rPr lang="ja-JP" altLang="fr-FR" dirty="0" smtClean="0">
                <a:latin typeface="Arial"/>
                <a:cs typeface="+mn-cs"/>
              </a:rPr>
              <a:t>’</a:t>
            </a:r>
            <a:r>
              <a:rPr lang="fr-FR" dirty="0" err="1" smtClean="0">
                <a:cs typeface="+mn-cs"/>
              </a:rPr>
              <a:t>aujourd</a:t>
            </a:r>
            <a:r>
              <a:rPr lang="ja-JP" altLang="fr-FR" dirty="0" smtClean="0">
                <a:latin typeface="Arial"/>
                <a:cs typeface="+mn-cs"/>
              </a:rPr>
              <a:t>’</a:t>
            </a:r>
            <a:r>
              <a:rPr lang="fr-FR" dirty="0" smtClean="0">
                <a:cs typeface="+mn-cs"/>
              </a:rPr>
              <a:t>hui nous avons besoin d</a:t>
            </a:r>
            <a:r>
              <a:rPr lang="ja-JP" altLang="fr-FR" dirty="0" smtClean="0">
                <a:latin typeface="Arial"/>
                <a:cs typeface="+mn-cs"/>
              </a:rPr>
              <a:t>’</a:t>
            </a:r>
            <a:r>
              <a:rPr lang="fr-FR" dirty="0" smtClean="0">
                <a:cs typeface="+mn-cs"/>
              </a:rPr>
              <a:t>ergonomie?</a:t>
            </a:r>
          </a:p>
          <a:p>
            <a:pPr eaLnBrk="1" hangingPunct="1">
              <a:defRPr/>
            </a:pPr>
            <a:r>
              <a:rPr lang="fr-FR" dirty="0" err="1" smtClean="0">
                <a:cs typeface="+mn-cs"/>
              </a:rPr>
              <a:t>Qu</a:t>
            </a:r>
            <a:r>
              <a:rPr lang="ja-JP" altLang="fr-FR" dirty="0" smtClean="0">
                <a:latin typeface="Arial"/>
                <a:cs typeface="+mn-cs"/>
              </a:rPr>
              <a:t>’</a:t>
            </a:r>
            <a:r>
              <a:rPr lang="fr-FR" dirty="0" smtClean="0">
                <a:cs typeface="+mn-cs"/>
              </a:rPr>
              <a:t>est-ce qui a  changé par rapport à hier</a:t>
            </a:r>
            <a:r>
              <a:rPr lang="fr-FR" dirty="0" smtClean="0">
                <a:cs typeface="+mn-cs"/>
              </a:rPr>
              <a:t>?</a:t>
            </a:r>
          </a:p>
          <a:p>
            <a:pPr eaLnBrk="1" hangingPunct="1">
              <a:defRPr/>
            </a:pPr>
            <a:r>
              <a:rPr lang="fr-FR" dirty="0" smtClean="0">
                <a:cs typeface="+mn-cs"/>
              </a:rPr>
              <a:t>Exemples intéressants: les télécommandes,</a:t>
            </a:r>
            <a:r>
              <a:rPr lang="fr-FR" baseline="0" dirty="0" smtClean="0">
                <a:cs typeface="+mn-cs"/>
              </a:rPr>
              <a:t> souvent bien faites, de fauteuil massant.</a:t>
            </a:r>
          </a:p>
          <a:p>
            <a:pPr eaLnBrk="1" hangingPunct="1">
              <a:defRPr/>
            </a:pPr>
            <a:r>
              <a:rPr lang="fr-FR" baseline="0" dirty="0" smtClean="0">
                <a:cs typeface="+mn-cs"/>
              </a:rPr>
              <a:t>Par contre, il faut parfois 3 télécommandes pour accéder aux fonctionnalités d’un écran de télévision (lecture de disques externes, de dvd, enregistrement de programmes, etc.).</a:t>
            </a:r>
            <a:endParaRPr lang="fr-FR" dirty="0" smtClean="0">
              <a:cs typeface="+mn-cs"/>
            </a:endParaRPr>
          </a:p>
          <a:p>
            <a:pPr eaLnBrk="1" hangingPunct="1">
              <a:defRPr/>
            </a:pPr>
            <a:endParaRPr lang="fr-FR"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2D8EA4-2397-614D-BFF7-6536FB228694}" type="slidenum">
              <a:rPr lang="fr-FR"/>
              <a:pPr>
                <a:defRPr/>
              </a:pPr>
              <a:t>26</a:t>
            </a:fld>
            <a:endParaRPr lang="fr-FR"/>
          </a:p>
        </p:txBody>
      </p:sp>
      <p:sp>
        <p:nvSpPr>
          <p:cNvPr id="88781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7811"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dirty="0" smtClean="0">
                <a:cs typeface="+mn-cs"/>
              </a:rPr>
              <a:t>De surcroît, </a:t>
            </a:r>
            <a:r>
              <a:rPr lang="fr-FR" dirty="0" err="1" smtClean="0">
                <a:cs typeface="+mn-cs"/>
              </a:rPr>
              <a:t>lorsqu</a:t>
            </a:r>
            <a:r>
              <a:rPr lang="ja-JP" altLang="fr-FR" dirty="0" smtClean="0">
                <a:latin typeface="Arial"/>
                <a:cs typeface="+mn-cs"/>
              </a:rPr>
              <a:t>’</a:t>
            </a:r>
            <a:r>
              <a:rPr lang="fr-FR" dirty="0" smtClean="0">
                <a:cs typeface="+mn-cs"/>
              </a:rPr>
              <a:t>on développe un produit « hi-</a:t>
            </a:r>
            <a:r>
              <a:rPr lang="fr-FR" dirty="0" err="1" smtClean="0">
                <a:cs typeface="+mn-cs"/>
              </a:rPr>
              <a:t>tech</a:t>
            </a:r>
            <a:r>
              <a:rPr lang="fr-FR" dirty="0" smtClean="0">
                <a:cs typeface="+mn-cs"/>
              </a:rPr>
              <a:t> » on est souvent très concentré sur les aspects technologiques et techniques. On oublie ainsi que cet objet « hi </a:t>
            </a:r>
            <a:r>
              <a:rPr lang="fr-FR" dirty="0" err="1" smtClean="0">
                <a:cs typeface="+mn-cs"/>
              </a:rPr>
              <a:t>tech</a:t>
            </a:r>
            <a:r>
              <a:rPr lang="fr-FR" dirty="0" smtClean="0">
                <a:cs typeface="+mn-cs"/>
              </a:rPr>
              <a:t> » doit être utilisé par une personne et que ce </a:t>
            </a:r>
            <a:r>
              <a:rPr lang="fr-FR" dirty="0" err="1" smtClean="0">
                <a:cs typeface="+mn-cs"/>
              </a:rPr>
              <a:t>qu</a:t>
            </a:r>
            <a:r>
              <a:rPr lang="ja-JP" altLang="fr-FR" dirty="0" smtClean="0">
                <a:latin typeface="Arial"/>
                <a:cs typeface="+mn-cs"/>
              </a:rPr>
              <a:t>’</a:t>
            </a:r>
            <a:r>
              <a:rPr lang="fr-FR" dirty="0" smtClean="0">
                <a:cs typeface="+mn-cs"/>
              </a:rPr>
              <a:t>une personne achète ce n</a:t>
            </a:r>
            <a:r>
              <a:rPr lang="ja-JP" altLang="fr-FR" dirty="0" smtClean="0">
                <a:latin typeface="Arial"/>
                <a:cs typeface="+mn-cs"/>
              </a:rPr>
              <a:t>’</a:t>
            </a:r>
            <a:r>
              <a:rPr lang="fr-FR" dirty="0" smtClean="0">
                <a:cs typeface="+mn-cs"/>
              </a:rPr>
              <a:t>est pas une technologie et non plus un produit, mais ce que ce produit lui permet de faire, comme naviguer sur le web, envoyer des messages, se tenir informés, travailler, etc. Un bon produit est un produit qui a une technologie qui est transparente pour l</a:t>
            </a:r>
            <a:r>
              <a:rPr lang="ja-JP" altLang="fr-FR" dirty="0" smtClean="0">
                <a:latin typeface="Arial"/>
                <a:cs typeface="+mn-cs"/>
              </a:rPr>
              <a:t>’</a:t>
            </a:r>
            <a:r>
              <a:rPr lang="fr-FR" dirty="0" smtClean="0">
                <a:cs typeface="+mn-cs"/>
              </a:rPr>
              <a:t>utilisateur, qui va donc pouvoir se concentrer sur ses buts et ses objectifs et non pas sur l</a:t>
            </a:r>
            <a:r>
              <a:rPr lang="ja-JP" altLang="fr-FR" dirty="0" smtClean="0">
                <a:latin typeface="Arial"/>
                <a:cs typeface="+mn-cs"/>
              </a:rPr>
              <a:t>’</a:t>
            </a:r>
            <a:r>
              <a:rPr lang="fr-FR" dirty="0" smtClean="0">
                <a:cs typeface="+mn-cs"/>
              </a:rPr>
              <a:t>objet ou l</a:t>
            </a:r>
            <a:r>
              <a:rPr lang="ja-JP" altLang="fr-FR" dirty="0" smtClean="0">
                <a:latin typeface="Arial"/>
                <a:cs typeface="+mn-cs"/>
              </a:rPr>
              <a:t>’</a:t>
            </a:r>
            <a:r>
              <a:rPr lang="fr-FR" dirty="0" smtClean="0">
                <a:cs typeface="+mn-cs"/>
              </a:rPr>
              <a:t>interface qui lui permet de les atteindre.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FBFD84-B0D8-A74C-88E7-5C46907A7030}" type="slidenum">
              <a:rPr lang="fr-FR"/>
              <a:pPr>
                <a:defRPr/>
              </a:pPr>
              <a:t>27</a:t>
            </a:fld>
            <a:endParaRPr lang="fr-FR"/>
          </a:p>
        </p:txBody>
      </p:sp>
      <p:sp>
        <p:nvSpPr>
          <p:cNvPr id="88985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9859"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Nous allons maintenant définir un peu mieux ce qu</a:t>
            </a:r>
            <a:r>
              <a:rPr lang="ja-JP" altLang="fr-FR" smtClean="0">
                <a:latin typeface="Arial"/>
                <a:cs typeface="+mn-cs"/>
              </a:rPr>
              <a:t>’</a:t>
            </a:r>
            <a:r>
              <a:rPr lang="fr-FR" smtClean="0">
                <a:cs typeface="+mn-cs"/>
              </a:rPr>
              <a:t>est l</a:t>
            </a:r>
            <a:r>
              <a:rPr lang="ja-JP" altLang="fr-FR" smtClean="0">
                <a:latin typeface="Arial"/>
                <a:cs typeface="+mn-cs"/>
              </a:rPr>
              <a:t>’</a:t>
            </a:r>
            <a:r>
              <a:rPr lang="fr-FR" smtClean="0">
                <a:cs typeface="+mn-cs"/>
              </a:rPr>
              <a:t>ergonomie et de quelles disciplines la composent. Si l</a:t>
            </a:r>
            <a:r>
              <a:rPr lang="ja-JP" altLang="fr-FR" smtClean="0">
                <a:latin typeface="Arial"/>
                <a:cs typeface="+mn-cs"/>
              </a:rPr>
              <a:t>’</a:t>
            </a:r>
            <a:r>
              <a:rPr lang="fr-FR" smtClean="0">
                <a:cs typeface="+mn-cs"/>
              </a:rPr>
              <a:t>on dessine un continuum qui va de l</a:t>
            </a:r>
            <a:r>
              <a:rPr lang="ja-JP" altLang="fr-FR" smtClean="0">
                <a:latin typeface="Arial"/>
                <a:cs typeface="+mn-cs"/>
              </a:rPr>
              <a:t>’</a:t>
            </a:r>
            <a:r>
              <a:rPr lang="fr-FR" smtClean="0">
                <a:cs typeface="+mn-cs"/>
              </a:rPr>
              <a:t>hardware humain (à savoir son physique) au software humain (à savoir ses processus cognitifs) on peut représenter les différentes disciplines qui participent à l</a:t>
            </a:r>
            <a:r>
              <a:rPr lang="ja-JP" altLang="fr-FR" smtClean="0">
                <a:latin typeface="Arial"/>
                <a:cs typeface="+mn-cs"/>
              </a:rPr>
              <a:t>’</a:t>
            </a:r>
            <a:r>
              <a:rPr lang="fr-FR" smtClean="0">
                <a:cs typeface="+mn-cs"/>
              </a:rPr>
              <a:t>ergonomie, telles que la physiologie et l</a:t>
            </a:r>
            <a:r>
              <a:rPr lang="ja-JP" altLang="fr-FR" smtClean="0">
                <a:latin typeface="Arial"/>
                <a:cs typeface="+mn-cs"/>
              </a:rPr>
              <a:t>’</a:t>
            </a:r>
            <a:r>
              <a:rPr lang="fr-FR" smtClean="0">
                <a:cs typeface="+mn-cs"/>
              </a:rPr>
              <a:t>anthropométrie (d</a:t>
            </a:r>
            <a:r>
              <a:rPr lang="ja-JP" altLang="fr-FR" smtClean="0">
                <a:latin typeface="Arial"/>
                <a:cs typeface="+mn-cs"/>
              </a:rPr>
              <a:t>’</a:t>
            </a:r>
            <a:r>
              <a:rPr lang="fr-FR" smtClean="0">
                <a:cs typeface="+mn-cs"/>
              </a:rPr>
              <a:t>où la mise au point de produits comme le clavier ergonomique ou la chaise ergonomique), l</a:t>
            </a:r>
            <a:r>
              <a:rPr lang="ja-JP" altLang="fr-FR" smtClean="0">
                <a:latin typeface="Arial"/>
                <a:cs typeface="+mn-cs"/>
              </a:rPr>
              <a:t>’</a:t>
            </a:r>
            <a:r>
              <a:rPr lang="fr-FR" smtClean="0">
                <a:cs typeface="+mn-cs"/>
              </a:rPr>
              <a:t>architecture, l</a:t>
            </a:r>
            <a:r>
              <a:rPr lang="ja-JP" altLang="fr-FR" smtClean="0">
                <a:latin typeface="Arial"/>
                <a:cs typeface="+mn-cs"/>
              </a:rPr>
              <a:t>’</a:t>
            </a:r>
            <a:r>
              <a:rPr lang="fr-FR" smtClean="0">
                <a:cs typeface="+mn-cs"/>
              </a:rPr>
              <a:t>intelligence artificielle et enfin, sur le coté plus proche du « logiciel humain » la sociologie, la psychologie sociale et la psychologie cognitive. En ce qui concerne LudoTIC nous intervenons au plus près du côté « software humain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1845AA-2FC1-1D4C-983A-C023DCE4DD33}" type="slidenum">
              <a:rPr lang="fr-FR"/>
              <a:pPr>
                <a:defRPr/>
              </a:pPr>
              <a:t>28</a:t>
            </a:fld>
            <a:endParaRPr lang="fr-FR"/>
          </a:p>
        </p:txBody>
      </p:sp>
      <p:sp>
        <p:nvSpPr>
          <p:cNvPr id="8980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98051"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dirty="0" err="1" smtClean="0">
                <a:cs typeface="+mn-cs"/>
              </a:rPr>
              <a:t>Aujourd</a:t>
            </a:r>
            <a:r>
              <a:rPr lang="ja-JP" altLang="fr-FR" dirty="0" smtClean="0">
                <a:latin typeface="Arial"/>
                <a:cs typeface="+mn-cs"/>
              </a:rPr>
              <a:t>’</a:t>
            </a:r>
            <a:r>
              <a:rPr lang="fr-FR" dirty="0" smtClean="0">
                <a:cs typeface="+mn-cs"/>
              </a:rPr>
              <a:t>hui d</a:t>
            </a:r>
            <a:r>
              <a:rPr lang="ja-JP" altLang="fr-FR" dirty="0" smtClean="0">
                <a:latin typeface="Arial"/>
                <a:cs typeface="+mn-cs"/>
              </a:rPr>
              <a:t>’</a:t>
            </a:r>
            <a:r>
              <a:rPr lang="fr-FR" dirty="0" smtClean="0">
                <a:cs typeface="+mn-cs"/>
              </a:rPr>
              <a:t>une part le développeur et l</a:t>
            </a:r>
            <a:r>
              <a:rPr lang="ja-JP" altLang="fr-FR" dirty="0" smtClean="0">
                <a:latin typeface="Arial"/>
                <a:cs typeface="+mn-cs"/>
              </a:rPr>
              <a:t>’</a:t>
            </a:r>
            <a:r>
              <a:rPr lang="fr-FR" dirty="0" smtClean="0">
                <a:cs typeface="+mn-cs"/>
              </a:rPr>
              <a:t>utilisateur ne sont plus une seule et unique personne, d</a:t>
            </a:r>
            <a:r>
              <a:rPr lang="ja-JP" altLang="fr-FR" dirty="0" smtClean="0">
                <a:latin typeface="Arial"/>
                <a:cs typeface="+mn-cs"/>
              </a:rPr>
              <a:t>’</a:t>
            </a:r>
            <a:r>
              <a:rPr lang="fr-FR" dirty="0" smtClean="0">
                <a:cs typeface="+mn-cs"/>
              </a:rPr>
              <a:t>autre part le développeur doit tenir compte d</a:t>
            </a:r>
            <a:r>
              <a:rPr lang="ja-JP" altLang="fr-FR" dirty="0" smtClean="0">
                <a:latin typeface="Arial"/>
                <a:cs typeface="+mn-cs"/>
              </a:rPr>
              <a:t>’</a:t>
            </a:r>
            <a:r>
              <a:rPr lang="fr-FR" dirty="0" smtClean="0">
                <a:cs typeface="+mn-cs"/>
              </a:rPr>
              <a:t>un cahier des charges bien précis et établi par différents services et acteurs (le Marketing, la communication, le commanditaire….) avec lesquels il est obligé de composer. De surcroît, un produit informatique est souvent fait par plusieurs développeurs, qui doivent se partager le travail et assurer la cohérence et l</a:t>
            </a:r>
            <a:r>
              <a:rPr lang="ja-JP" altLang="fr-FR" dirty="0" smtClean="0">
                <a:latin typeface="Arial"/>
                <a:cs typeface="+mn-cs"/>
              </a:rPr>
              <a:t>’</a:t>
            </a:r>
            <a:r>
              <a:rPr lang="fr-FR" dirty="0" smtClean="0">
                <a:cs typeface="+mn-cs"/>
              </a:rPr>
              <a:t>uniformité du résultat. En outre, l</a:t>
            </a:r>
            <a:r>
              <a:rPr lang="ja-JP" altLang="fr-FR" dirty="0" smtClean="0">
                <a:latin typeface="Arial"/>
                <a:cs typeface="+mn-cs"/>
              </a:rPr>
              <a:t>’</a:t>
            </a:r>
            <a:r>
              <a:rPr lang="fr-FR" dirty="0" smtClean="0">
                <a:cs typeface="+mn-cs"/>
              </a:rPr>
              <a:t>utilisateur n</a:t>
            </a:r>
            <a:r>
              <a:rPr lang="ja-JP" altLang="fr-FR" dirty="0" smtClean="0">
                <a:latin typeface="Arial"/>
                <a:cs typeface="+mn-cs"/>
              </a:rPr>
              <a:t>’</a:t>
            </a:r>
            <a:r>
              <a:rPr lang="fr-FR" dirty="0" smtClean="0">
                <a:cs typeface="+mn-cs"/>
              </a:rPr>
              <a:t>est pas souvent une seule et même personne ni un groupe homogène d</a:t>
            </a:r>
            <a:r>
              <a:rPr lang="ja-JP" altLang="fr-FR" dirty="0" smtClean="0">
                <a:latin typeface="Arial"/>
                <a:cs typeface="+mn-cs"/>
              </a:rPr>
              <a:t>’</a:t>
            </a:r>
            <a:r>
              <a:rPr lang="fr-FR" dirty="0" smtClean="0">
                <a:cs typeface="+mn-cs"/>
              </a:rPr>
              <a:t>individus. Un même produit peut s</a:t>
            </a:r>
            <a:r>
              <a:rPr lang="ja-JP" altLang="fr-FR" dirty="0" smtClean="0">
                <a:latin typeface="Arial"/>
                <a:cs typeface="+mn-cs"/>
              </a:rPr>
              <a:t>’</a:t>
            </a:r>
            <a:r>
              <a:rPr lang="fr-FR" dirty="0" smtClean="0">
                <a:cs typeface="+mn-cs"/>
              </a:rPr>
              <a:t>adresser à différents publics, comme des adultes, des enfants, des personnes âgées, des porteurs d</a:t>
            </a:r>
            <a:r>
              <a:rPr lang="ja-JP" altLang="fr-FR" dirty="0" smtClean="0">
                <a:latin typeface="Arial"/>
                <a:cs typeface="+mn-cs"/>
              </a:rPr>
              <a:t>’</a:t>
            </a:r>
            <a:r>
              <a:rPr lang="fr-FR" dirty="0" smtClean="0">
                <a:cs typeface="+mn-cs"/>
              </a:rPr>
              <a:t>handicaps, etc. Le développeur ne peut pas se mettre aisément à leur place et deviner ce que ces personnes veulent ou savent et comment ils vont appréhender le produit. Il faut donc introduire dans ce schéma un élément qui permette de rétablir le dialogue entre ceux qui développent les interfaces et ceux qui s</a:t>
            </a:r>
            <a:r>
              <a:rPr lang="ja-JP" altLang="fr-FR" dirty="0" smtClean="0">
                <a:latin typeface="Arial"/>
                <a:cs typeface="+mn-cs"/>
              </a:rPr>
              <a:t>’</a:t>
            </a:r>
            <a:r>
              <a:rPr lang="fr-FR" dirty="0" smtClean="0">
                <a:cs typeface="+mn-cs"/>
              </a:rPr>
              <a:t>en servent. Cet élément est l</a:t>
            </a:r>
            <a:r>
              <a:rPr lang="ja-JP" altLang="fr-FR" dirty="0" smtClean="0">
                <a:latin typeface="Arial"/>
                <a:cs typeface="+mn-cs"/>
              </a:rPr>
              <a:t>’</a:t>
            </a:r>
            <a:r>
              <a:rPr lang="fr-FR" dirty="0" smtClean="0">
                <a:cs typeface="+mn-cs"/>
              </a:rPr>
              <a:t>ergonomie. A votre avis, où se place l</a:t>
            </a:r>
            <a:r>
              <a:rPr lang="ja-JP" altLang="fr-FR" dirty="0" smtClean="0">
                <a:latin typeface="Arial"/>
                <a:cs typeface="+mn-cs"/>
              </a:rPr>
              <a:t>’</a:t>
            </a:r>
            <a:r>
              <a:rPr lang="fr-FR" dirty="0" smtClean="0">
                <a:cs typeface="+mn-cs"/>
              </a:rPr>
              <a:t>ergonomie dans ce schéma? Elle se place de façon à rétablir la communication entre ceux qui créent les interfaces et ceux qui s</a:t>
            </a:r>
            <a:r>
              <a:rPr lang="ja-JP" altLang="fr-FR" dirty="0" smtClean="0">
                <a:latin typeface="Arial"/>
                <a:cs typeface="+mn-cs"/>
              </a:rPr>
              <a:t>’</a:t>
            </a:r>
            <a:r>
              <a:rPr lang="fr-FR" dirty="0" smtClean="0">
                <a:cs typeface="+mn-cs"/>
              </a:rPr>
              <a:t>en servent. On peut dire que l</a:t>
            </a:r>
            <a:r>
              <a:rPr lang="ja-JP" altLang="fr-FR" dirty="0" smtClean="0">
                <a:latin typeface="Arial"/>
                <a:cs typeface="+mn-cs"/>
              </a:rPr>
              <a:t>’</a:t>
            </a:r>
            <a:r>
              <a:rPr lang="fr-FR" dirty="0" smtClean="0">
                <a:cs typeface="+mn-cs"/>
              </a:rPr>
              <a:t>ergonome est lui-même une interface.</a:t>
            </a:r>
          </a:p>
          <a:p>
            <a:pPr eaLnBrk="1" hangingPunct="1">
              <a:defRPr/>
            </a:pPr>
            <a:endParaRPr lang="fr-FR"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F8D5FF-F410-BE4A-BB00-6A3EC6DA2CBE}" type="slidenum">
              <a:rPr lang="fr-FR"/>
              <a:pPr>
                <a:defRPr/>
              </a:pPr>
              <a:t>29</a:t>
            </a:fld>
            <a:endParaRPr lang="fr-FR"/>
          </a:p>
        </p:txBody>
      </p:sp>
      <p:sp>
        <p:nvSpPr>
          <p:cNvPr id="98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9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E2FF61-A816-0845-A004-A5EB4342E8DE}" type="slidenum">
              <a:rPr lang="fr-FR"/>
              <a:pPr>
                <a:defRPr/>
              </a:pPr>
              <a:t>3</a:t>
            </a:fld>
            <a:endParaRPr lang="fr-FR"/>
          </a:p>
        </p:txBody>
      </p:sp>
      <p:sp>
        <p:nvSpPr>
          <p:cNvPr id="72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4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A3AA33-3A61-0649-9E14-64A39C82446A}" type="slidenum">
              <a:rPr lang="fr-FR"/>
              <a:pPr>
                <a:defRPr/>
              </a:pPr>
              <a:t>30</a:t>
            </a:fld>
            <a:endParaRPr lang="fr-FR"/>
          </a:p>
        </p:txBody>
      </p:sp>
      <p:sp>
        <p:nvSpPr>
          <p:cNvPr id="7495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495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AE8219-94C1-244D-AF6E-A219B84F1C19}" type="slidenum">
              <a:rPr lang="fr-FR"/>
              <a:pPr>
                <a:defRPr/>
              </a:pPr>
              <a:t>31</a:t>
            </a:fld>
            <a:endParaRPr lang="fr-FR"/>
          </a:p>
        </p:txBody>
      </p:sp>
      <p:sp>
        <p:nvSpPr>
          <p:cNvPr id="751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516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z="1600" dirty="0" smtClean="0"/>
              <a:t>effecteur: </a:t>
            </a:r>
            <a:r>
              <a:rPr lang="fr-FR" sz="1600" dirty="0" smtClean="0"/>
              <a:t>organe </a:t>
            </a:r>
            <a:r>
              <a:rPr lang="fr-FR" sz="1600" dirty="0" smtClean="0"/>
              <a:t>musculaire ou glandulaire qui entre en activité en réponse à un stimulus donné.</a:t>
            </a:r>
          </a:p>
          <a:p>
            <a:pPr eaLnBrk="1" hangingPunct="1">
              <a:defRPr/>
            </a:pPr>
            <a:r>
              <a:rPr lang="fr-FR" sz="1600" dirty="0" smtClean="0"/>
              <a:t>Le terme </a:t>
            </a:r>
            <a:r>
              <a:rPr lang="fr-FR" sz="1600" b="1" dirty="0" smtClean="0"/>
              <a:t>effecteur</a:t>
            </a:r>
            <a:r>
              <a:rPr lang="fr-FR" sz="1600" dirty="0" smtClean="0"/>
              <a:t>, </a:t>
            </a:r>
            <a:r>
              <a:rPr lang="fr-FR" sz="1600" b="1" dirty="0" smtClean="0"/>
              <a:t>effectrice</a:t>
            </a:r>
            <a:r>
              <a:rPr lang="fr-FR" sz="1600" dirty="0" smtClean="0"/>
              <a:t> désigne un organe agissant sous l'influence d'une commande de nature nerveuse ou hormonale. Cette réponse est obtenue après qu'une ou plusieurs stimulations soient reçues par les organes </a:t>
            </a:r>
            <a:r>
              <a:rPr lang="fr-FR" sz="1600" b="1" dirty="0" smtClean="0"/>
              <a:t>effecteurs</a:t>
            </a:r>
            <a:r>
              <a:rPr lang="fr-FR" sz="1600" dirty="0" smtClean="0"/>
              <a:t>.</a:t>
            </a:r>
            <a:endParaRPr lang="en-US" sz="1600"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AF89C7-A4D6-5847-A984-E7FA57AC251E}" type="slidenum">
              <a:rPr lang="fr-FR"/>
              <a:pPr>
                <a:defRPr/>
              </a:pPr>
              <a:t>32</a:t>
            </a:fld>
            <a:endParaRPr lang="fr-FR"/>
          </a:p>
        </p:txBody>
      </p:sp>
      <p:sp>
        <p:nvSpPr>
          <p:cNvPr id="753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536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961C86-04AA-A14B-B03A-D307D422CC16}" type="slidenum">
              <a:rPr lang="fr-FR"/>
              <a:pPr>
                <a:defRPr/>
              </a:pPr>
              <a:t>33</a:t>
            </a:fld>
            <a:endParaRPr lang="fr-FR"/>
          </a:p>
        </p:txBody>
      </p:sp>
      <p:sp>
        <p:nvSpPr>
          <p:cNvPr id="90112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901123"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lnSpc>
                <a:spcPct val="90000"/>
              </a:lnSpc>
              <a:defRPr/>
            </a:pPr>
            <a:r>
              <a:rPr lang="fr-FR" sz="900" smtClean="0">
                <a:cs typeface="+mn-cs"/>
              </a:rPr>
              <a:t>Nous venons de nous intéresser au cas d</a:t>
            </a:r>
            <a:r>
              <a:rPr lang="ja-JP" altLang="fr-FR" sz="900" smtClean="0">
                <a:latin typeface="Arial"/>
                <a:cs typeface="+mn-cs"/>
              </a:rPr>
              <a:t>’</a:t>
            </a:r>
            <a:r>
              <a:rPr lang="fr-FR" sz="900" smtClean="0">
                <a:cs typeface="+mn-cs"/>
              </a:rPr>
              <a:t>un site Web existant. Mais peut-on intégrer l</a:t>
            </a:r>
            <a:r>
              <a:rPr lang="ja-JP" altLang="fr-FR" sz="900" smtClean="0">
                <a:latin typeface="Arial"/>
                <a:cs typeface="+mn-cs"/>
              </a:rPr>
              <a:t>’</a:t>
            </a:r>
            <a:r>
              <a:rPr lang="fr-FR" sz="900" smtClean="0">
                <a:cs typeface="+mn-cs"/>
              </a:rPr>
              <a:t>ergonomie dans une démarche plus large? Tout à l</a:t>
            </a:r>
            <a:r>
              <a:rPr lang="ja-JP" altLang="fr-FR" sz="900" smtClean="0">
                <a:latin typeface="Arial"/>
                <a:cs typeface="+mn-cs"/>
              </a:rPr>
              <a:t>’</a:t>
            </a:r>
            <a:r>
              <a:rPr lang="fr-FR" sz="900" smtClean="0">
                <a:cs typeface="+mn-cs"/>
              </a:rPr>
              <a:t>heure, à propos du ROI, nous avons dit que l</a:t>
            </a:r>
            <a:r>
              <a:rPr lang="ja-JP" altLang="fr-FR" sz="900" smtClean="0">
                <a:latin typeface="Arial"/>
                <a:cs typeface="+mn-cs"/>
              </a:rPr>
              <a:t>’</a:t>
            </a:r>
            <a:r>
              <a:rPr lang="fr-FR" sz="900" smtClean="0">
                <a:cs typeface="+mn-cs"/>
              </a:rPr>
              <a:t>intégration de l</a:t>
            </a:r>
            <a:r>
              <a:rPr lang="ja-JP" altLang="fr-FR" sz="900" smtClean="0">
                <a:latin typeface="Arial"/>
                <a:cs typeface="+mn-cs"/>
              </a:rPr>
              <a:t>’</a:t>
            </a:r>
            <a:r>
              <a:rPr lang="fr-FR" sz="900" smtClean="0">
                <a:cs typeface="+mn-cs"/>
              </a:rPr>
              <a:t>ergonomie en phase de conception rapporte beaucoup plus qu</a:t>
            </a:r>
            <a:r>
              <a:rPr lang="ja-JP" altLang="fr-FR" sz="900" smtClean="0">
                <a:latin typeface="Arial"/>
                <a:cs typeface="+mn-cs"/>
              </a:rPr>
              <a:t>’</a:t>
            </a:r>
            <a:r>
              <a:rPr lang="fr-FR" sz="900" smtClean="0">
                <a:cs typeface="+mn-cs"/>
              </a:rPr>
              <a:t>une simple intervention sur un produit fini, donc voici un schéma du classique cycle en V qui permet de voir que l</a:t>
            </a:r>
            <a:r>
              <a:rPr lang="ja-JP" altLang="fr-FR" sz="900" smtClean="0">
                <a:latin typeface="Arial"/>
                <a:cs typeface="+mn-cs"/>
              </a:rPr>
              <a:t>’</a:t>
            </a:r>
            <a:r>
              <a:rPr lang="fr-FR" sz="900" smtClean="0">
                <a:cs typeface="+mn-cs"/>
              </a:rPr>
              <a:t>ergonomie crée un processus parallèle qui suit le développement du produit tout le long de son cycle de vie. Si en amont du code on procède la l</a:t>
            </a:r>
            <a:r>
              <a:rPr lang="ja-JP" altLang="fr-FR" sz="900" smtClean="0">
                <a:latin typeface="Arial"/>
                <a:cs typeface="+mn-cs"/>
              </a:rPr>
              <a:t>’</a:t>
            </a:r>
            <a:r>
              <a:rPr lang="fr-FR" sz="900" smtClean="0">
                <a:cs typeface="+mn-cs"/>
              </a:rPr>
              <a:t>analyse des besoins du client et de la faisabilité du projet, l</a:t>
            </a:r>
            <a:r>
              <a:rPr lang="ja-JP" altLang="fr-FR" sz="900" smtClean="0">
                <a:latin typeface="Arial"/>
                <a:cs typeface="+mn-cs"/>
              </a:rPr>
              <a:t>’</a:t>
            </a:r>
            <a:r>
              <a:rPr lang="fr-FR" sz="900" smtClean="0">
                <a:cs typeface="+mn-cs"/>
              </a:rPr>
              <a:t>ergonomie s</a:t>
            </a:r>
            <a:r>
              <a:rPr lang="ja-JP" altLang="fr-FR" sz="900" smtClean="0">
                <a:latin typeface="Arial"/>
                <a:cs typeface="+mn-cs"/>
              </a:rPr>
              <a:t>’</a:t>
            </a:r>
            <a:r>
              <a:rPr lang="fr-FR" sz="900" smtClean="0">
                <a:cs typeface="+mn-cs"/>
              </a:rPr>
              <a:t>intéressera à l</a:t>
            </a:r>
            <a:r>
              <a:rPr lang="ja-JP" altLang="fr-FR" sz="900" smtClean="0">
                <a:latin typeface="Arial"/>
                <a:cs typeface="+mn-cs"/>
              </a:rPr>
              <a:t>’</a:t>
            </a:r>
            <a:r>
              <a:rPr lang="fr-FR" sz="900" smtClean="0">
                <a:cs typeface="+mn-cs"/>
              </a:rPr>
              <a:t>analyse des besoins de l</a:t>
            </a:r>
            <a:r>
              <a:rPr lang="ja-JP" altLang="fr-FR" sz="900" smtClean="0">
                <a:latin typeface="Arial"/>
                <a:cs typeface="+mn-cs"/>
              </a:rPr>
              <a:t>’</a:t>
            </a:r>
            <a:r>
              <a:rPr lang="fr-FR" sz="900" smtClean="0">
                <a:cs typeface="+mn-cs"/>
              </a:rPr>
              <a:t>utilisateur final. Le but c</a:t>
            </a:r>
            <a:r>
              <a:rPr lang="ja-JP" altLang="fr-FR" sz="900" smtClean="0">
                <a:latin typeface="Arial"/>
                <a:cs typeface="+mn-cs"/>
              </a:rPr>
              <a:t>’</a:t>
            </a:r>
            <a:r>
              <a:rPr lang="fr-FR" sz="900" smtClean="0">
                <a:cs typeface="+mn-cs"/>
              </a:rPr>
              <a:t>est de définir des « profils utilisateurs », qui résument leur compétences, leurs besoins, leurs attentes, etc. </a:t>
            </a:r>
          </a:p>
          <a:p>
            <a:pPr eaLnBrk="1" hangingPunct="1">
              <a:lnSpc>
                <a:spcPct val="90000"/>
              </a:lnSpc>
              <a:defRPr/>
            </a:pPr>
            <a:r>
              <a:rPr lang="fr-FR" sz="900" smtClean="0">
                <a:cs typeface="+mn-cs"/>
              </a:rPr>
              <a:t>Au fur et à mesure qu</a:t>
            </a:r>
            <a:r>
              <a:rPr lang="ja-JP" altLang="fr-FR" sz="900" smtClean="0">
                <a:latin typeface="Arial"/>
                <a:cs typeface="+mn-cs"/>
              </a:rPr>
              <a:t>’</a:t>
            </a:r>
            <a:r>
              <a:rPr lang="fr-FR" sz="900" smtClean="0">
                <a:cs typeface="+mn-cs"/>
              </a:rPr>
              <a:t>un cahier des charges est défini par rapport à l</a:t>
            </a:r>
            <a:r>
              <a:rPr lang="ja-JP" altLang="fr-FR" sz="900" smtClean="0">
                <a:latin typeface="Arial"/>
                <a:cs typeface="+mn-cs"/>
              </a:rPr>
              <a:t>’</a:t>
            </a:r>
            <a:r>
              <a:rPr lang="fr-FR" sz="900" smtClean="0">
                <a:cs typeface="+mn-cs"/>
              </a:rPr>
              <a:t>architecture et aux fonctionnalités du produit, les ergonomes produisent des spécifications d</a:t>
            </a:r>
            <a:r>
              <a:rPr lang="ja-JP" altLang="fr-FR" sz="900" smtClean="0">
                <a:latin typeface="Arial"/>
                <a:cs typeface="+mn-cs"/>
              </a:rPr>
              <a:t>’</a:t>
            </a:r>
            <a:r>
              <a:rPr lang="fr-FR" sz="900" smtClean="0">
                <a:cs typeface="+mn-cs"/>
              </a:rPr>
              <a:t>ergonomie, qui expliquent comment l</a:t>
            </a:r>
            <a:r>
              <a:rPr lang="ja-JP" altLang="fr-FR" sz="900" smtClean="0">
                <a:latin typeface="Arial"/>
                <a:cs typeface="+mn-cs"/>
              </a:rPr>
              <a:t>’</a:t>
            </a:r>
            <a:r>
              <a:rPr lang="fr-FR" sz="900" smtClean="0">
                <a:cs typeface="+mn-cs"/>
              </a:rPr>
              <a:t>interface devra être structurée et comment la cinématique devra se dérouler pour respecter les besoins des utilisateurs. Les ergonomes peuvent également produire des prototypes statiques de l</a:t>
            </a:r>
            <a:r>
              <a:rPr lang="ja-JP" altLang="fr-FR" sz="900" smtClean="0">
                <a:latin typeface="Arial"/>
                <a:cs typeface="+mn-cs"/>
              </a:rPr>
              <a:t>’</a:t>
            </a:r>
            <a:r>
              <a:rPr lang="fr-FR" sz="900" smtClean="0">
                <a:cs typeface="+mn-cs"/>
              </a:rPr>
              <a:t>interface, qui seront soumis aux utilisateurs finaux pour valider tel ou tel aspect de l</a:t>
            </a:r>
            <a:r>
              <a:rPr lang="ja-JP" altLang="fr-FR" sz="900" smtClean="0">
                <a:latin typeface="Arial"/>
                <a:cs typeface="+mn-cs"/>
              </a:rPr>
              <a:t>’</a:t>
            </a:r>
            <a:r>
              <a:rPr lang="fr-FR" sz="900" smtClean="0">
                <a:cs typeface="+mn-cs"/>
              </a:rPr>
              <a:t>organisation visuelle, de la cinématique, etc. </a:t>
            </a:r>
          </a:p>
          <a:p>
            <a:pPr eaLnBrk="1" hangingPunct="1">
              <a:lnSpc>
                <a:spcPct val="90000"/>
              </a:lnSpc>
              <a:defRPr/>
            </a:pPr>
            <a:r>
              <a:rPr lang="fr-FR" sz="900" smtClean="0">
                <a:cs typeface="+mn-cs"/>
              </a:rPr>
              <a:t>Une fois que des parties de l</a:t>
            </a:r>
            <a:r>
              <a:rPr lang="ja-JP" altLang="fr-FR" sz="900" smtClean="0">
                <a:latin typeface="Arial"/>
                <a:cs typeface="+mn-cs"/>
              </a:rPr>
              <a:t>’</a:t>
            </a:r>
            <a:r>
              <a:rPr lang="fr-FR" sz="900" smtClean="0">
                <a:cs typeface="+mn-cs"/>
              </a:rPr>
              <a:t>interface sont disponibles on pourra en évaluer la conformité par rapport aux critères d</a:t>
            </a:r>
            <a:r>
              <a:rPr lang="ja-JP" altLang="fr-FR" sz="900" smtClean="0">
                <a:latin typeface="Arial"/>
                <a:cs typeface="+mn-cs"/>
              </a:rPr>
              <a:t>’</a:t>
            </a:r>
            <a:r>
              <a:rPr lang="fr-FR" sz="900" smtClean="0">
                <a:cs typeface="+mn-cs"/>
              </a:rPr>
              <a:t>ergonomie, à savoir un ensemble de principes généraux et toujours valides que toute interface doit respecter. </a:t>
            </a:r>
          </a:p>
          <a:p>
            <a:pPr eaLnBrk="1" hangingPunct="1">
              <a:lnSpc>
                <a:spcPct val="90000"/>
              </a:lnSpc>
              <a:defRPr/>
            </a:pPr>
            <a:r>
              <a:rPr lang="fr-FR" sz="900" smtClean="0">
                <a:cs typeface="+mn-cs"/>
              </a:rPr>
              <a:t>Une fois que le produit fonctionne en béta version on pourra également procéder à des tests plus complets d</a:t>
            </a:r>
            <a:r>
              <a:rPr lang="ja-JP" altLang="fr-FR" sz="900" smtClean="0">
                <a:latin typeface="Arial"/>
                <a:cs typeface="+mn-cs"/>
              </a:rPr>
              <a:t>’</a:t>
            </a:r>
            <a:r>
              <a:rPr lang="fr-FR" sz="900" smtClean="0">
                <a:cs typeface="+mn-cs"/>
              </a:rPr>
              <a:t>utilisabilité pour vérifier son efficacité, son efficience et la satisfaction des utilisateurs. </a:t>
            </a:r>
          </a:p>
          <a:p>
            <a:pPr eaLnBrk="1" hangingPunct="1">
              <a:lnSpc>
                <a:spcPct val="90000"/>
              </a:lnSpc>
              <a:defRPr/>
            </a:pPr>
            <a:r>
              <a:rPr lang="fr-FR" sz="900" smtClean="0">
                <a:cs typeface="+mn-cs"/>
              </a:rPr>
              <a:t>Comme je vous le disais tout à l</a:t>
            </a:r>
            <a:r>
              <a:rPr lang="ja-JP" altLang="fr-FR" sz="900" smtClean="0">
                <a:latin typeface="Arial"/>
                <a:cs typeface="+mn-cs"/>
              </a:rPr>
              <a:t>’</a:t>
            </a:r>
            <a:r>
              <a:rPr lang="fr-FR" sz="900" smtClean="0">
                <a:cs typeface="+mn-cs"/>
              </a:rPr>
              <a:t>heure nous pouvons également intervenir sur un produit fini, déjà déployé. Dans ce cas, on procédera toujours à une évaluation experte, sur la base des critères de base, mais souvent on ne pourra pas aller au fond des problèmes à cause du manque d</a:t>
            </a:r>
            <a:r>
              <a:rPr lang="ja-JP" altLang="fr-FR" sz="900" smtClean="0">
                <a:latin typeface="Arial"/>
                <a:cs typeface="+mn-cs"/>
              </a:rPr>
              <a:t>’</a:t>
            </a:r>
            <a:r>
              <a:rPr lang="fr-FR" sz="900" smtClean="0">
                <a:cs typeface="+mn-cs"/>
              </a:rPr>
              <a:t>informations sur les utilisateurs finaux et du fait que l</a:t>
            </a:r>
            <a:r>
              <a:rPr lang="ja-JP" altLang="fr-FR" sz="900" smtClean="0">
                <a:latin typeface="Arial"/>
                <a:cs typeface="+mn-cs"/>
              </a:rPr>
              <a:t>’</a:t>
            </a:r>
            <a:r>
              <a:rPr lang="fr-FR" sz="900" smtClean="0">
                <a:cs typeface="+mn-cs"/>
              </a:rPr>
              <a:t>applications de certaines recommandations implique de défaire et refaire le produit. Ceci est la raison du ROI inférieur que nous avons cité tout à l</a:t>
            </a:r>
            <a:r>
              <a:rPr lang="ja-JP" altLang="fr-FR" sz="900" smtClean="0">
                <a:latin typeface="Arial"/>
                <a:cs typeface="+mn-cs"/>
              </a:rPr>
              <a:t>’</a:t>
            </a:r>
            <a:r>
              <a:rPr lang="fr-FR" sz="900" smtClean="0">
                <a:cs typeface="+mn-cs"/>
              </a:rPr>
              <a:t>heure.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147A9C-C32D-9146-9453-529E0A587EF1}" type="slidenum">
              <a:rPr lang="fr-FR"/>
              <a:pPr>
                <a:defRPr/>
              </a:pPr>
              <a:t>34</a:t>
            </a:fld>
            <a:endParaRPr lang="fr-FR"/>
          </a:p>
        </p:txBody>
      </p:sp>
      <p:sp>
        <p:nvSpPr>
          <p:cNvPr id="95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4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E10FFC-A705-D94C-95D8-ECF6797A6309}" type="slidenum">
              <a:rPr lang="fr-FR"/>
              <a:pPr>
                <a:defRPr/>
              </a:pPr>
              <a:t>35</a:t>
            </a:fld>
            <a:endParaRPr lang="fr-FR"/>
          </a:p>
        </p:txBody>
      </p:sp>
      <p:sp>
        <p:nvSpPr>
          <p:cNvPr id="95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5395" name="Rectangle 3"/>
          <p:cNvSpPr>
            <a:spLocks noGrp="1" noChangeArrowheads="1"/>
          </p:cNvSpPr>
          <p:nvPr>
            <p:ph type="body" idx="1"/>
          </p:nvPr>
        </p:nvSpPr>
        <p:spPr/>
        <p:txBody>
          <a:bodyPr/>
          <a:lstStyle/>
          <a:p>
            <a:pPr eaLnBrk="1" hangingPunct="1">
              <a:defRPr/>
            </a:pPr>
            <a:r>
              <a:rPr lang="en-US" dirty="0" err="1" smtClean="0">
                <a:cs typeface="+mn-cs"/>
              </a:rPr>
              <a:t>Ce</a:t>
            </a:r>
            <a:r>
              <a:rPr lang="en-US" dirty="0" smtClean="0">
                <a:cs typeface="+mn-cs"/>
              </a:rPr>
              <a:t> </a:t>
            </a:r>
            <a:r>
              <a:rPr lang="en-US" dirty="0" err="1" smtClean="0">
                <a:cs typeface="+mn-cs"/>
              </a:rPr>
              <a:t>sont</a:t>
            </a:r>
            <a:r>
              <a:rPr lang="en-US" dirty="0" smtClean="0">
                <a:cs typeface="+mn-cs"/>
              </a:rPr>
              <a:t> des </a:t>
            </a:r>
            <a:r>
              <a:rPr lang="en-US" dirty="0" err="1" smtClean="0">
                <a:cs typeface="+mn-cs"/>
              </a:rPr>
              <a:t>sujets</a:t>
            </a:r>
            <a:r>
              <a:rPr lang="en-US" dirty="0" smtClean="0">
                <a:cs typeface="+mn-cs"/>
              </a:rPr>
              <a:t> qui </a:t>
            </a:r>
            <a:r>
              <a:rPr lang="en-US" dirty="0" err="1" smtClean="0">
                <a:cs typeface="+mn-cs"/>
              </a:rPr>
              <a:t>pourront</a:t>
            </a:r>
            <a:r>
              <a:rPr lang="en-US" dirty="0" smtClean="0">
                <a:cs typeface="+mn-cs"/>
              </a:rPr>
              <a:t> </a:t>
            </a:r>
            <a:r>
              <a:rPr lang="en-US" dirty="0" err="1" smtClean="0">
                <a:cs typeface="+mn-cs"/>
              </a:rPr>
              <a:t>être</a:t>
            </a:r>
            <a:r>
              <a:rPr lang="en-US" dirty="0" smtClean="0">
                <a:cs typeface="+mn-cs"/>
              </a:rPr>
              <a:t> </a:t>
            </a:r>
            <a:r>
              <a:rPr lang="en-US" dirty="0" err="1" smtClean="0">
                <a:cs typeface="+mn-cs"/>
              </a:rPr>
              <a:t>abordés</a:t>
            </a:r>
            <a:r>
              <a:rPr lang="en-US" dirty="0" smtClean="0">
                <a:cs typeface="+mn-cs"/>
              </a:rPr>
              <a:t> et </a:t>
            </a:r>
            <a:r>
              <a:rPr lang="en-US" dirty="0" err="1" smtClean="0">
                <a:cs typeface="+mn-cs"/>
              </a:rPr>
              <a:t>explicités</a:t>
            </a:r>
            <a:r>
              <a:rPr lang="en-US" dirty="0" smtClean="0">
                <a:cs typeface="+mn-cs"/>
              </a:rPr>
              <a:t> en </a:t>
            </a:r>
            <a:r>
              <a:rPr lang="en-US" dirty="0" err="1" smtClean="0">
                <a:cs typeface="+mn-cs"/>
              </a:rPr>
              <a:t>partie</a:t>
            </a:r>
            <a:r>
              <a:rPr lang="en-US" dirty="0" smtClean="0">
                <a:cs typeface="+mn-cs"/>
              </a:rPr>
              <a:t> </a:t>
            </a:r>
            <a:r>
              <a:rPr lang="en-US" dirty="0" err="1" smtClean="0">
                <a:cs typeface="+mn-cs"/>
              </a:rPr>
              <a:t>dans</a:t>
            </a:r>
            <a:r>
              <a:rPr lang="en-US" dirty="0" smtClean="0">
                <a:cs typeface="+mn-cs"/>
              </a:rPr>
              <a:t> </a:t>
            </a:r>
            <a:r>
              <a:rPr lang="en-US" dirty="0" err="1" smtClean="0">
                <a:cs typeface="+mn-cs"/>
              </a:rPr>
              <a:t>vos</a:t>
            </a:r>
            <a:r>
              <a:rPr lang="en-US" dirty="0" smtClean="0">
                <a:cs typeface="+mn-cs"/>
              </a:rPr>
              <a:t> exposés.</a:t>
            </a:r>
            <a:endParaRPr lang="en-US" dirty="0"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C34EFD-0631-8147-ACE1-B8F0DBC2AE46}" type="slidenum">
              <a:rPr lang="fr-FR"/>
              <a:pPr>
                <a:defRPr/>
              </a:pPr>
              <a:t>36</a:t>
            </a:fld>
            <a:endParaRPr lang="fr-FR"/>
          </a:p>
        </p:txBody>
      </p:sp>
      <p:sp>
        <p:nvSpPr>
          <p:cNvPr id="95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6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AB9152-9334-544D-A230-352A666A57D8}" type="slidenum">
              <a:rPr lang="fr-FR"/>
              <a:pPr>
                <a:defRPr/>
              </a:pPr>
              <a:t>37</a:t>
            </a:fld>
            <a:endParaRPr lang="fr-FR"/>
          </a:p>
        </p:txBody>
      </p:sp>
      <p:sp>
        <p:nvSpPr>
          <p:cNvPr id="87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6547"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17EEE5-1076-6D44-BF93-99A46AD1784D}" type="slidenum">
              <a:rPr lang="fr-FR"/>
              <a:pPr>
                <a:defRPr/>
              </a:pPr>
              <a:t>38</a:t>
            </a:fld>
            <a:endParaRPr lang="fr-FR"/>
          </a:p>
        </p:txBody>
      </p:sp>
      <p:sp>
        <p:nvSpPr>
          <p:cNvPr id="95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7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501115-CA44-C94F-9CC9-799D5A38C92A}" type="slidenum">
              <a:rPr lang="fr-FR"/>
              <a:pPr>
                <a:defRPr/>
              </a:pPr>
              <a:t>39</a:t>
            </a:fld>
            <a:endParaRPr lang="fr-FR"/>
          </a:p>
        </p:txBody>
      </p:sp>
      <p:sp>
        <p:nvSpPr>
          <p:cNvPr id="95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8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E1A32B-8710-C94B-AB25-5E315BBD4CF0}" type="slidenum">
              <a:rPr lang="fr-FR"/>
              <a:pPr>
                <a:defRPr/>
              </a:pPr>
              <a:t>4</a:t>
            </a:fld>
            <a:endParaRPr lang="fr-FR"/>
          </a:p>
        </p:txBody>
      </p:sp>
      <p:sp>
        <p:nvSpPr>
          <p:cNvPr id="72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780540-1FEC-144D-A427-D60D616B7B02}" type="slidenum">
              <a:rPr lang="fr-FR"/>
              <a:pPr>
                <a:defRPr/>
              </a:pPr>
              <a:t>40</a:t>
            </a:fld>
            <a:endParaRPr lang="fr-FR"/>
          </a:p>
        </p:txBody>
      </p:sp>
      <p:sp>
        <p:nvSpPr>
          <p:cNvPr id="95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9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99FE95-C76A-334E-ABD3-E198913D334E}" type="slidenum">
              <a:rPr lang="fr-FR"/>
              <a:pPr>
                <a:defRPr/>
              </a:pPr>
              <a:t>41</a:t>
            </a:fld>
            <a:endParaRPr lang="fr-FR"/>
          </a:p>
        </p:txBody>
      </p:sp>
      <p:sp>
        <p:nvSpPr>
          <p:cNvPr id="96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0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840C9F-0258-CA4B-8427-1F8F7B493BD5}" type="slidenum">
              <a:rPr lang="fr-FR"/>
              <a:pPr>
                <a:defRPr/>
              </a:pPr>
              <a:t>42</a:t>
            </a:fld>
            <a:endParaRPr lang="fr-FR"/>
          </a:p>
        </p:txBody>
      </p:sp>
      <p:sp>
        <p:nvSpPr>
          <p:cNvPr id="96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03495E-41AA-944A-8F91-D425F3B2629A}" type="slidenum">
              <a:rPr lang="fr-FR"/>
              <a:pPr>
                <a:defRPr/>
              </a:pPr>
              <a:t>43</a:t>
            </a:fld>
            <a:endParaRPr lang="fr-FR"/>
          </a:p>
        </p:txBody>
      </p:sp>
      <p:sp>
        <p:nvSpPr>
          <p:cNvPr id="96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C53E18-54D2-5842-9ED8-6C05F61A0DFC}" type="slidenum">
              <a:rPr lang="fr-FR"/>
              <a:pPr>
                <a:defRPr/>
              </a:pPr>
              <a:t>44</a:t>
            </a:fld>
            <a:endParaRPr lang="fr-FR"/>
          </a:p>
        </p:txBody>
      </p:sp>
      <p:sp>
        <p:nvSpPr>
          <p:cNvPr id="96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3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DAC7B7-E416-A840-B7E6-E9BAA04F20D7}" type="slidenum">
              <a:rPr lang="fr-FR"/>
              <a:pPr>
                <a:defRPr/>
              </a:pPr>
              <a:t>45</a:t>
            </a:fld>
            <a:endParaRPr lang="fr-FR"/>
          </a:p>
        </p:txBody>
      </p:sp>
      <p:sp>
        <p:nvSpPr>
          <p:cNvPr id="96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4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8E0D72-1F66-9B43-9931-A2E3D33B21A0}" type="slidenum">
              <a:rPr lang="fr-FR"/>
              <a:pPr>
                <a:defRPr/>
              </a:pPr>
              <a:t>46</a:t>
            </a:fld>
            <a:endParaRPr lang="fr-FR"/>
          </a:p>
        </p:txBody>
      </p:sp>
      <p:sp>
        <p:nvSpPr>
          <p:cNvPr id="96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5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FE72F2-6CF3-1340-8D00-12B9CAE15526}" type="slidenum">
              <a:rPr lang="fr-FR"/>
              <a:pPr>
                <a:defRPr/>
              </a:pPr>
              <a:t>47</a:t>
            </a:fld>
            <a:endParaRPr lang="fr-FR"/>
          </a:p>
        </p:txBody>
      </p:sp>
      <p:sp>
        <p:nvSpPr>
          <p:cNvPr id="96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6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4F7123-84B1-7545-80EA-36F6B64C22B2}" type="slidenum">
              <a:rPr lang="fr-FR"/>
              <a:pPr>
                <a:defRPr/>
              </a:pPr>
              <a:t>48</a:t>
            </a:fld>
            <a:endParaRPr lang="fr-FR"/>
          </a:p>
        </p:txBody>
      </p:sp>
      <p:sp>
        <p:nvSpPr>
          <p:cNvPr id="96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7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9F4D80-FFFC-DE4D-B6AE-B9EA82777E40}" type="slidenum">
              <a:rPr lang="fr-FR"/>
              <a:pPr>
                <a:defRPr/>
              </a:pPr>
              <a:t>49</a:t>
            </a:fld>
            <a:endParaRPr lang="fr-FR"/>
          </a:p>
        </p:txBody>
      </p:sp>
      <p:sp>
        <p:nvSpPr>
          <p:cNvPr id="96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8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05C922-7D0F-7F41-A8F9-C01317A48CC0}" type="slidenum">
              <a:rPr lang="fr-FR"/>
              <a:pPr>
                <a:defRPr/>
              </a:pPr>
              <a:t>5</a:t>
            </a:fld>
            <a:endParaRPr lang="fr-FR"/>
          </a:p>
        </p:txBody>
      </p:sp>
      <p:sp>
        <p:nvSpPr>
          <p:cNvPr id="72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9091" name="Rectangle 3"/>
          <p:cNvSpPr>
            <a:spLocks noGrp="1" noChangeArrowheads="1"/>
          </p:cNvSpPr>
          <p:nvPr>
            <p:ph type="body" idx="1"/>
          </p:nvPr>
        </p:nvSpPr>
        <p:spPr/>
        <p:txBody>
          <a:bodyPr/>
          <a:lstStyle/>
          <a:p>
            <a:pPr eaLnBrk="1" hangingPunct="1">
              <a:defRPr/>
            </a:pPr>
            <a:r>
              <a:rPr lang="fr-FR" smtClean="0">
                <a:cs typeface="+mn-cs"/>
              </a:rPr>
              <a:t>Donc l</a:t>
            </a:r>
            <a:r>
              <a:rPr lang="ja-JP" altLang="fr-FR" smtClean="0">
                <a:latin typeface="Arial"/>
                <a:cs typeface="+mn-cs"/>
              </a:rPr>
              <a:t>’</a:t>
            </a:r>
            <a:r>
              <a:rPr lang="fr-FR" smtClean="0">
                <a:cs typeface="+mn-cs"/>
              </a:rPr>
              <a:t>interface, c</a:t>
            </a:r>
            <a:r>
              <a:rPr lang="ja-JP" altLang="fr-FR" smtClean="0">
                <a:latin typeface="Arial"/>
                <a:cs typeface="+mn-cs"/>
              </a:rPr>
              <a:t>’</a:t>
            </a:r>
            <a:r>
              <a:rPr lang="fr-FR" smtClean="0">
                <a:cs typeface="+mn-cs"/>
              </a:rPr>
              <a:t>est ce qu</a:t>
            </a:r>
            <a:r>
              <a:rPr lang="ja-JP" altLang="fr-FR" smtClean="0">
                <a:latin typeface="Arial"/>
                <a:cs typeface="+mn-cs"/>
              </a:rPr>
              <a:t>’</a:t>
            </a:r>
            <a:r>
              <a:rPr lang="fr-FR" smtClean="0">
                <a:cs typeface="+mn-cs"/>
              </a:rPr>
              <a:t>il y a entre l</a:t>
            </a:r>
            <a:r>
              <a:rPr lang="ja-JP" altLang="fr-FR" smtClean="0">
                <a:latin typeface="Arial"/>
                <a:cs typeface="+mn-cs"/>
              </a:rPr>
              <a:t>’</a:t>
            </a:r>
            <a:r>
              <a:rPr lang="fr-FR" smtClean="0">
                <a:cs typeface="+mn-cs"/>
              </a:rPr>
              <a:t>humain et la machine. Ca décrit </a:t>
            </a:r>
            <a:r>
              <a:rPr lang="fr-FR" sz="2400" smtClean="0">
                <a:latin typeface="Times New Roman" charset="0"/>
                <a:cs typeface="+mn-cs"/>
              </a:rPr>
              <a:t>contact utilisateur système =</a:t>
            </a:r>
          </a:p>
          <a:p>
            <a:pPr>
              <a:lnSpc>
                <a:spcPct val="90000"/>
              </a:lnSpc>
              <a:spcBef>
                <a:spcPct val="0"/>
              </a:spcBef>
              <a:defRPr/>
            </a:pPr>
            <a:r>
              <a:rPr lang="fr-FR" sz="2400" smtClean="0">
                <a:latin typeface="Times New Roman" charset="0"/>
                <a:cs typeface="+mn-cs"/>
              </a:rPr>
              <a:t>			langage d'entrée +</a:t>
            </a:r>
          </a:p>
          <a:p>
            <a:pPr>
              <a:lnSpc>
                <a:spcPct val="90000"/>
              </a:lnSpc>
              <a:spcBef>
                <a:spcPct val="0"/>
              </a:spcBef>
              <a:defRPr/>
            </a:pPr>
            <a:r>
              <a:rPr lang="fr-FR" sz="2400" smtClean="0">
                <a:latin typeface="Times New Roman" charset="0"/>
                <a:cs typeface="+mn-cs"/>
              </a:rPr>
              <a:t>			de sortie + </a:t>
            </a:r>
          </a:p>
          <a:p>
            <a:pPr>
              <a:lnSpc>
                <a:spcPct val="90000"/>
              </a:lnSpc>
              <a:spcBef>
                <a:spcPct val="0"/>
              </a:spcBef>
              <a:defRPr/>
            </a:pPr>
            <a:r>
              <a:rPr lang="fr-FR" sz="2400" smtClean="0">
                <a:latin typeface="Times New Roman" charset="0"/>
                <a:cs typeface="+mn-cs"/>
              </a:rPr>
              <a:t>			gestion de l'interaction</a:t>
            </a:r>
            <a:endParaRPr lang="fr-FR" smtClean="0">
              <a:cs typeface="+mn-cs"/>
            </a:endParaRPr>
          </a:p>
          <a:p>
            <a:pPr eaLnBrk="1" hangingPunct="1">
              <a:defRPr/>
            </a:pPr>
            <a:endParaRPr lang="fr-FR" smtClean="0">
              <a:cs typeface="+mn-cs"/>
            </a:endParaRPr>
          </a:p>
          <a:p>
            <a:pPr eaLnBrk="1" hangingPunct="1">
              <a:defRPr/>
            </a:pPr>
            <a:r>
              <a:rPr lang="fr-FR" smtClean="0">
                <a:cs typeface="+mn-cs"/>
              </a:rPr>
              <a:t>On parle d</a:t>
            </a:r>
            <a:r>
              <a:rPr lang="ja-JP" altLang="fr-FR" smtClean="0">
                <a:latin typeface="Arial"/>
                <a:cs typeface="+mn-cs"/>
              </a:rPr>
              <a:t>’</a:t>
            </a:r>
            <a:r>
              <a:rPr lang="fr-FR" smtClean="0">
                <a:cs typeface="+mn-cs"/>
              </a:rPr>
              <a:t>interface graphique pour les dispositifs clavier/écran/souris.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6EA6C5-FD5C-504B-BED5-6F9EB4F94426}" type="slidenum">
              <a:rPr lang="fr-FR"/>
              <a:pPr>
                <a:defRPr/>
              </a:pPr>
              <a:t>50</a:t>
            </a:fld>
            <a:endParaRPr lang="fr-FR"/>
          </a:p>
        </p:txBody>
      </p:sp>
      <p:sp>
        <p:nvSpPr>
          <p:cNvPr id="96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9731" name="Rectangle 3"/>
          <p:cNvSpPr>
            <a:spLocks noGrp="1" noChangeArrowheads="1"/>
          </p:cNvSpPr>
          <p:nvPr>
            <p:ph type="body" idx="1"/>
          </p:nvPr>
        </p:nvSpPr>
        <p:spPr/>
        <p:txBody>
          <a:bodyPr/>
          <a:lstStyle/>
          <a:p>
            <a:pPr eaLnBrk="1" hangingPunct="1">
              <a:defRPr/>
            </a:pPr>
            <a:r>
              <a:rPr lang="fr-FR" dirty="0" smtClean="0"/>
              <a:t>En </a:t>
            </a:r>
            <a:r>
              <a:rPr lang="fr-FR" dirty="0" smtClean="0">
                <a:hlinkClick r:id="rId3" tooltip="Psychologie expérimentale"/>
              </a:rPr>
              <a:t>psychologie expérimentale</a:t>
            </a:r>
            <a:r>
              <a:rPr lang="fr-FR" dirty="0" smtClean="0"/>
              <a:t>, en </a:t>
            </a:r>
            <a:r>
              <a:rPr lang="fr-FR" dirty="0" smtClean="0">
                <a:hlinkClick r:id="rId4" tooltip="Ergonomie"/>
              </a:rPr>
              <a:t>ergonomie</a:t>
            </a:r>
            <a:r>
              <a:rPr lang="fr-FR" dirty="0" smtClean="0"/>
              <a:t> et en </a:t>
            </a:r>
            <a:r>
              <a:rPr lang="fr-FR" dirty="0" smtClean="0">
                <a:hlinkClick r:id="rId5" tooltip="Interface Homme-machine"/>
              </a:rPr>
              <a:t>interaction Homme-machine</a:t>
            </a:r>
            <a:r>
              <a:rPr lang="fr-FR" dirty="0" smtClean="0"/>
              <a:t>, la </a:t>
            </a:r>
            <a:r>
              <a:rPr lang="fr-FR" b="1" dirty="0" smtClean="0"/>
              <a:t>loi de </a:t>
            </a:r>
            <a:r>
              <a:rPr lang="fr-FR" b="1" dirty="0" err="1" smtClean="0"/>
              <a:t>Fitts</a:t>
            </a:r>
            <a:r>
              <a:rPr lang="fr-FR" dirty="0" smtClean="0"/>
              <a:t> est un modèle du mouvement humain, indice de la difficulté d'une tâche. La formulation la plus courante actuelle exprime le temps requis pour aller rapidement d'une position de départ à une zone finale de destination, en fonction de la distance à la cible et de la taille de la cible. La loi de </a:t>
            </a:r>
            <a:r>
              <a:rPr lang="fr-FR" dirty="0" err="1" smtClean="0"/>
              <a:t>Fitts</a:t>
            </a:r>
            <a:r>
              <a:rPr lang="fr-FR" dirty="0" smtClean="0"/>
              <a:t> est utilisée pour modéliser l'acte de « pointer », à la fois dans le vrai monde, par exemple avec une main ou un doigt, et sur les </a:t>
            </a:r>
            <a:r>
              <a:rPr lang="fr-FR" dirty="0" smtClean="0">
                <a:hlinkClick r:id="rId6" tooltip="Ordinateur"/>
              </a:rPr>
              <a:t>ordinateurs</a:t>
            </a:r>
            <a:r>
              <a:rPr lang="fr-FR" dirty="0" smtClean="0"/>
              <a:t>, par exemple avec une </a:t>
            </a:r>
            <a:r>
              <a:rPr lang="fr-FR" dirty="0" smtClean="0">
                <a:hlinkClick r:id="rId7" tooltip="Souris (informatique)"/>
              </a:rPr>
              <a:t>souris</a:t>
            </a:r>
            <a:r>
              <a:rPr lang="fr-FR" dirty="0" smtClean="0"/>
              <a:t>. </a:t>
            </a:r>
            <a:endParaRPr lang="en-US" dirty="0"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EDB364-EFE9-064F-8CFA-0C016B05F3C6}" type="slidenum">
              <a:rPr lang="fr-FR"/>
              <a:pPr>
                <a:defRPr/>
              </a:pPr>
              <a:t>51</a:t>
            </a:fld>
            <a:endParaRPr lang="fr-FR"/>
          </a:p>
        </p:txBody>
      </p:sp>
      <p:sp>
        <p:nvSpPr>
          <p:cNvPr id="97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0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637984-6376-B54A-84E0-169D73C60F15}" type="slidenum">
              <a:rPr lang="fr-FR"/>
              <a:pPr>
                <a:defRPr/>
              </a:pPr>
              <a:t>52</a:t>
            </a:fld>
            <a:endParaRPr lang="fr-FR"/>
          </a:p>
        </p:txBody>
      </p:sp>
      <p:sp>
        <p:nvSpPr>
          <p:cNvPr id="97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1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CE7550-8B48-104B-AEF6-9F8D16377CB0}" type="slidenum">
              <a:rPr lang="fr-FR"/>
              <a:pPr>
                <a:defRPr/>
              </a:pPr>
              <a:t>53</a:t>
            </a:fld>
            <a:endParaRPr lang="fr-FR"/>
          </a:p>
        </p:txBody>
      </p:sp>
      <p:sp>
        <p:nvSpPr>
          <p:cNvPr id="97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B1BDEA-1925-2D4B-A624-A55C79F43DE8}" type="slidenum">
              <a:rPr lang="fr-FR"/>
              <a:pPr>
                <a:defRPr/>
              </a:pPr>
              <a:t>54</a:t>
            </a:fld>
            <a:endParaRPr lang="fr-FR"/>
          </a:p>
        </p:txBody>
      </p:sp>
      <p:sp>
        <p:nvSpPr>
          <p:cNvPr id="97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3827" name="Rectangle 3"/>
          <p:cNvSpPr>
            <a:spLocks noGrp="1" noChangeArrowheads="1"/>
          </p:cNvSpPr>
          <p:nvPr>
            <p:ph type="body" idx="1"/>
          </p:nvPr>
        </p:nvSpPr>
        <p:spPr/>
        <p:txBody>
          <a:bodyPr/>
          <a:lstStyle/>
          <a:p>
            <a:pPr eaLnBrk="1" hangingPunct="1">
              <a:defRPr/>
            </a:pPr>
            <a:r>
              <a:rPr lang="en-US" dirty="0" smtClean="0">
                <a:cs typeface="+mn-cs"/>
              </a:rPr>
              <a:t>Beaucoup des </a:t>
            </a:r>
            <a:r>
              <a:rPr lang="en-US" dirty="0" err="1" smtClean="0">
                <a:cs typeface="+mn-cs"/>
              </a:rPr>
              <a:t>transparents</a:t>
            </a:r>
            <a:r>
              <a:rPr lang="en-US" dirty="0" smtClean="0">
                <a:cs typeface="+mn-cs"/>
              </a:rPr>
              <a:t> qui </a:t>
            </a:r>
            <a:r>
              <a:rPr lang="en-US" dirty="0" err="1" smtClean="0">
                <a:cs typeface="+mn-cs"/>
              </a:rPr>
              <a:t>suivent</a:t>
            </a:r>
            <a:r>
              <a:rPr lang="en-US" dirty="0" smtClean="0">
                <a:cs typeface="+mn-cs"/>
              </a:rPr>
              <a:t> </a:t>
            </a:r>
            <a:r>
              <a:rPr lang="en-US" dirty="0" err="1" smtClean="0">
                <a:cs typeface="+mn-cs"/>
              </a:rPr>
              <a:t>sont</a:t>
            </a:r>
            <a:r>
              <a:rPr lang="en-US" dirty="0" smtClean="0">
                <a:cs typeface="+mn-cs"/>
              </a:rPr>
              <a:t> </a:t>
            </a:r>
            <a:r>
              <a:rPr lang="en-US" dirty="0" err="1" smtClean="0">
                <a:cs typeface="+mn-cs"/>
              </a:rPr>
              <a:t>extraits</a:t>
            </a:r>
            <a:r>
              <a:rPr lang="en-US" dirty="0" smtClean="0">
                <a:cs typeface="+mn-cs"/>
              </a:rPr>
              <a:t> d’un </a:t>
            </a:r>
            <a:r>
              <a:rPr lang="en-US" dirty="0" err="1" smtClean="0">
                <a:cs typeface="+mn-cs"/>
              </a:rPr>
              <a:t>cours</a:t>
            </a:r>
            <a:r>
              <a:rPr lang="en-US" dirty="0" smtClean="0">
                <a:cs typeface="+mn-cs"/>
              </a:rPr>
              <a:t> de Michel </a:t>
            </a:r>
            <a:r>
              <a:rPr lang="en-US" dirty="0" err="1" smtClean="0">
                <a:cs typeface="+mn-cs"/>
              </a:rPr>
              <a:t>Beaudoin</a:t>
            </a:r>
            <a:r>
              <a:rPr lang="en-US" baseline="0" dirty="0" smtClean="0">
                <a:cs typeface="+mn-cs"/>
              </a:rPr>
              <a:t> </a:t>
            </a:r>
            <a:r>
              <a:rPr lang="en-US" baseline="0" dirty="0" err="1" smtClean="0">
                <a:cs typeface="+mn-cs"/>
              </a:rPr>
              <a:t>Lafon</a:t>
            </a:r>
            <a:r>
              <a:rPr lang="en-US" baseline="0" dirty="0" smtClean="0">
                <a:cs typeface="+mn-cs"/>
              </a:rPr>
              <a:t> (Paris XI).</a:t>
            </a:r>
            <a:endParaRPr lang="en-US" dirty="0"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6D3975-9F86-7348-8A1F-C713F74879C7}" type="slidenum">
              <a:rPr lang="fr-FR"/>
              <a:pPr>
                <a:defRPr/>
              </a:pPr>
              <a:t>55</a:t>
            </a:fld>
            <a:endParaRPr lang="fr-FR"/>
          </a:p>
        </p:txBody>
      </p:sp>
      <p:sp>
        <p:nvSpPr>
          <p:cNvPr id="97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4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A92745-A5BA-E941-9181-480BD37A1A33}" type="slidenum">
              <a:rPr lang="fr-FR"/>
              <a:pPr>
                <a:defRPr/>
              </a:pPr>
              <a:t>56</a:t>
            </a:fld>
            <a:endParaRPr lang="fr-FR"/>
          </a:p>
        </p:txBody>
      </p:sp>
      <p:sp>
        <p:nvSpPr>
          <p:cNvPr id="97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5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44C147-7085-F34F-BAEE-4F7D79EBA639}" type="slidenum">
              <a:rPr lang="fr-FR"/>
              <a:pPr>
                <a:defRPr/>
              </a:pPr>
              <a:t>57</a:t>
            </a:fld>
            <a:endParaRPr lang="fr-FR"/>
          </a:p>
        </p:txBody>
      </p:sp>
      <p:sp>
        <p:nvSpPr>
          <p:cNvPr id="97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6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4B8A1F-6D30-7F44-80A0-E57E0EA64E28}" type="slidenum">
              <a:rPr lang="fr-FR"/>
              <a:pPr>
                <a:defRPr/>
              </a:pPr>
              <a:t>58</a:t>
            </a:fld>
            <a:endParaRPr lang="fr-FR"/>
          </a:p>
        </p:txBody>
      </p:sp>
      <p:sp>
        <p:nvSpPr>
          <p:cNvPr id="97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7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073C77-AF7A-0C4F-925D-93A26587E174}" type="slidenum">
              <a:rPr lang="fr-FR"/>
              <a:pPr>
                <a:defRPr/>
              </a:pPr>
              <a:t>59</a:t>
            </a:fld>
            <a:endParaRPr lang="fr-FR"/>
          </a:p>
        </p:txBody>
      </p:sp>
      <p:sp>
        <p:nvSpPr>
          <p:cNvPr id="97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8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BE3DFD-84DB-354A-88E4-0CF28E2BBB0A}" type="slidenum">
              <a:rPr lang="fr-FR"/>
              <a:pPr>
                <a:defRPr/>
              </a:pPr>
              <a:t>6</a:t>
            </a:fld>
            <a:endParaRPr lang="fr-FR"/>
          </a:p>
        </p:txBody>
      </p:sp>
      <p:sp>
        <p:nvSpPr>
          <p:cNvPr id="73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3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7BBDC7-D898-C046-A642-F6866CAAA1FC}" type="slidenum">
              <a:rPr lang="fr-FR"/>
              <a:pPr>
                <a:defRPr/>
              </a:pPr>
              <a:t>60</a:t>
            </a:fld>
            <a:endParaRPr lang="fr-FR"/>
          </a:p>
        </p:txBody>
      </p:sp>
      <p:sp>
        <p:nvSpPr>
          <p:cNvPr id="97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9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606C39-2901-B846-817F-B65E32301F53}" type="slidenum">
              <a:rPr lang="fr-FR"/>
              <a:pPr>
                <a:defRPr/>
              </a:pPr>
              <a:t>61</a:t>
            </a:fld>
            <a:endParaRPr lang="fr-FR"/>
          </a:p>
        </p:txBody>
      </p:sp>
      <p:sp>
        <p:nvSpPr>
          <p:cNvPr id="98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0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34E164-2A34-D14C-B5D1-276DCE32B893}" type="slidenum">
              <a:rPr lang="fr-FR"/>
              <a:pPr>
                <a:defRPr/>
              </a:pPr>
              <a:t>62</a:t>
            </a:fld>
            <a:endParaRPr lang="fr-FR"/>
          </a:p>
        </p:txBody>
      </p:sp>
      <p:sp>
        <p:nvSpPr>
          <p:cNvPr id="98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2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58EDD0-BFD6-4343-9D8B-49F8B9F885DC}" type="slidenum">
              <a:rPr lang="fr-FR"/>
              <a:pPr>
                <a:defRPr/>
              </a:pPr>
              <a:t>63</a:t>
            </a:fld>
            <a:endParaRPr lang="fr-FR"/>
          </a:p>
        </p:txBody>
      </p:sp>
      <p:sp>
        <p:nvSpPr>
          <p:cNvPr id="98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7050FA-9DC8-F047-B7E1-4B53E5FE82B4}" type="slidenum">
              <a:rPr lang="fr-FR"/>
              <a:pPr>
                <a:defRPr/>
              </a:pPr>
              <a:t>64</a:t>
            </a:fld>
            <a:endParaRPr lang="fr-FR"/>
          </a:p>
        </p:txBody>
      </p:sp>
      <p:sp>
        <p:nvSpPr>
          <p:cNvPr id="98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4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DAA798-F12F-5D40-B7E8-128BFC83F6E9}" type="slidenum">
              <a:rPr lang="fr-FR"/>
              <a:pPr>
                <a:defRPr/>
              </a:pPr>
              <a:t>65</a:t>
            </a:fld>
            <a:endParaRPr lang="fr-FR"/>
          </a:p>
        </p:txBody>
      </p:sp>
      <p:sp>
        <p:nvSpPr>
          <p:cNvPr id="98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5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34B64B-82FF-D347-9FD1-DB79F78F7C47}" type="slidenum">
              <a:rPr lang="fr-FR"/>
              <a:pPr>
                <a:defRPr/>
              </a:pPr>
              <a:t>66</a:t>
            </a:fld>
            <a:endParaRPr lang="fr-FR"/>
          </a:p>
        </p:txBody>
      </p:sp>
      <p:sp>
        <p:nvSpPr>
          <p:cNvPr id="98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FD2E54-F739-C346-9F8B-96609F60D170}" type="slidenum">
              <a:rPr lang="fr-FR"/>
              <a:pPr>
                <a:defRPr/>
              </a:pPr>
              <a:t>67</a:t>
            </a:fld>
            <a:endParaRPr lang="fr-FR"/>
          </a:p>
        </p:txBody>
      </p:sp>
      <p:sp>
        <p:nvSpPr>
          <p:cNvPr id="98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7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3E017A-77B8-A847-9588-0A4EDF18216A}" type="slidenum">
              <a:rPr lang="fr-FR"/>
              <a:pPr>
                <a:defRPr/>
              </a:pPr>
              <a:t>68</a:t>
            </a:fld>
            <a:endParaRPr lang="fr-FR"/>
          </a:p>
        </p:txBody>
      </p:sp>
      <p:sp>
        <p:nvSpPr>
          <p:cNvPr id="100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4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73F663-6C0F-4542-B30D-DDFEED48925E}" type="slidenum">
              <a:rPr lang="fr-FR"/>
              <a:pPr>
                <a:defRPr/>
              </a:pPr>
              <a:t>69</a:t>
            </a:fld>
            <a:endParaRPr lang="fr-FR"/>
          </a:p>
        </p:txBody>
      </p:sp>
      <p:sp>
        <p:nvSpPr>
          <p:cNvPr id="100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2499"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506A3A-BE4B-8747-BEF1-1BEEF773D8FD}" type="slidenum">
              <a:rPr lang="fr-FR"/>
              <a:pPr>
                <a:defRPr/>
              </a:pPr>
              <a:t>7</a:t>
            </a:fld>
            <a:endParaRPr lang="fr-FR"/>
          </a:p>
        </p:txBody>
      </p:sp>
      <p:sp>
        <p:nvSpPr>
          <p:cNvPr id="71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8851" name="Rectangle 3"/>
          <p:cNvSpPr>
            <a:spLocks noGrp="1" noChangeArrowheads="1"/>
          </p:cNvSpPr>
          <p:nvPr>
            <p:ph type="body" idx="1"/>
          </p:nvPr>
        </p:nvSpPr>
        <p:spPr/>
        <p:txBody>
          <a:bodyPr/>
          <a:lstStyle/>
          <a:p>
            <a:pPr eaLnBrk="1" hangingPunct="1">
              <a:defRPr/>
            </a:pPr>
            <a:r>
              <a:rPr lang="en-US" dirty="0" err="1" smtClean="0">
                <a:cs typeface="+mn-cs"/>
              </a:rPr>
              <a:t>C’est</a:t>
            </a:r>
            <a:r>
              <a:rPr lang="en-US" dirty="0" smtClean="0">
                <a:cs typeface="+mn-cs"/>
              </a:rPr>
              <a:t> le cadre </a:t>
            </a:r>
            <a:r>
              <a:rPr lang="en-US" dirty="0" err="1" smtClean="0">
                <a:cs typeface="+mn-cs"/>
              </a:rPr>
              <a:t>général</a:t>
            </a:r>
            <a:r>
              <a:rPr lang="en-US" dirty="0" smtClean="0">
                <a:cs typeface="+mn-cs"/>
              </a:rPr>
              <a:t>,</a:t>
            </a:r>
            <a:r>
              <a:rPr lang="en-US" baseline="0" dirty="0" smtClean="0">
                <a:cs typeface="+mn-cs"/>
              </a:rPr>
              <a:t> y </a:t>
            </a:r>
            <a:r>
              <a:rPr lang="en-US" baseline="0" dirty="0" err="1" smtClean="0">
                <a:cs typeface="+mn-cs"/>
              </a:rPr>
              <a:t>compris</a:t>
            </a:r>
            <a:r>
              <a:rPr lang="en-US" baseline="0" dirty="0" smtClean="0">
                <a:cs typeface="+mn-cs"/>
              </a:rPr>
              <a:t> pour </a:t>
            </a:r>
            <a:r>
              <a:rPr lang="en-US" baseline="0" dirty="0" err="1" smtClean="0">
                <a:cs typeface="+mn-cs"/>
              </a:rPr>
              <a:t>d’autres</a:t>
            </a:r>
            <a:r>
              <a:rPr lang="en-US" baseline="0" dirty="0" smtClean="0">
                <a:cs typeface="+mn-cs"/>
              </a:rPr>
              <a:t> machines </a:t>
            </a:r>
            <a:r>
              <a:rPr lang="en-US" baseline="0" dirty="0" err="1" smtClean="0">
                <a:cs typeface="+mn-cs"/>
              </a:rPr>
              <a:t>que</a:t>
            </a:r>
            <a:r>
              <a:rPr lang="en-US" baseline="0" dirty="0" smtClean="0">
                <a:cs typeface="+mn-cs"/>
              </a:rPr>
              <a:t> les </a:t>
            </a:r>
            <a:r>
              <a:rPr lang="en-US" baseline="0" dirty="0" err="1" smtClean="0">
                <a:cs typeface="+mn-cs"/>
              </a:rPr>
              <a:t>ordinateurs</a:t>
            </a:r>
            <a:r>
              <a:rPr lang="en-US" baseline="0" dirty="0" smtClean="0">
                <a:cs typeface="+mn-cs"/>
              </a:rPr>
              <a:t>.</a:t>
            </a:r>
            <a:endParaRPr lang="en-US" dirty="0"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DFA539-68F0-4B48-8684-0519EC33C2EF}" type="slidenum">
              <a:rPr lang="fr-FR"/>
              <a:pPr>
                <a:defRPr/>
              </a:pPr>
              <a:t>70</a:t>
            </a:fld>
            <a:endParaRPr lang="fr-FR"/>
          </a:p>
        </p:txBody>
      </p:sp>
      <p:sp>
        <p:nvSpPr>
          <p:cNvPr id="9707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707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FA8713-7972-0647-A8D4-1AEF59EDF3B8}" type="slidenum">
              <a:rPr lang="fr-FR"/>
              <a:pPr>
                <a:defRPr/>
              </a:pPr>
              <a:t>71</a:t>
            </a:fld>
            <a:endParaRPr lang="fr-FR"/>
          </a:p>
        </p:txBody>
      </p:sp>
      <p:sp>
        <p:nvSpPr>
          <p:cNvPr id="9728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728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dirty="0" smtClean="0"/>
              <a:t>(présence*2 +examen +2*expose)/4 </a:t>
            </a:r>
            <a:endParaRPr lang="en-US" dirty="0" smtClean="0">
              <a:latin typeface="Palatino" charset="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vous souhaitez traiter un autre sujet, il faut que vous m’en fassiez part et que je vous en valide le sujet.</a:t>
            </a:r>
          </a:p>
          <a:p>
            <a:r>
              <a:rPr lang="fr-FR" dirty="0" smtClean="0"/>
              <a:t>Les numéros de sujets sont les m</a:t>
            </a:r>
            <a:r>
              <a:rPr lang="fr-FR" dirty="0" smtClean="0"/>
              <a:t>êmes que ceux du document distribué (ou présent sur Teams).</a:t>
            </a:r>
            <a:endParaRPr lang="fr-FR" dirty="0"/>
          </a:p>
        </p:txBody>
      </p:sp>
      <p:sp>
        <p:nvSpPr>
          <p:cNvPr id="4" name="Espace réservé du numéro de diapositive 3"/>
          <p:cNvSpPr>
            <a:spLocks noGrp="1"/>
          </p:cNvSpPr>
          <p:nvPr>
            <p:ph type="sldNum" sz="quarter" idx="10"/>
          </p:nvPr>
        </p:nvSpPr>
        <p:spPr/>
        <p:txBody>
          <a:bodyPr/>
          <a:lstStyle/>
          <a:p>
            <a:pPr>
              <a:defRPr/>
            </a:pPr>
            <a:fld id="{CDB1F07F-8C20-2448-B92C-A05332466913}" type="slidenum">
              <a:rPr lang="fr-FR" smtClean="0"/>
              <a:pPr>
                <a:defRPr/>
              </a:pPr>
              <a:t>72</a:t>
            </a:fld>
            <a:endParaRPr lang="fr-FR"/>
          </a:p>
        </p:txBody>
      </p:sp>
    </p:spTree>
    <p:extLst>
      <p:ext uri="{BB962C8B-B14F-4D97-AF65-F5344CB8AC3E}">
        <p14:creationId xmlns:p14="http://schemas.microsoft.com/office/powerpoint/2010/main" val="346162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C92D53-76EC-E64C-84F3-A5CD3E5FBAF5}" type="slidenum">
              <a:rPr lang="fr-FR"/>
              <a:pPr>
                <a:defRPr/>
              </a:pPr>
              <a:t>8</a:t>
            </a:fld>
            <a:endParaRPr lang="fr-FR"/>
          </a:p>
        </p:txBody>
      </p:sp>
      <p:sp>
        <p:nvSpPr>
          <p:cNvPr id="73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1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711CA1-4E2D-F646-8A72-B70268BE8752}" type="slidenum">
              <a:rPr lang="fr-FR"/>
              <a:pPr>
                <a:defRPr/>
              </a:pPr>
              <a:t>9</a:t>
            </a:fld>
            <a:endParaRPr lang="fr-F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CE0D93A1-9DD0-C140-8E84-8F523653FF9A}" type="slidenum">
              <a:rPr lang="fr-FR"/>
              <a:pPr>
                <a:defRPr/>
              </a:pPr>
              <a:t>‹#›</a:t>
            </a:fld>
            <a:endParaRPr lang="fr-FR"/>
          </a:p>
        </p:txBody>
      </p:sp>
    </p:spTree>
    <p:extLst>
      <p:ext uri="{BB962C8B-B14F-4D97-AF65-F5344CB8AC3E}">
        <p14:creationId xmlns:p14="http://schemas.microsoft.com/office/powerpoint/2010/main" val="83696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8A7303D3-7019-3548-A404-288D72087EA1}" type="slidenum">
              <a:rPr lang="fr-FR"/>
              <a:pPr>
                <a:defRPr/>
              </a:pPr>
              <a:t>‹#›</a:t>
            </a:fld>
            <a:endParaRPr lang="fr-FR"/>
          </a:p>
        </p:txBody>
      </p:sp>
    </p:spTree>
    <p:extLst>
      <p:ext uri="{BB962C8B-B14F-4D97-AF65-F5344CB8AC3E}">
        <p14:creationId xmlns:p14="http://schemas.microsoft.com/office/powerpoint/2010/main" val="99579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57280A86-88FB-7940-B139-05E8C8B0CFAB}" type="slidenum">
              <a:rPr lang="fr-FR"/>
              <a:pPr>
                <a:defRPr/>
              </a:pPr>
              <a:t>‹#›</a:t>
            </a:fld>
            <a:endParaRPr lang="fr-FR"/>
          </a:p>
        </p:txBody>
      </p:sp>
    </p:spTree>
    <p:extLst>
      <p:ext uri="{BB962C8B-B14F-4D97-AF65-F5344CB8AC3E}">
        <p14:creationId xmlns:p14="http://schemas.microsoft.com/office/powerpoint/2010/main" val="104012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42950" y="609600"/>
            <a:ext cx="8420100" cy="1143000"/>
          </a:xfrm>
        </p:spPr>
        <p:txBody>
          <a:bodyPr/>
          <a:lstStyle/>
          <a:p>
            <a:r>
              <a:rPr lang="fr-FR" smtClean="0"/>
              <a:t>Cliquez et modifiez le titre</a:t>
            </a:r>
            <a:endParaRPr lang="fr-FR"/>
          </a:p>
        </p:txBody>
      </p:sp>
      <p:sp>
        <p:nvSpPr>
          <p:cNvPr id="3" name="Espace réservé du graphique 2"/>
          <p:cNvSpPr>
            <a:spLocks noGrp="1"/>
          </p:cNvSpPr>
          <p:nvPr>
            <p:ph type="chart" idx="1"/>
          </p:nvPr>
        </p:nvSpPr>
        <p:spPr>
          <a:xfrm>
            <a:off x="742950" y="1981200"/>
            <a:ext cx="8420100" cy="4114800"/>
          </a:xfrm>
        </p:spPr>
        <p:txBody>
          <a:bodyPr/>
          <a:lstStyle/>
          <a:p>
            <a:pPr lvl="0"/>
            <a:endParaRPr lang="fr-F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E059CEC6-7F2F-9C4F-9999-DC246AD1F338}" type="slidenum">
              <a:rPr lang="fr-FR"/>
              <a:pPr>
                <a:defRPr/>
              </a:pPr>
              <a:t>‹#›</a:t>
            </a:fld>
            <a:endParaRPr lang="fr-FR"/>
          </a:p>
        </p:txBody>
      </p:sp>
    </p:spTree>
    <p:extLst>
      <p:ext uri="{BB962C8B-B14F-4D97-AF65-F5344CB8AC3E}">
        <p14:creationId xmlns:p14="http://schemas.microsoft.com/office/powerpoint/2010/main" val="166239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4"/>
          <p:cNvGrpSpPr>
            <a:grpSpLocks/>
          </p:cNvGrpSpPr>
          <p:nvPr/>
        </p:nvGrpSpPr>
        <p:grpSpPr bwMode="auto">
          <a:xfrm>
            <a:off x="192088" y="230188"/>
            <a:ext cx="220662"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grpSp>
      <p:grpSp>
        <p:nvGrpSpPr>
          <p:cNvPr id="7" name="Group 7"/>
          <p:cNvGrpSpPr>
            <a:grpSpLocks/>
          </p:cNvGrpSpPr>
          <p:nvPr/>
        </p:nvGrpSpPr>
        <p:grpSpPr bwMode="auto">
          <a:xfrm>
            <a:off x="9526588" y="220663"/>
            <a:ext cx="214312"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0" name="Group 10"/>
          <p:cNvGrpSpPr>
            <a:grpSpLocks/>
          </p:cNvGrpSpPr>
          <p:nvPr/>
        </p:nvGrpSpPr>
        <p:grpSpPr bwMode="auto">
          <a:xfrm>
            <a:off x="447675" y="6477000"/>
            <a:ext cx="94107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 name="Rectangle 12"/>
            <p:cNvSpPr>
              <a:spLocks noChangeArrowheads="1"/>
            </p:cNvSpPr>
            <p:nvPr/>
          </p:nvSpPr>
          <p:spPr bwMode="auto">
            <a:xfrm rot="5400000" flipV="1">
              <a:off x="2912" y="1548"/>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3" name="Group 13"/>
          <p:cNvGrpSpPr>
            <a:grpSpLocks/>
          </p:cNvGrpSpPr>
          <p:nvPr/>
        </p:nvGrpSpPr>
        <p:grpSpPr bwMode="auto">
          <a:xfrm>
            <a:off x="82550" y="176213"/>
            <a:ext cx="9474200"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940034" name="Rectangle 2"/>
          <p:cNvSpPr>
            <a:spLocks noGrp="1" noChangeArrowheads="1"/>
          </p:cNvSpPr>
          <p:nvPr>
            <p:ph type="ctrTitle"/>
          </p:nvPr>
        </p:nvSpPr>
        <p:spPr>
          <a:xfrm>
            <a:off x="742950" y="1219200"/>
            <a:ext cx="8420100" cy="1143000"/>
          </a:xfrm>
        </p:spPr>
        <p:txBody>
          <a:bodyPr anchorCtr="1"/>
          <a:lstStyle>
            <a:lvl1pPr>
              <a:defRPr sz="4000">
                <a:solidFill>
                  <a:schemeClr val="tx1"/>
                </a:solidFill>
              </a:defRPr>
            </a:lvl1pPr>
          </a:lstStyle>
          <a:p>
            <a:pPr lvl="0"/>
            <a:r>
              <a:rPr lang="fr-FR" noProof="0" smtClean="0"/>
              <a:t>Cliquez et modifiez le titre</a:t>
            </a:r>
          </a:p>
        </p:txBody>
      </p:sp>
      <p:sp>
        <p:nvSpPr>
          <p:cNvPr id="940035" name="Rectangle 3"/>
          <p:cNvSpPr>
            <a:spLocks noGrp="1" noChangeArrowheads="1"/>
          </p:cNvSpPr>
          <p:nvPr>
            <p:ph type="subTitle" idx="1"/>
          </p:nvPr>
        </p:nvSpPr>
        <p:spPr>
          <a:xfrm>
            <a:off x="1485900" y="2667000"/>
            <a:ext cx="6934200" cy="1752600"/>
          </a:xfrm>
        </p:spPr>
        <p:txBody>
          <a:bodyPr/>
          <a:lstStyle>
            <a:lvl1pPr marL="0" indent="0" algn="ctr">
              <a:buFontTx/>
              <a:buNone/>
              <a:defRPr sz="2800"/>
            </a:lvl1pPr>
          </a:lstStyle>
          <a:p>
            <a:pPr lvl="0"/>
            <a:r>
              <a:rPr lang="fr-FR" noProof="0" smtClean="0"/>
              <a:t>Cliquez pour modifier le style des sous-titres du masque</a:t>
            </a:r>
          </a:p>
        </p:txBody>
      </p:sp>
      <p:sp>
        <p:nvSpPr>
          <p:cNvPr id="16" name="Rectangle 16"/>
          <p:cNvSpPr>
            <a:spLocks noGrp="1" noChangeArrowheads="1"/>
          </p:cNvSpPr>
          <p:nvPr>
            <p:ph type="dt" sz="half" idx="10"/>
          </p:nvPr>
        </p:nvSpPr>
        <p:spPr/>
        <p:txBody>
          <a:bodyPr/>
          <a:lstStyle>
            <a:lvl1pPr>
              <a:defRPr/>
            </a:lvl1pPr>
          </a:lstStyle>
          <a:p>
            <a:pPr>
              <a:defRPr/>
            </a:pPr>
            <a:endParaRPr lang="fr-FR"/>
          </a:p>
        </p:txBody>
      </p:sp>
      <p:sp>
        <p:nvSpPr>
          <p:cNvPr id="17"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endParaRPr lang="fr-FR"/>
          </a:p>
        </p:txBody>
      </p:sp>
      <p:sp>
        <p:nvSpPr>
          <p:cNvPr id="18" name="Rectangle 18"/>
          <p:cNvSpPr>
            <a:spLocks noGrp="1" noChangeArrowheads="1"/>
          </p:cNvSpPr>
          <p:nvPr>
            <p:ph type="sldNum" sz="quarter" idx="12"/>
          </p:nvPr>
        </p:nvSpPr>
        <p:spPr/>
        <p:txBody>
          <a:bodyPr/>
          <a:lstStyle>
            <a:lvl1pPr>
              <a:defRPr/>
            </a:lvl1pPr>
          </a:lstStyle>
          <a:p>
            <a:pPr>
              <a:defRPr/>
            </a:pPr>
            <a:fld id="{25BE5E9E-C043-4C48-A78A-806AEB63764A}" type="slidenum">
              <a:rPr lang="fr-FR"/>
              <a:pPr>
                <a:defRPr/>
              </a:pPr>
              <a:t>‹#›</a:t>
            </a:fld>
            <a:endParaRPr lang="fr-FR"/>
          </a:p>
        </p:txBody>
      </p:sp>
    </p:spTree>
    <p:extLst>
      <p:ext uri="{BB962C8B-B14F-4D97-AF65-F5344CB8AC3E}">
        <p14:creationId xmlns:p14="http://schemas.microsoft.com/office/powerpoint/2010/main" val="499350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31C596E-AA34-A444-ABC9-EA0769DDC72E}" type="slidenum">
              <a:rPr lang="fr-FR"/>
              <a:pPr>
                <a:defRPr/>
              </a:pPr>
              <a:t>‹#›</a:t>
            </a:fld>
            <a:endParaRPr lang="fr-FR"/>
          </a:p>
        </p:txBody>
      </p:sp>
    </p:spTree>
    <p:extLst>
      <p:ext uri="{BB962C8B-B14F-4D97-AF65-F5344CB8AC3E}">
        <p14:creationId xmlns:p14="http://schemas.microsoft.com/office/powerpoint/2010/main" val="252849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D3E6ECB-F522-3946-A0AD-72E069E36653}" type="slidenum">
              <a:rPr lang="fr-FR"/>
              <a:pPr>
                <a:defRPr/>
              </a:pPr>
              <a:t>‹#›</a:t>
            </a:fld>
            <a:endParaRPr lang="fr-FR"/>
          </a:p>
        </p:txBody>
      </p:sp>
    </p:spTree>
    <p:extLst>
      <p:ext uri="{BB962C8B-B14F-4D97-AF65-F5344CB8AC3E}">
        <p14:creationId xmlns:p14="http://schemas.microsoft.com/office/powerpoint/2010/main" val="7417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D358F2C-3748-BB43-B7B0-D62A919C286E}" type="slidenum">
              <a:rPr lang="fr-FR"/>
              <a:pPr>
                <a:defRPr/>
              </a:pPr>
              <a:t>‹#›</a:t>
            </a:fld>
            <a:endParaRPr lang="fr-FR"/>
          </a:p>
        </p:txBody>
      </p:sp>
    </p:spTree>
    <p:extLst>
      <p:ext uri="{BB962C8B-B14F-4D97-AF65-F5344CB8AC3E}">
        <p14:creationId xmlns:p14="http://schemas.microsoft.com/office/powerpoint/2010/main" val="310987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05A87DB-1038-7245-AEDD-99B788C9F6A4}" type="slidenum">
              <a:rPr lang="fr-FR"/>
              <a:pPr>
                <a:defRPr/>
              </a:pPr>
              <a:t>‹#›</a:t>
            </a:fld>
            <a:endParaRPr lang="fr-FR"/>
          </a:p>
        </p:txBody>
      </p:sp>
    </p:spTree>
    <p:extLst>
      <p:ext uri="{BB962C8B-B14F-4D97-AF65-F5344CB8AC3E}">
        <p14:creationId xmlns:p14="http://schemas.microsoft.com/office/powerpoint/2010/main" val="34084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0D27BCD-BEAF-4F4F-9499-E4B19F836B3E}" type="slidenum">
              <a:rPr lang="fr-FR"/>
              <a:pPr>
                <a:defRPr/>
              </a:pPr>
              <a:t>‹#›</a:t>
            </a:fld>
            <a:endParaRPr lang="fr-FR"/>
          </a:p>
        </p:txBody>
      </p:sp>
    </p:spTree>
    <p:extLst>
      <p:ext uri="{BB962C8B-B14F-4D97-AF65-F5344CB8AC3E}">
        <p14:creationId xmlns:p14="http://schemas.microsoft.com/office/powerpoint/2010/main" val="3984751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69FF9C0-6CA1-5F41-9A3A-9F8FC6E80638}" type="slidenum">
              <a:rPr lang="fr-FR"/>
              <a:pPr>
                <a:defRPr/>
              </a:pPr>
              <a:t>‹#›</a:t>
            </a:fld>
            <a:endParaRPr lang="fr-FR"/>
          </a:p>
        </p:txBody>
      </p:sp>
    </p:spTree>
    <p:extLst>
      <p:ext uri="{BB962C8B-B14F-4D97-AF65-F5344CB8AC3E}">
        <p14:creationId xmlns:p14="http://schemas.microsoft.com/office/powerpoint/2010/main" val="327544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F466A487-7ED3-0146-9DDD-D8A729717177}" type="slidenum">
              <a:rPr lang="fr-FR"/>
              <a:pPr>
                <a:defRPr/>
              </a:pPr>
              <a:t>‹#›</a:t>
            </a:fld>
            <a:endParaRPr lang="fr-FR"/>
          </a:p>
        </p:txBody>
      </p:sp>
    </p:spTree>
    <p:extLst>
      <p:ext uri="{BB962C8B-B14F-4D97-AF65-F5344CB8AC3E}">
        <p14:creationId xmlns:p14="http://schemas.microsoft.com/office/powerpoint/2010/main" val="3285679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79B852F-A600-FC49-AB8C-17E704439A11}" type="slidenum">
              <a:rPr lang="fr-FR"/>
              <a:pPr>
                <a:defRPr/>
              </a:pPr>
              <a:t>‹#›</a:t>
            </a:fld>
            <a:endParaRPr lang="fr-FR"/>
          </a:p>
        </p:txBody>
      </p:sp>
    </p:spTree>
    <p:extLst>
      <p:ext uri="{BB962C8B-B14F-4D97-AF65-F5344CB8AC3E}">
        <p14:creationId xmlns:p14="http://schemas.microsoft.com/office/powerpoint/2010/main" val="1887833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FCC1295-B9E3-474F-BF0D-24E5CDC23597}" type="slidenum">
              <a:rPr lang="fr-FR"/>
              <a:pPr>
                <a:defRPr/>
              </a:pPr>
              <a:t>‹#›</a:t>
            </a:fld>
            <a:endParaRPr lang="fr-FR"/>
          </a:p>
        </p:txBody>
      </p:sp>
    </p:spTree>
    <p:extLst>
      <p:ext uri="{BB962C8B-B14F-4D97-AF65-F5344CB8AC3E}">
        <p14:creationId xmlns:p14="http://schemas.microsoft.com/office/powerpoint/2010/main" val="422103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ADECFB-D032-3C40-B027-C723D8F1FCC8}" type="slidenum">
              <a:rPr lang="fr-FR"/>
              <a:pPr>
                <a:defRPr/>
              </a:pPr>
              <a:t>‹#›</a:t>
            </a:fld>
            <a:endParaRPr lang="fr-FR"/>
          </a:p>
        </p:txBody>
      </p:sp>
    </p:spTree>
    <p:extLst>
      <p:ext uri="{BB962C8B-B14F-4D97-AF65-F5344CB8AC3E}">
        <p14:creationId xmlns:p14="http://schemas.microsoft.com/office/powerpoint/2010/main" val="4129905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5475" y="381000"/>
            <a:ext cx="2187575" cy="5562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12750" y="381000"/>
            <a:ext cx="6410325"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076768-0CC1-C340-AF73-16590F103F17}" type="slidenum">
              <a:rPr lang="fr-FR"/>
              <a:pPr>
                <a:defRPr/>
              </a:pPr>
              <a:t>‹#›</a:t>
            </a:fld>
            <a:endParaRPr lang="fr-FR"/>
          </a:p>
        </p:txBody>
      </p:sp>
    </p:spTree>
    <p:extLst>
      <p:ext uri="{BB962C8B-B14F-4D97-AF65-F5344CB8AC3E}">
        <p14:creationId xmlns:p14="http://schemas.microsoft.com/office/powerpoint/2010/main" val="417348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A0AAFA38-CF25-5F4A-967A-7FC3AE2FBC6C}" type="slidenum">
              <a:rPr lang="fr-FR"/>
              <a:pPr>
                <a:defRPr/>
              </a:pPr>
              <a:t>‹#›</a:t>
            </a:fld>
            <a:endParaRPr lang="fr-FR"/>
          </a:p>
        </p:txBody>
      </p:sp>
    </p:spTree>
    <p:extLst>
      <p:ext uri="{BB962C8B-B14F-4D97-AF65-F5344CB8AC3E}">
        <p14:creationId xmlns:p14="http://schemas.microsoft.com/office/powerpoint/2010/main" val="271422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DBB904B7-D3ED-4E47-8682-CC3EBBA692AB}" type="slidenum">
              <a:rPr lang="fr-FR"/>
              <a:pPr>
                <a:defRPr/>
              </a:pPr>
              <a:t>‹#›</a:t>
            </a:fld>
            <a:endParaRPr lang="fr-FR"/>
          </a:p>
        </p:txBody>
      </p:sp>
    </p:spTree>
    <p:extLst>
      <p:ext uri="{BB962C8B-B14F-4D97-AF65-F5344CB8AC3E}">
        <p14:creationId xmlns:p14="http://schemas.microsoft.com/office/powerpoint/2010/main" val="130679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dt" sz="half" idx="10"/>
          </p:nvPr>
        </p:nvSpPr>
        <p:spPr>
          <a:ln/>
        </p:spPr>
        <p:txBody>
          <a:bodyPr/>
          <a:lstStyle>
            <a:lvl1pPr>
              <a:defRPr/>
            </a:lvl1pPr>
          </a:lstStyle>
          <a:p>
            <a:pPr>
              <a:defRPr/>
            </a:pPr>
            <a:endParaRPr lang="fr-FR"/>
          </a:p>
        </p:txBody>
      </p:sp>
      <p:sp>
        <p:nvSpPr>
          <p:cNvPr id="8" name="Rectangle 10"/>
          <p:cNvSpPr>
            <a:spLocks noGrp="1" noChangeArrowheads="1"/>
          </p:cNvSpPr>
          <p:nvPr>
            <p:ph type="ftr" sz="quarter" idx="11"/>
          </p:nvPr>
        </p:nvSpPr>
        <p:spPr>
          <a:ln/>
        </p:spPr>
        <p:txBody>
          <a:bodyPr/>
          <a:lstStyle>
            <a:lvl1pPr>
              <a:defRPr/>
            </a:lvl1pPr>
          </a:lstStyle>
          <a:p>
            <a:pPr>
              <a:defRPr/>
            </a:pPr>
            <a:endParaRPr lang="fr-FR"/>
          </a:p>
        </p:txBody>
      </p:sp>
      <p:sp>
        <p:nvSpPr>
          <p:cNvPr id="9" name="Rectangle 11"/>
          <p:cNvSpPr>
            <a:spLocks noGrp="1" noChangeArrowheads="1"/>
          </p:cNvSpPr>
          <p:nvPr>
            <p:ph type="sldNum" sz="quarter" idx="12"/>
          </p:nvPr>
        </p:nvSpPr>
        <p:spPr>
          <a:ln/>
        </p:spPr>
        <p:txBody>
          <a:bodyPr/>
          <a:lstStyle>
            <a:lvl1pPr>
              <a:defRPr/>
            </a:lvl1pPr>
          </a:lstStyle>
          <a:p>
            <a:pPr>
              <a:defRPr/>
            </a:pPr>
            <a:fld id="{E132AF5B-39A9-4642-AFB4-1E96C2D0A1E6}" type="slidenum">
              <a:rPr lang="fr-FR"/>
              <a:pPr>
                <a:defRPr/>
              </a:pPr>
              <a:t>‹#›</a:t>
            </a:fld>
            <a:endParaRPr lang="fr-FR"/>
          </a:p>
        </p:txBody>
      </p:sp>
    </p:spTree>
    <p:extLst>
      <p:ext uri="{BB962C8B-B14F-4D97-AF65-F5344CB8AC3E}">
        <p14:creationId xmlns:p14="http://schemas.microsoft.com/office/powerpoint/2010/main" val="178380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9"/>
          <p:cNvSpPr>
            <a:spLocks noGrp="1" noChangeArrowheads="1"/>
          </p:cNvSpPr>
          <p:nvPr>
            <p:ph type="dt" sz="half" idx="10"/>
          </p:nvPr>
        </p:nvSpPr>
        <p:spPr>
          <a:ln/>
        </p:spPr>
        <p:txBody>
          <a:bodyPr/>
          <a:lstStyle>
            <a:lvl1pPr>
              <a:defRPr/>
            </a:lvl1pPr>
          </a:lstStyle>
          <a:p>
            <a:pPr>
              <a:defRPr/>
            </a:pPr>
            <a:endParaRPr lang="fr-FR"/>
          </a:p>
        </p:txBody>
      </p:sp>
      <p:sp>
        <p:nvSpPr>
          <p:cNvPr id="4" name="Rectangle 10"/>
          <p:cNvSpPr>
            <a:spLocks noGrp="1" noChangeArrowheads="1"/>
          </p:cNvSpPr>
          <p:nvPr>
            <p:ph type="ftr" sz="quarter" idx="11"/>
          </p:nvPr>
        </p:nvSpPr>
        <p:spPr>
          <a:ln/>
        </p:spPr>
        <p:txBody>
          <a:bodyPr/>
          <a:lstStyle>
            <a:lvl1pPr>
              <a:defRPr/>
            </a:lvl1pPr>
          </a:lstStyle>
          <a:p>
            <a:pPr>
              <a:defRPr/>
            </a:pPr>
            <a:endParaRPr lang="fr-FR"/>
          </a:p>
        </p:txBody>
      </p:sp>
      <p:sp>
        <p:nvSpPr>
          <p:cNvPr id="5" name="Rectangle 11"/>
          <p:cNvSpPr>
            <a:spLocks noGrp="1" noChangeArrowheads="1"/>
          </p:cNvSpPr>
          <p:nvPr>
            <p:ph type="sldNum" sz="quarter" idx="12"/>
          </p:nvPr>
        </p:nvSpPr>
        <p:spPr>
          <a:ln/>
        </p:spPr>
        <p:txBody>
          <a:bodyPr/>
          <a:lstStyle>
            <a:lvl1pPr>
              <a:defRPr/>
            </a:lvl1pPr>
          </a:lstStyle>
          <a:p>
            <a:pPr>
              <a:defRPr/>
            </a:pPr>
            <a:fld id="{EA0346C7-6AD3-F247-8258-4F02CF341094}" type="slidenum">
              <a:rPr lang="fr-FR"/>
              <a:pPr>
                <a:defRPr/>
              </a:pPr>
              <a:t>‹#›</a:t>
            </a:fld>
            <a:endParaRPr lang="fr-FR"/>
          </a:p>
        </p:txBody>
      </p:sp>
    </p:spTree>
    <p:extLst>
      <p:ext uri="{BB962C8B-B14F-4D97-AF65-F5344CB8AC3E}">
        <p14:creationId xmlns:p14="http://schemas.microsoft.com/office/powerpoint/2010/main" val="213431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fr-FR"/>
          </a:p>
        </p:txBody>
      </p:sp>
      <p:sp>
        <p:nvSpPr>
          <p:cNvPr id="3" name="Rectangle 10"/>
          <p:cNvSpPr>
            <a:spLocks noGrp="1" noChangeArrowheads="1"/>
          </p:cNvSpPr>
          <p:nvPr>
            <p:ph type="ftr" sz="quarter" idx="11"/>
          </p:nvPr>
        </p:nvSpPr>
        <p:spPr>
          <a:ln/>
        </p:spPr>
        <p:txBody>
          <a:bodyPr/>
          <a:lstStyle>
            <a:lvl1pPr>
              <a:defRPr/>
            </a:lvl1pPr>
          </a:lstStyle>
          <a:p>
            <a:pPr>
              <a:defRPr/>
            </a:pPr>
            <a:endParaRPr lang="fr-FR"/>
          </a:p>
        </p:txBody>
      </p:sp>
      <p:sp>
        <p:nvSpPr>
          <p:cNvPr id="4" name="Rectangle 11"/>
          <p:cNvSpPr>
            <a:spLocks noGrp="1" noChangeArrowheads="1"/>
          </p:cNvSpPr>
          <p:nvPr>
            <p:ph type="sldNum" sz="quarter" idx="12"/>
          </p:nvPr>
        </p:nvSpPr>
        <p:spPr>
          <a:ln/>
        </p:spPr>
        <p:txBody>
          <a:bodyPr/>
          <a:lstStyle>
            <a:lvl1pPr>
              <a:defRPr/>
            </a:lvl1pPr>
          </a:lstStyle>
          <a:p>
            <a:pPr>
              <a:defRPr/>
            </a:pPr>
            <a:fld id="{65C97B48-C9E3-0147-BF8F-7FBDD1EDCA0B}" type="slidenum">
              <a:rPr lang="fr-FR"/>
              <a:pPr>
                <a:defRPr/>
              </a:pPr>
              <a:t>‹#›</a:t>
            </a:fld>
            <a:endParaRPr lang="fr-FR"/>
          </a:p>
        </p:txBody>
      </p:sp>
    </p:spTree>
    <p:extLst>
      <p:ext uri="{BB962C8B-B14F-4D97-AF65-F5344CB8AC3E}">
        <p14:creationId xmlns:p14="http://schemas.microsoft.com/office/powerpoint/2010/main" val="53096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7484E87E-B012-1B43-94D6-509638F9A158}" type="slidenum">
              <a:rPr lang="fr-FR"/>
              <a:pPr>
                <a:defRPr/>
              </a:pPr>
              <a:t>‹#›</a:t>
            </a:fld>
            <a:endParaRPr lang="fr-FR"/>
          </a:p>
        </p:txBody>
      </p:sp>
    </p:spTree>
    <p:extLst>
      <p:ext uri="{BB962C8B-B14F-4D97-AF65-F5344CB8AC3E}">
        <p14:creationId xmlns:p14="http://schemas.microsoft.com/office/powerpoint/2010/main" val="13932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73D83C8B-A12E-D34D-A215-CB694CCA6DED}" type="slidenum">
              <a:rPr lang="fr-FR"/>
              <a:pPr>
                <a:defRPr/>
              </a:pPr>
              <a:t>‹#›</a:t>
            </a:fld>
            <a:endParaRPr lang="fr-FR"/>
          </a:p>
        </p:txBody>
      </p:sp>
    </p:spTree>
    <p:extLst>
      <p:ext uri="{BB962C8B-B14F-4D97-AF65-F5344CB8AC3E}">
        <p14:creationId xmlns:p14="http://schemas.microsoft.com/office/powerpoint/2010/main" val="2561013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67" name="Rectangle 7"/>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911368" name="Rectangle 8"/>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11369" name="Rectangle 9"/>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911370" name="Rectangle 10"/>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911371" name="Rectangle 11"/>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BF961EF-0FFE-1C41-BAE9-CF3A722E850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Lst>
  <p:hf hdr="0" ftr="0" dt="0"/>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5pPr>
      <a:lvl6pPr marL="457200" algn="ctr" rtl="0" fontAlgn="base">
        <a:spcBef>
          <a:spcPct val="0"/>
        </a:spcBef>
        <a:spcAft>
          <a:spcPct val="0"/>
        </a:spcAft>
        <a:defRPr sz="4400">
          <a:solidFill>
            <a:srgbClr val="0000FF"/>
          </a:solidFill>
          <a:latin typeface="Times" charset="0"/>
          <a:ea typeface="ＭＳ Ｐゴシック" charset="0"/>
          <a:cs typeface="ＭＳ Ｐゴシック" charset="0"/>
        </a:defRPr>
      </a:lvl6pPr>
      <a:lvl7pPr marL="914400" algn="ctr" rtl="0" fontAlgn="base">
        <a:spcBef>
          <a:spcPct val="0"/>
        </a:spcBef>
        <a:spcAft>
          <a:spcPct val="0"/>
        </a:spcAft>
        <a:defRPr sz="4400">
          <a:solidFill>
            <a:srgbClr val="0000FF"/>
          </a:solidFill>
          <a:latin typeface="Times" charset="0"/>
          <a:ea typeface="ＭＳ Ｐゴシック" charset="0"/>
          <a:cs typeface="ＭＳ Ｐゴシック" charset="0"/>
        </a:defRPr>
      </a:lvl7pPr>
      <a:lvl8pPr marL="1371600" algn="ctr" rtl="0" fontAlgn="base">
        <a:spcBef>
          <a:spcPct val="0"/>
        </a:spcBef>
        <a:spcAft>
          <a:spcPct val="0"/>
        </a:spcAft>
        <a:defRPr sz="4400">
          <a:solidFill>
            <a:srgbClr val="0000FF"/>
          </a:solidFill>
          <a:latin typeface="Times" charset="0"/>
          <a:ea typeface="ＭＳ Ｐゴシック" charset="0"/>
          <a:cs typeface="ＭＳ Ｐゴシック" charset="0"/>
        </a:defRPr>
      </a:lvl8pPr>
      <a:lvl9pPr marL="1828800" algn="ctr" rtl="0" fontAlgn="base">
        <a:spcBef>
          <a:spcPct val="0"/>
        </a:spcBef>
        <a:spcAft>
          <a:spcPct val="0"/>
        </a:spcAft>
        <a:defRPr sz="4400">
          <a:solidFill>
            <a:srgbClr val="0000FF"/>
          </a:solidFill>
          <a:latin typeface="Time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bwMode="auto">
          <a:xfrm>
            <a:off x="412750" y="381000"/>
            <a:ext cx="86677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et modifiez le titre</a:t>
            </a:r>
          </a:p>
        </p:txBody>
      </p:sp>
      <p:sp>
        <p:nvSpPr>
          <p:cNvPr id="939011" name="Rectangle 3"/>
          <p:cNvSpPr>
            <a:spLocks noGrp="1" noChangeArrowheads="1"/>
          </p:cNvSpPr>
          <p:nvPr>
            <p:ph type="body" idx="1"/>
          </p:nvPr>
        </p:nvSpPr>
        <p:spPr bwMode="auto">
          <a:xfrm>
            <a:off x="742950" y="1295400"/>
            <a:ext cx="8420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39012" name="Rectangle 4"/>
          <p:cNvSpPr>
            <a:spLocks noGrp="1" noChangeArrowheads="1"/>
          </p:cNvSpPr>
          <p:nvPr>
            <p:ph type="dt" sz="half" idx="2"/>
          </p:nvPr>
        </p:nvSpPr>
        <p:spPr bwMode="auto">
          <a:xfrm>
            <a:off x="412750" y="601503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cs typeface="+mn-cs"/>
              </a:defRPr>
            </a:lvl1pPr>
          </a:lstStyle>
          <a:p>
            <a:pPr>
              <a:defRPr/>
            </a:pPr>
            <a:endParaRPr lang="fr-FR"/>
          </a:p>
        </p:txBody>
      </p:sp>
      <p:sp>
        <p:nvSpPr>
          <p:cNvPr id="939013" name="Rectangle 5"/>
          <p:cNvSpPr>
            <a:spLocks noGrp="1" noChangeArrowheads="1"/>
          </p:cNvSpPr>
          <p:nvPr>
            <p:ph type="ftr" sz="quarter" idx="3"/>
          </p:nvPr>
        </p:nvSpPr>
        <p:spPr bwMode="auto">
          <a:xfrm>
            <a:off x="3384550" y="6015038"/>
            <a:ext cx="31369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cs typeface="+mn-cs"/>
              </a:defRPr>
            </a:lvl1pPr>
          </a:lstStyle>
          <a:p>
            <a:pPr>
              <a:defRPr/>
            </a:pPr>
            <a:endParaRPr lang="fr-FR"/>
          </a:p>
        </p:txBody>
      </p:sp>
      <p:sp>
        <p:nvSpPr>
          <p:cNvPr id="939014" name="Rectangle 6"/>
          <p:cNvSpPr>
            <a:spLocks noGrp="1" noChangeArrowheads="1"/>
          </p:cNvSpPr>
          <p:nvPr>
            <p:ph type="sldNum" sz="quarter" idx="4"/>
          </p:nvPr>
        </p:nvSpPr>
        <p:spPr bwMode="auto">
          <a:xfrm>
            <a:off x="7429500" y="601503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mn-lt"/>
                <a:cs typeface="+mn-cs"/>
              </a:defRPr>
            </a:lvl1pPr>
          </a:lstStyle>
          <a:p>
            <a:pPr>
              <a:defRPr/>
            </a:pPr>
            <a:fld id="{2C75A37A-7843-354F-A654-9C6066797FEE}" type="slidenum">
              <a:rPr lang="fr-FR"/>
              <a:pPr>
                <a:defRPr/>
              </a:pPr>
              <a:t>‹#›</a:t>
            </a:fld>
            <a:endParaRPr lang="fr-FR"/>
          </a:p>
        </p:txBody>
      </p:sp>
      <p:grpSp>
        <p:nvGrpSpPr>
          <p:cNvPr id="14343" name="Group 7"/>
          <p:cNvGrpSpPr>
            <a:grpSpLocks/>
          </p:cNvGrpSpPr>
          <p:nvPr/>
        </p:nvGrpSpPr>
        <p:grpSpPr bwMode="auto">
          <a:xfrm>
            <a:off x="192088" y="230188"/>
            <a:ext cx="220662" cy="6503987"/>
            <a:chOff x="112" y="145"/>
            <a:chExt cx="128" cy="4097"/>
          </a:xfrm>
        </p:grpSpPr>
        <p:sp>
          <p:nvSpPr>
            <p:cNvPr id="939016"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17"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grpSp>
      <p:grpSp>
        <p:nvGrpSpPr>
          <p:cNvPr id="14344" name="Group 10"/>
          <p:cNvGrpSpPr>
            <a:grpSpLocks/>
          </p:cNvGrpSpPr>
          <p:nvPr/>
        </p:nvGrpSpPr>
        <p:grpSpPr bwMode="auto">
          <a:xfrm>
            <a:off x="9526588" y="220663"/>
            <a:ext cx="214312" cy="6408737"/>
            <a:chOff x="5539" y="139"/>
            <a:chExt cx="125" cy="4037"/>
          </a:xfrm>
        </p:grpSpPr>
        <p:sp>
          <p:nvSpPr>
            <p:cNvPr id="939019"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0"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4345" name="Group 13"/>
          <p:cNvGrpSpPr>
            <a:grpSpLocks/>
          </p:cNvGrpSpPr>
          <p:nvPr/>
        </p:nvGrpSpPr>
        <p:grpSpPr bwMode="auto">
          <a:xfrm>
            <a:off x="447675" y="6477000"/>
            <a:ext cx="9410700" cy="228600"/>
            <a:chOff x="260" y="4080"/>
            <a:chExt cx="5472" cy="144"/>
          </a:xfrm>
        </p:grpSpPr>
        <p:sp>
          <p:nvSpPr>
            <p:cNvPr id="939022"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3" name="Rectangle 15"/>
            <p:cNvSpPr>
              <a:spLocks noChangeArrowheads="1"/>
            </p:cNvSpPr>
            <p:nvPr/>
          </p:nvSpPr>
          <p:spPr bwMode="auto">
            <a:xfrm rot="5400000" flipV="1">
              <a:off x="2912" y="1548"/>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4346" name="Group 16"/>
          <p:cNvGrpSpPr>
            <a:grpSpLocks/>
          </p:cNvGrpSpPr>
          <p:nvPr/>
        </p:nvGrpSpPr>
        <p:grpSpPr bwMode="auto">
          <a:xfrm>
            <a:off x="82550" y="176213"/>
            <a:ext cx="9474200" cy="161925"/>
            <a:chOff x="48" y="111"/>
            <a:chExt cx="5509" cy="102"/>
          </a:xfrm>
        </p:grpSpPr>
        <p:sp>
          <p:nvSpPr>
            <p:cNvPr id="939025"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6"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939027" name="Group 19"/>
          <p:cNvGrpSpPr>
            <a:grpSpLocks/>
          </p:cNvGrpSpPr>
          <p:nvPr/>
        </p:nvGrpSpPr>
        <p:grpSpPr bwMode="auto">
          <a:xfrm>
            <a:off x="77788" y="176213"/>
            <a:ext cx="9474200" cy="161925"/>
            <a:chOff x="48" y="111"/>
            <a:chExt cx="5509" cy="102"/>
          </a:xfrm>
        </p:grpSpPr>
        <p:sp>
          <p:nvSpPr>
            <p:cNvPr id="939028"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9" name="Rectangle 21"/>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 bg1="dk2" tx1="lt1" bg2="dk1" tx2="lt2" accent1="accent1" accent2="accent2" accent3="accent3" accent4="accent4" accent5="accent5" accent6="accent6" hlink="hlink" folHlink="folHlink"/>
  <p:sldLayoutIdLst>
    <p:sldLayoutId id="214748429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939027"/>
                                        </p:tgtEl>
                                        <p:attrNameLst>
                                          <p:attrName>style.visibility</p:attrName>
                                        </p:attrNameLst>
                                      </p:cBhvr>
                                      <p:to>
                                        <p:strVal val="visible"/>
                                      </p:to>
                                    </p:set>
                                    <p:anim calcmode="lin" valueType="num">
                                      <p:cBhvr additive="base">
                                        <p:cTn id="7" dur="500" fill="hold"/>
                                        <p:tgtEl>
                                          <p:spTgt spid="939027"/>
                                        </p:tgtEl>
                                        <p:attrNameLst>
                                          <p:attrName>ppt_x</p:attrName>
                                        </p:attrNameLst>
                                      </p:cBhvr>
                                      <p:tavLst>
                                        <p:tav tm="0">
                                          <p:val>
                                            <p:strVal val="1+#ppt_w/2"/>
                                          </p:val>
                                        </p:tav>
                                        <p:tav tm="100000">
                                          <p:val>
                                            <p:strVal val="#ppt_x"/>
                                          </p:val>
                                        </p:tav>
                                      </p:tavLst>
                                    </p:anim>
                                    <p:anim calcmode="lin" valueType="num">
                                      <p:cBhvr additive="base">
                                        <p:cTn id="8" dur="500" fill="hold"/>
                                        <p:tgtEl>
                                          <p:spTgt spid="939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0" fontAlgn="base" hangingPunct="0">
        <a:spcBef>
          <a:spcPct val="0"/>
        </a:spcBef>
        <a:spcAft>
          <a:spcPct val="0"/>
        </a:spcAft>
        <a:defRPr sz="3600">
          <a:solidFill>
            <a:schemeClr val="tx2"/>
          </a:solidFill>
          <a:latin typeface="+mj-lt"/>
          <a:ea typeface="+mj-ea"/>
          <a:cs typeface="ＭＳ Ｐゴシック" charset="0"/>
        </a:defRPr>
      </a:lvl1pPr>
      <a:lvl2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hyperlink" Target="http://www.lri.fr/~mbl/ENS/IHM/ecole-in2p3/720x540/intro-index.html" TargetMode="External"/><Relationship Id="rId4" Type="http://schemas.openxmlformats.org/officeDocument/2006/relationships/hyperlink" Target="http://www/clips.imag.fr/geod/User/jean.caelen/transparents_fichiers/IHM.ppt" TargetMode="External"/><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Document_Microsoft_Word_97_-_20041.doc"/><Relationship Id="rId4" Type="http://schemas.openxmlformats.org/officeDocument/2006/relationships/image" Target="../media/image34.emf"/><Relationship Id="rId5" Type="http://schemas.openxmlformats.org/officeDocument/2006/relationships/package" Target="../embeddings/Document_Microsoft_Word1.docx"/><Relationship Id="rId6" Type="http://schemas.openxmlformats.org/officeDocument/2006/relationships/image" Target="../media/image3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Document_Microsoft_Word_97_-_20042.doc"/><Relationship Id="rId4" Type="http://schemas.openxmlformats.org/officeDocument/2006/relationships/image" Target="../media/image34.emf"/><Relationship Id="rId5" Type="http://schemas.openxmlformats.org/officeDocument/2006/relationships/package" Target="../embeddings/Document_Microsoft_Word2.docx"/><Relationship Id="rId6" Type="http://schemas.openxmlformats.org/officeDocument/2006/relationships/image" Target="../media/image3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Document_Microsoft_Word_97_-_20043.doc"/><Relationship Id="rId4" Type="http://schemas.openxmlformats.org/officeDocument/2006/relationships/image" Target="../media/image34.emf"/><Relationship Id="rId5" Type="http://schemas.openxmlformats.org/officeDocument/2006/relationships/package" Target="../embeddings/Document_Microsoft_Word3.docx"/><Relationship Id="rId6" Type="http://schemas.openxmlformats.org/officeDocument/2006/relationships/image" Target="../media/image3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Document_Microsoft_Word_97_-_20044.doc"/><Relationship Id="rId4" Type="http://schemas.openxmlformats.org/officeDocument/2006/relationships/image" Target="../media/image34.emf"/><Relationship Id="rId5" Type="http://schemas.openxmlformats.org/officeDocument/2006/relationships/package" Target="../embeddings/Document_Microsoft_Word4.docx"/><Relationship Id="rId6" Type="http://schemas.openxmlformats.org/officeDocument/2006/relationships/image" Target="../media/image3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Document_Microsoft_Word_97_-_20045.doc"/><Relationship Id="rId4" Type="http://schemas.openxmlformats.org/officeDocument/2006/relationships/image" Target="../media/image34.emf"/><Relationship Id="rId5" Type="http://schemas.openxmlformats.org/officeDocument/2006/relationships/package" Target="../embeddings/Document_Microsoft_Word5.docx"/><Relationship Id="rId6" Type="http://schemas.openxmlformats.org/officeDocument/2006/relationships/image" Target="../media/image3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Document_Microsoft_Word_97_-_20046.doc"/><Relationship Id="rId4" Type="http://schemas.openxmlformats.org/officeDocument/2006/relationships/image" Target="../media/image34.emf"/><Relationship Id="rId5" Type="http://schemas.openxmlformats.org/officeDocument/2006/relationships/package" Target="../embeddings/Document_Microsoft_Word6.docx"/><Relationship Id="rId6"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Document_Microsoft_Word_97_-_20047.doc"/><Relationship Id="rId4" Type="http://schemas.openxmlformats.org/officeDocument/2006/relationships/image" Target="../media/image34.emf"/><Relationship Id="rId5" Type="http://schemas.openxmlformats.org/officeDocument/2006/relationships/package" Target="../embeddings/Document_Microsoft_Word7.docx"/><Relationship Id="rId6" Type="http://schemas.openxmlformats.org/officeDocument/2006/relationships/image" Target="../media/image4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Document_Microsoft_Word_97_-_20048.doc"/><Relationship Id="rId4" Type="http://schemas.openxmlformats.org/officeDocument/2006/relationships/image" Target="../media/image34.emf"/><Relationship Id="rId5" Type="http://schemas.openxmlformats.org/officeDocument/2006/relationships/package" Target="../embeddings/Document_Microsoft_Word8.docx"/><Relationship Id="rId6" Type="http://schemas.openxmlformats.org/officeDocument/2006/relationships/image" Target="../media/image42.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5DA0F12-E6D5-0E4A-BC8B-F3BC6342ECE9}" type="slidenum">
              <a:rPr lang="fr-FR"/>
              <a:pPr>
                <a:defRPr/>
              </a:pPr>
              <a:t>1</a:t>
            </a:fld>
            <a:endParaRPr lang="fr-FR" dirty="0"/>
          </a:p>
        </p:txBody>
      </p:sp>
      <p:sp>
        <p:nvSpPr>
          <p:cNvPr id="164866" name="Rectangle 2"/>
          <p:cNvSpPr>
            <a:spLocks noGrp="1" noChangeArrowheads="1"/>
          </p:cNvSpPr>
          <p:nvPr>
            <p:ph type="ctrTitle"/>
          </p:nvPr>
        </p:nvSpPr>
        <p:spPr>
          <a:xfrm>
            <a:off x="0" y="1066800"/>
            <a:ext cx="9906000" cy="16764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b="1" dirty="0" smtClean="0"/>
              <a:t>Interaction homme-machine</a:t>
            </a:r>
            <a:r>
              <a:rPr lang="fr-FR" sz="6000" dirty="0" smtClean="0"/>
              <a:t> </a:t>
            </a:r>
            <a:endParaRPr lang="fr-FR" dirty="0" smtClean="0"/>
          </a:p>
        </p:txBody>
      </p:sp>
      <p:sp>
        <p:nvSpPr>
          <p:cNvPr id="164867" name="Rectangle 3"/>
          <p:cNvSpPr>
            <a:spLocks noGrp="1" noChangeArrowheads="1"/>
          </p:cNvSpPr>
          <p:nvPr>
            <p:ph type="subTitle" idx="1"/>
          </p:nvPr>
        </p:nvSpPr>
        <p:spPr>
          <a:xfrm>
            <a:off x="1320800" y="2819400"/>
            <a:ext cx="7842250" cy="2971800"/>
          </a:xfrm>
          <a:effectLst>
            <a:outerShdw blurRad="63500" dist="35921" dir="2700000" algn="ctr" rotWithShape="0">
              <a:schemeClr val="bg2">
                <a:alpha val="74998"/>
              </a:schemeClr>
            </a:outerShdw>
          </a:effectLst>
        </p:spPr>
        <p:txBody>
          <a:bodyPr/>
          <a:lstStyle/>
          <a:p>
            <a:pPr eaLnBrk="1" hangingPunct="1">
              <a:defRPr/>
            </a:pPr>
            <a:r>
              <a:rPr lang="fr-FR" sz="2800" dirty="0" smtClean="0">
                <a:solidFill>
                  <a:schemeClr val="tx2"/>
                </a:solidFill>
              </a:rPr>
              <a:t>MASTER   INFORMATIQUE</a:t>
            </a:r>
          </a:p>
          <a:p>
            <a:pPr eaLnBrk="1" hangingPunct="1">
              <a:defRPr/>
            </a:pPr>
            <a:r>
              <a:rPr lang="fr-FR" sz="2800" dirty="0" smtClean="0">
                <a:solidFill>
                  <a:schemeClr val="tx2"/>
                </a:solidFill>
              </a:rPr>
              <a:t>2ème année, PLS et </a:t>
            </a:r>
            <a:r>
              <a:rPr lang="fr-FR" sz="2800" dirty="0"/>
              <a:t>EID² </a:t>
            </a:r>
            <a:endParaRPr lang="fr-FR" sz="2400" dirty="0" smtClean="0">
              <a:solidFill>
                <a:srgbClr val="212183"/>
              </a:solidFill>
            </a:endParaRPr>
          </a:p>
          <a:p>
            <a:pPr eaLnBrk="1" hangingPunct="1">
              <a:defRPr/>
            </a:pPr>
            <a:endParaRPr lang="fr-FR" sz="2400" dirty="0" smtClean="0">
              <a:solidFill>
                <a:srgbClr val="212183"/>
              </a:solidFill>
            </a:endParaRPr>
          </a:p>
          <a:p>
            <a:pPr eaLnBrk="1" hangingPunct="1">
              <a:defRPr/>
            </a:pPr>
            <a:r>
              <a:rPr lang="fr-FR" sz="2400" dirty="0" smtClean="0"/>
              <a:t>C a </a:t>
            </a:r>
            <a:r>
              <a:rPr lang="fr-FR" sz="2400" dirty="0" err="1" smtClean="0"/>
              <a:t>t</a:t>
            </a:r>
            <a:r>
              <a:rPr lang="fr-FR" sz="2400" dirty="0" smtClean="0"/>
              <a:t> h e r i n e    R e c a n a </a:t>
            </a:r>
            <a:r>
              <a:rPr lang="fr-FR" sz="2400" dirty="0" err="1" smtClean="0"/>
              <a:t>t</a:t>
            </a:r>
            <a:r>
              <a:rPr lang="fr-FR" sz="2400" dirty="0" smtClean="0"/>
              <a:t> i</a:t>
            </a:r>
          </a:p>
          <a:p>
            <a:pPr eaLnBrk="1" hangingPunct="1">
              <a:defRPr/>
            </a:pPr>
            <a:r>
              <a:rPr lang="fr-FR" sz="2400" dirty="0" smtClean="0"/>
              <a:t>U n i v e r s i </a:t>
            </a:r>
            <a:r>
              <a:rPr lang="fr-FR" sz="2400" dirty="0" err="1" smtClean="0"/>
              <a:t>t</a:t>
            </a:r>
            <a:r>
              <a:rPr lang="fr-FR" sz="2400" dirty="0" smtClean="0"/>
              <a:t> </a:t>
            </a:r>
            <a:r>
              <a:rPr lang="fr-FR" sz="2400" dirty="0" err="1" smtClean="0"/>
              <a:t>é</a:t>
            </a:r>
            <a:r>
              <a:rPr lang="fr-FR" sz="2400" dirty="0" smtClean="0"/>
              <a:t>   d e   P a r i s   1 3</a:t>
            </a:r>
            <a:endParaRPr lang="fr-FR" sz="16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E259E823-622E-FD49-9561-18F4F0E68FDD}" type="slidenum">
              <a:rPr lang="fr-FR"/>
              <a:pPr>
                <a:defRPr/>
              </a:pPr>
              <a:t>10</a:t>
            </a:fld>
            <a:endParaRPr lang="fr-FR"/>
          </a:p>
        </p:txBody>
      </p:sp>
      <p:sp>
        <p:nvSpPr>
          <p:cNvPr id="609282" name="Rectangle 2"/>
          <p:cNvSpPr>
            <a:spLocks noGrp="1" noChangeArrowheads="1"/>
          </p:cNvSpPr>
          <p:nvPr>
            <p:ph type="title"/>
          </p:nvPr>
        </p:nvSpPr>
        <p:spPr>
          <a:xfrm>
            <a:off x="379413" y="304800"/>
            <a:ext cx="7469187" cy="1143000"/>
          </a:xfrm>
        </p:spPr>
        <p:txBody>
          <a:bodyPr/>
          <a:lstStyle/>
          <a:p>
            <a:pPr algn="l" eaLnBrk="1" hangingPunct="1">
              <a:spcBef>
                <a:spcPts val="1200"/>
              </a:spcBef>
              <a:spcAft>
                <a:spcPts val="300"/>
              </a:spcAft>
              <a:defRPr/>
            </a:pPr>
            <a:r>
              <a:rPr lang="fr-FR" b="1" smtClean="0">
                <a:latin typeface="Palatino" charset="0"/>
              </a:rPr>
              <a:t>Modèle conceptuel</a:t>
            </a:r>
          </a:p>
        </p:txBody>
      </p:sp>
      <p:sp>
        <p:nvSpPr>
          <p:cNvPr id="609283" name="Rectangle 3"/>
          <p:cNvSpPr>
            <a:spLocks noGrp="1" noChangeArrowheads="1"/>
          </p:cNvSpPr>
          <p:nvPr>
            <p:ph type="body" idx="1"/>
          </p:nvPr>
        </p:nvSpPr>
        <p:spPr>
          <a:xfrm>
            <a:off x="304800" y="1295400"/>
            <a:ext cx="9601200" cy="5257800"/>
          </a:xfrm>
        </p:spPr>
        <p:txBody>
          <a:bodyPr/>
          <a:lstStyle/>
          <a:p>
            <a:pPr eaLnBrk="1" hangingPunct="1">
              <a:lnSpc>
                <a:spcPct val="90000"/>
              </a:lnSpc>
              <a:defRPr/>
            </a:pPr>
            <a:r>
              <a:rPr lang="fr-FR" dirty="0" smtClean="0"/>
              <a:t>  Modèle du fonctionnement d’un système (ici un système informatique à base de commandes)</a:t>
            </a:r>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60000"/>
              </a:lnSpc>
              <a:defRPr/>
            </a:pPr>
            <a:endParaRPr lang="fr-FR" dirty="0" smtClean="0"/>
          </a:p>
          <a:p>
            <a:pPr eaLnBrk="1" hangingPunct="1">
              <a:lnSpc>
                <a:spcPct val="90000"/>
              </a:lnSpc>
              <a:defRPr/>
            </a:pPr>
            <a:r>
              <a:rPr lang="fr-FR" dirty="0" smtClean="0"/>
              <a:t>Modèle mental de l’utilisateur (idéalement)</a:t>
            </a:r>
          </a:p>
        </p:txBody>
      </p:sp>
      <p:pic>
        <p:nvPicPr>
          <p:cNvPr id="609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9060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7109" name="Group 8"/>
          <p:cNvGrpSpPr>
            <a:grpSpLocks/>
          </p:cNvGrpSpPr>
          <p:nvPr/>
        </p:nvGrpSpPr>
        <p:grpSpPr bwMode="auto">
          <a:xfrm>
            <a:off x="2476500" y="2133600"/>
            <a:ext cx="4070350" cy="4038600"/>
            <a:chOff x="1440" y="1344"/>
            <a:chExt cx="2367" cy="2544"/>
          </a:xfrm>
        </p:grpSpPr>
        <p:sp>
          <p:nvSpPr>
            <p:cNvPr id="609285" name="Line 5"/>
            <p:cNvSpPr>
              <a:spLocks noChangeShapeType="1"/>
            </p:cNvSpPr>
            <p:nvPr/>
          </p:nvSpPr>
          <p:spPr bwMode="auto">
            <a:xfrm>
              <a:off x="2784" y="1344"/>
              <a:ext cx="0" cy="2544"/>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09286" name="Text Box 6"/>
            <p:cNvSpPr txBox="1">
              <a:spLocks noChangeArrowheads="1"/>
            </p:cNvSpPr>
            <p:nvPr/>
          </p:nvSpPr>
          <p:spPr bwMode="auto">
            <a:xfrm>
              <a:off x="3158" y="1536"/>
              <a:ext cx="6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Modèle</a:t>
              </a:r>
            </a:p>
          </p:txBody>
        </p:sp>
        <p:sp>
          <p:nvSpPr>
            <p:cNvPr id="609287" name="Text Box 7"/>
            <p:cNvSpPr txBox="1">
              <a:spLocks noChangeArrowheads="1"/>
            </p:cNvSpPr>
            <p:nvPr/>
          </p:nvSpPr>
          <p:spPr bwMode="auto">
            <a:xfrm>
              <a:off x="1440" y="1536"/>
              <a:ext cx="11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Vue du modèle</a:t>
              </a: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4D3BD70-7609-454F-B3F6-2A7D2C27D86A}" type="slidenum">
              <a:rPr lang="fr-FR"/>
              <a:pPr>
                <a:defRPr/>
              </a:pPr>
              <a:t>11</a:t>
            </a:fld>
            <a:endParaRPr lang="fr-FR"/>
          </a:p>
        </p:txBody>
      </p:sp>
      <p:sp>
        <p:nvSpPr>
          <p:cNvPr id="734210" name="Rectangle 2"/>
          <p:cNvSpPr>
            <a:spLocks noGrp="1" noChangeArrowheads="1"/>
          </p:cNvSpPr>
          <p:nvPr>
            <p:ph type="title"/>
          </p:nvPr>
        </p:nvSpPr>
        <p:spPr>
          <a:xfrm>
            <a:off x="742950" y="381000"/>
            <a:ext cx="8934450" cy="1143000"/>
          </a:xfrm>
        </p:spPr>
        <p:txBody>
          <a:bodyPr/>
          <a:lstStyle/>
          <a:p>
            <a:pPr algn="l" eaLnBrk="1" hangingPunct="1">
              <a:defRPr/>
            </a:pPr>
            <a:r>
              <a:rPr lang="fr-FR" b="1" dirty="0" smtClean="0"/>
              <a:t>Conception des systèmes informatiques interactifs</a:t>
            </a:r>
            <a:endParaRPr lang="fr-FR" dirty="0" smtClean="0"/>
          </a:p>
        </p:txBody>
      </p:sp>
      <p:sp>
        <p:nvSpPr>
          <p:cNvPr id="734211" name="Rectangle 3"/>
          <p:cNvSpPr>
            <a:spLocks noGrp="1" noChangeArrowheads="1"/>
          </p:cNvSpPr>
          <p:nvPr>
            <p:ph type="body" idx="1"/>
          </p:nvPr>
        </p:nvSpPr>
        <p:spPr>
          <a:xfrm>
            <a:off x="330200" y="2057400"/>
            <a:ext cx="9271000" cy="4572000"/>
          </a:xfrm>
        </p:spPr>
        <p:txBody>
          <a:bodyPr/>
          <a:lstStyle/>
          <a:p>
            <a:pPr eaLnBrk="1" hangingPunct="1">
              <a:lnSpc>
                <a:spcPct val="90000"/>
              </a:lnSpc>
              <a:defRPr/>
            </a:pPr>
            <a:r>
              <a:rPr lang="fr-FR" sz="2800" dirty="0" smtClean="0"/>
              <a:t>Importance des</a:t>
            </a:r>
            <a:r>
              <a:rPr lang="fr-FR" sz="2800" dirty="0" smtClean="0">
                <a:solidFill>
                  <a:srgbClr val="F63F1B"/>
                </a:solidFill>
              </a:rPr>
              <a:t> facteurs humains</a:t>
            </a:r>
            <a:r>
              <a:rPr lang="fr-FR" sz="2800" dirty="0" smtClean="0"/>
              <a:t> (</a:t>
            </a:r>
            <a:r>
              <a:rPr lang="fr-FR" sz="2800" dirty="0" err="1" smtClean="0"/>
              <a:t>human</a:t>
            </a:r>
            <a:r>
              <a:rPr lang="fr-FR" sz="2800" dirty="0" smtClean="0"/>
              <a:t> </a:t>
            </a:r>
            <a:r>
              <a:rPr lang="fr-FR" sz="2800" dirty="0" err="1" smtClean="0"/>
              <a:t>factors</a:t>
            </a:r>
            <a:r>
              <a:rPr lang="fr-FR" sz="2800" dirty="0" smtClean="0"/>
              <a:t>)</a:t>
            </a:r>
          </a:p>
          <a:p>
            <a:pPr lvl="1" eaLnBrk="1" hangingPunct="1">
              <a:lnSpc>
                <a:spcPct val="90000"/>
              </a:lnSpc>
              <a:defRPr/>
            </a:pPr>
            <a:r>
              <a:rPr lang="fr-FR" sz="2400" dirty="0" smtClean="0"/>
              <a:t>absence de théories constructives ou qualitatives</a:t>
            </a:r>
          </a:p>
          <a:p>
            <a:pPr lvl="1" eaLnBrk="1" hangingPunct="1">
              <a:lnSpc>
                <a:spcPct val="90000"/>
              </a:lnSpc>
              <a:defRPr/>
            </a:pPr>
            <a:r>
              <a:rPr lang="fr-FR" sz="2400" dirty="0" smtClean="0"/>
              <a:t>quelques apports de la psychologie expérimentale</a:t>
            </a:r>
          </a:p>
          <a:p>
            <a:pPr eaLnBrk="1" hangingPunct="1">
              <a:lnSpc>
                <a:spcPct val="90000"/>
              </a:lnSpc>
              <a:defRPr/>
            </a:pPr>
            <a:r>
              <a:rPr lang="fr-FR" sz="2800" dirty="0" smtClean="0"/>
              <a:t>Aspect chaotique de la conception.</a:t>
            </a:r>
          </a:p>
          <a:p>
            <a:pPr lvl="1" eaLnBrk="1" hangingPunct="1">
              <a:lnSpc>
                <a:spcPct val="90000"/>
              </a:lnSpc>
              <a:defRPr/>
            </a:pPr>
            <a:r>
              <a:rPr lang="fr-FR" sz="2400" dirty="0" smtClean="0"/>
              <a:t>parfois petits changements, grands effets</a:t>
            </a:r>
          </a:p>
          <a:p>
            <a:pPr eaLnBrk="1" hangingPunct="1">
              <a:lnSpc>
                <a:spcPct val="90000"/>
              </a:lnSpc>
              <a:defRPr/>
            </a:pPr>
            <a:r>
              <a:rPr lang="fr-FR" sz="2800" dirty="0" smtClean="0"/>
              <a:t>Nécessité d’une approche itérative</a:t>
            </a:r>
          </a:p>
          <a:p>
            <a:pPr lvl="1" eaLnBrk="1" hangingPunct="1">
              <a:lnSpc>
                <a:spcPct val="90000"/>
              </a:lnSpc>
              <a:defRPr/>
            </a:pPr>
            <a:r>
              <a:rPr lang="fr-FR" sz="2400" dirty="0" smtClean="0"/>
              <a:t>approche empirique (essai- erreur)</a:t>
            </a:r>
          </a:p>
          <a:p>
            <a:pPr lvl="1" eaLnBrk="1" hangingPunct="1">
              <a:lnSpc>
                <a:spcPct val="90000"/>
              </a:lnSpc>
              <a:defRPr/>
            </a:pPr>
            <a:r>
              <a:rPr lang="fr-FR" sz="2400" dirty="0" smtClean="0"/>
              <a:t>cycle de vie en spirale</a:t>
            </a:r>
            <a:endParaRPr lang="fr-FR" sz="20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5"/>
          <p:cNvSpPr>
            <a:spLocks noGrp="1"/>
          </p:cNvSpPr>
          <p:nvPr>
            <p:ph type="sldNum" sz="quarter" idx="12"/>
          </p:nvPr>
        </p:nvSpPr>
        <p:spPr/>
        <p:txBody>
          <a:bodyPr/>
          <a:lstStyle/>
          <a:p>
            <a:pPr>
              <a:defRPr/>
            </a:pPr>
            <a:fld id="{0BD2F3C2-5E2D-6249-A43E-C8BC6DDC3AC1}" type="slidenum">
              <a:rPr lang="fr-FR"/>
              <a:pPr>
                <a:defRPr/>
              </a:pPr>
              <a:t>12</a:t>
            </a:fld>
            <a:endParaRPr lang="fr-FR"/>
          </a:p>
        </p:txBody>
      </p:sp>
      <p:sp>
        <p:nvSpPr>
          <p:cNvPr id="736258" name="Rectangle 2"/>
          <p:cNvSpPr>
            <a:spLocks noGrp="1" noChangeArrowheads="1"/>
          </p:cNvSpPr>
          <p:nvPr>
            <p:ph type="title"/>
          </p:nvPr>
        </p:nvSpPr>
        <p:spPr>
          <a:xfrm>
            <a:off x="742950" y="381000"/>
            <a:ext cx="8934450" cy="1143000"/>
          </a:xfrm>
        </p:spPr>
        <p:txBody>
          <a:bodyPr/>
          <a:lstStyle/>
          <a:p>
            <a:pPr algn="l" eaLnBrk="1" hangingPunct="1">
              <a:defRPr/>
            </a:pPr>
            <a:r>
              <a:rPr lang="fr-FR" b="1" dirty="0" smtClean="0"/>
              <a:t>Conception </a:t>
            </a:r>
            <a:br>
              <a:rPr lang="fr-FR" b="1" dirty="0" smtClean="0"/>
            </a:br>
            <a:r>
              <a:rPr lang="fr-FR" b="1" dirty="0" smtClean="0"/>
              <a:t>centrée sur l’utilisateur</a:t>
            </a:r>
            <a:endParaRPr lang="fr-FR" dirty="0" smtClean="0"/>
          </a:p>
        </p:txBody>
      </p:sp>
      <p:sp>
        <p:nvSpPr>
          <p:cNvPr id="736259" name="Rectangle 3"/>
          <p:cNvSpPr>
            <a:spLocks noGrp="1" noChangeArrowheads="1"/>
          </p:cNvSpPr>
          <p:nvPr>
            <p:ph type="body" idx="1"/>
          </p:nvPr>
        </p:nvSpPr>
        <p:spPr>
          <a:xfrm>
            <a:off x="330200" y="1905000"/>
            <a:ext cx="9271000" cy="1447800"/>
          </a:xfrm>
        </p:spPr>
        <p:txBody>
          <a:bodyPr/>
          <a:lstStyle/>
          <a:p>
            <a:pPr eaLnBrk="1" hangingPunct="1">
              <a:lnSpc>
                <a:spcPct val="90000"/>
              </a:lnSpc>
              <a:defRPr/>
            </a:pPr>
            <a:r>
              <a:rPr lang="fr-FR" sz="2800" dirty="0" smtClean="0"/>
              <a:t>centrée sur l’homme (ou encore </a:t>
            </a:r>
            <a:r>
              <a:rPr lang="fr-FR" sz="2800" dirty="0" err="1" smtClean="0"/>
              <a:t>anthropocentrée</a:t>
            </a:r>
            <a:r>
              <a:rPr lang="fr-FR" sz="2800" dirty="0" smtClean="0"/>
              <a:t> qui s’oppose à </a:t>
            </a:r>
            <a:r>
              <a:rPr lang="fr-FR" sz="2800" dirty="0" err="1" smtClean="0"/>
              <a:t>technocentrée</a:t>
            </a:r>
            <a:r>
              <a:rPr lang="fr-FR" sz="2800" dirty="0" smtClean="0"/>
              <a:t>). En anglais: User </a:t>
            </a:r>
            <a:r>
              <a:rPr lang="fr-FR" sz="2800" dirty="0" err="1" smtClean="0"/>
              <a:t>Centered</a:t>
            </a:r>
            <a:r>
              <a:rPr lang="fr-FR" sz="2800" dirty="0" smtClean="0"/>
              <a:t> Design.</a:t>
            </a:r>
            <a:endParaRPr lang="fr-FR" sz="2400" dirty="0" smtClean="0"/>
          </a:p>
        </p:txBody>
      </p:sp>
      <p:grpSp>
        <p:nvGrpSpPr>
          <p:cNvPr id="51204" name="Group 23"/>
          <p:cNvGrpSpPr>
            <a:grpSpLocks/>
          </p:cNvGrpSpPr>
          <p:nvPr/>
        </p:nvGrpSpPr>
        <p:grpSpPr bwMode="auto">
          <a:xfrm>
            <a:off x="2133600" y="3048000"/>
            <a:ext cx="5867400" cy="3352800"/>
            <a:chOff x="1344" y="1920"/>
            <a:chExt cx="3696" cy="2112"/>
          </a:xfrm>
        </p:grpSpPr>
        <p:sp>
          <p:nvSpPr>
            <p:cNvPr id="736273" name="Oval 17"/>
            <p:cNvSpPr>
              <a:spLocks noChangeArrowheads="1"/>
            </p:cNvSpPr>
            <p:nvPr/>
          </p:nvSpPr>
          <p:spPr bwMode="auto">
            <a:xfrm>
              <a:off x="2064" y="2256"/>
              <a:ext cx="2256" cy="14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61" name="Text Box 5"/>
            <p:cNvSpPr txBox="1">
              <a:spLocks noChangeArrowheads="1"/>
            </p:cNvSpPr>
            <p:nvPr/>
          </p:nvSpPr>
          <p:spPr bwMode="auto">
            <a:xfrm>
              <a:off x="1344" y="2458"/>
              <a:ext cx="1392"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Analyse</a:t>
              </a:r>
            </a:p>
          </p:txBody>
        </p:sp>
        <p:sp>
          <p:nvSpPr>
            <p:cNvPr id="736262" name="Text Box 6"/>
            <p:cNvSpPr txBox="1">
              <a:spLocks noChangeArrowheads="1"/>
            </p:cNvSpPr>
            <p:nvPr/>
          </p:nvSpPr>
          <p:spPr bwMode="auto">
            <a:xfrm>
              <a:off x="1344" y="1920"/>
              <a:ext cx="1392"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Facteurs</a:t>
              </a:r>
            </a:p>
            <a:p>
              <a:pPr algn="ctr">
                <a:defRPr/>
              </a:pPr>
              <a:r>
                <a:rPr lang="en-US">
                  <a:cs typeface="+mn-cs"/>
                </a:rPr>
                <a:t>humains</a:t>
              </a:r>
            </a:p>
          </p:txBody>
        </p:sp>
        <p:sp>
          <p:nvSpPr>
            <p:cNvPr id="736265" name="Text Box 9"/>
            <p:cNvSpPr txBox="1">
              <a:spLocks noChangeArrowheads="1"/>
            </p:cNvSpPr>
            <p:nvPr/>
          </p:nvSpPr>
          <p:spPr bwMode="auto">
            <a:xfrm>
              <a:off x="3648" y="2458"/>
              <a:ext cx="1392"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Conception</a:t>
              </a:r>
            </a:p>
          </p:txBody>
        </p:sp>
        <p:sp>
          <p:nvSpPr>
            <p:cNvPr id="736266" name="Text Box 10"/>
            <p:cNvSpPr txBox="1">
              <a:spLocks noChangeArrowheads="1"/>
            </p:cNvSpPr>
            <p:nvPr/>
          </p:nvSpPr>
          <p:spPr bwMode="auto">
            <a:xfrm>
              <a:off x="3648" y="1920"/>
              <a:ext cx="1392"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Participation</a:t>
              </a:r>
            </a:p>
            <a:p>
              <a:pPr algn="ctr">
                <a:defRPr/>
              </a:pPr>
              <a:r>
                <a:rPr lang="en-US">
                  <a:cs typeface="+mn-cs"/>
                </a:rPr>
                <a:t>utilisateurs</a:t>
              </a:r>
            </a:p>
          </p:txBody>
        </p:sp>
        <p:sp>
          <p:nvSpPr>
            <p:cNvPr id="736268" name="Text Box 12"/>
            <p:cNvSpPr txBox="1">
              <a:spLocks noChangeArrowheads="1"/>
            </p:cNvSpPr>
            <p:nvPr/>
          </p:nvSpPr>
          <p:spPr bwMode="auto">
            <a:xfrm>
              <a:off x="3696" y="3738"/>
              <a:ext cx="1344"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Développement</a:t>
              </a:r>
            </a:p>
          </p:txBody>
        </p:sp>
        <p:sp>
          <p:nvSpPr>
            <p:cNvPr id="736269" name="Text Box 13"/>
            <p:cNvSpPr txBox="1">
              <a:spLocks noChangeArrowheads="1"/>
            </p:cNvSpPr>
            <p:nvPr/>
          </p:nvSpPr>
          <p:spPr bwMode="auto">
            <a:xfrm>
              <a:off x="3696" y="3200"/>
              <a:ext cx="1344"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Prototypage</a:t>
              </a:r>
            </a:p>
            <a:p>
              <a:pPr algn="ctr">
                <a:defRPr/>
              </a:pPr>
              <a:r>
                <a:rPr lang="en-US">
                  <a:cs typeface="+mn-cs"/>
                </a:rPr>
                <a:t>instrumentation</a:t>
              </a:r>
            </a:p>
          </p:txBody>
        </p:sp>
        <p:sp>
          <p:nvSpPr>
            <p:cNvPr id="736271" name="Text Box 15"/>
            <p:cNvSpPr txBox="1">
              <a:spLocks noChangeArrowheads="1"/>
            </p:cNvSpPr>
            <p:nvPr/>
          </p:nvSpPr>
          <p:spPr bwMode="auto">
            <a:xfrm>
              <a:off x="1392" y="3738"/>
              <a:ext cx="1344"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Evaluation</a:t>
              </a:r>
            </a:p>
          </p:txBody>
        </p:sp>
        <p:sp>
          <p:nvSpPr>
            <p:cNvPr id="736272" name="Text Box 16"/>
            <p:cNvSpPr txBox="1">
              <a:spLocks noChangeArrowheads="1"/>
            </p:cNvSpPr>
            <p:nvPr/>
          </p:nvSpPr>
          <p:spPr bwMode="auto">
            <a:xfrm>
              <a:off x="1392" y="3200"/>
              <a:ext cx="1344"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Etudes</a:t>
              </a:r>
            </a:p>
            <a:p>
              <a:pPr algn="ctr">
                <a:defRPr/>
              </a:pPr>
              <a:r>
                <a:rPr lang="en-US">
                  <a:cs typeface="+mn-cs"/>
                </a:rPr>
                <a:t>utilisateurs</a:t>
              </a:r>
            </a:p>
          </p:txBody>
        </p:sp>
        <p:sp>
          <p:nvSpPr>
            <p:cNvPr id="736274" name="Line 18"/>
            <p:cNvSpPr>
              <a:spLocks noChangeShapeType="1"/>
            </p:cNvSpPr>
            <p:nvPr/>
          </p:nvSpPr>
          <p:spPr bwMode="auto">
            <a:xfrm>
              <a:off x="3072" y="2256"/>
              <a:ext cx="96"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76" name="Line 20"/>
            <p:cNvSpPr>
              <a:spLocks noChangeShapeType="1"/>
            </p:cNvSpPr>
            <p:nvPr/>
          </p:nvSpPr>
          <p:spPr bwMode="auto">
            <a:xfrm>
              <a:off x="4320" y="2880"/>
              <a:ext cx="0" cy="192"/>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77" name="Line 21"/>
            <p:cNvSpPr>
              <a:spLocks noChangeShapeType="1"/>
            </p:cNvSpPr>
            <p:nvPr/>
          </p:nvSpPr>
          <p:spPr bwMode="auto">
            <a:xfrm flipH="1">
              <a:off x="3168" y="3744"/>
              <a:ext cx="144"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78" name="Line 22"/>
            <p:cNvSpPr>
              <a:spLocks noChangeShapeType="1"/>
            </p:cNvSpPr>
            <p:nvPr/>
          </p:nvSpPr>
          <p:spPr bwMode="auto">
            <a:xfrm flipV="1">
              <a:off x="2064" y="2928"/>
              <a:ext cx="0" cy="96"/>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sldNum" sz="quarter" idx="12"/>
          </p:nvPr>
        </p:nvSpPr>
        <p:spPr/>
        <p:txBody>
          <a:bodyPr/>
          <a:lstStyle/>
          <a:p>
            <a:pPr>
              <a:defRPr/>
            </a:pPr>
            <a:fld id="{BAF06734-CF7F-194C-BFED-5BEC2B4ECA21}" type="slidenum">
              <a:rPr lang="fr-FR"/>
              <a:pPr>
                <a:defRPr/>
              </a:pPr>
              <a:t>13</a:t>
            </a:fld>
            <a:endParaRPr lang="fr-FR"/>
          </a:p>
        </p:txBody>
      </p:sp>
      <p:sp>
        <p:nvSpPr>
          <p:cNvPr id="83661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83661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6612" name="Rectangle 4"/>
          <p:cNvSpPr>
            <a:spLocks noChangeArrowheads="1"/>
          </p:cNvSpPr>
          <p:nvPr/>
        </p:nvSpPr>
        <p:spPr bwMode="auto">
          <a:xfrm>
            <a:off x="914400" y="914400"/>
            <a:ext cx="63912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4400" b="1">
                <a:solidFill>
                  <a:srgbClr val="FFEA18"/>
                </a:solidFill>
              </a:rPr>
              <a:t>L</a:t>
            </a:r>
            <a:r>
              <a:rPr lang="ja-JP" altLang="fr-FR" sz="4400" b="1">
                <a:solidFill>
                  <a:srgbClr val="FFEA18"/>
                </a:solidFill>
              </a:rPr>
              <a:t>’</a:t>
            </a:r>
            <a:r>
              <a:rPr lang="fr-FR" sz="4400" b="1">
                <a:solidFill>
                  <a:srgbClr val="FFEA18"/>
                </a:solidFill>
              </a:rPr>
              <a:t>ergonomie </a:t>
            </a:r>
            <a:br>
              <a:rPr lang="fr-FR" sz="4400" b="1">
                <a:solidFill>
                  <a:srgbClr val="FFEA18"/>
                </a:solidFill>
              </a:rPr>
            </a:br>
            <a:r>
              <a:rPr lang="fr-FR" sz="4400" b="1">
                <a:solidFill>
                  <a:srgbClr val="FFEA18"/>
                </a:solidFill>
              </a:rPr>
              <a:t>au centre de l</a:t>
            </a:r>
            <a:r>
              <a:rPr lang="ja-JP" altLang="fr-FR" sz="4400" b="1">
                <a:solidFill>
                  <a:srgbClr val="FFEA18"/>
                </a:solidFill>
              </a:rPr>
              <a:t>’</a:t>
            </a:r>
            <a:r>
              <a:rPr lang="fr-FR" sz="4400" b="1">
                <a:solidFill>
                  <a:srgbClr val="FFEA18"/>
                </a:solidFill>
              </a:rPr>
              <a:t>Interaction </a:t>
            </a:r>
          </a:p>
          <a:p>
            <a:pPr>
              <a:defRPr/>
            </a:pPr>
            <a:r>
              <a:rPr lang="fr-FR" sz="4400" b="1">
                <a:solidFill>
                  <a:srgbClr val="FFEA18"/>
                </a:solidFill>
              </a:rPr>
              <a:t>Homme-Machine</a:t>
            </a:r>
            <a:endParaRPr lang="en-US" sz="4400" b="1">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997C40AD-B12C-6F48-B28F-72D7AD6D3333}" type="slidenum">
              <a:rPr lang="fr-FR"/>
              <a:pPr>
                <a:defRPr/>
              </a:pPr>
              <a:t>14</a:t>
            </a:fld>
            <a:endParaRPr lang="fr-FR"/>
          </a:p>
        </p:txBody>
      </p:sp>
      <p:sp>
        <p:nvSpPr>
          <p:cNvPr id="738322" name="Rectangle 18"/>
          <p:cNvSpPr>
            <a:spLocks noGrp="1" noChangeArrowheads="1"/>
          </p:cNvSpPr>
          <p:nvPr>
            <p:ph type="body" idx="1"/>
          </p:nvPr>
        </p:nvSpPr>
        <p:spPr>
          <a:xfrm>
            <a:off x="330200" y="457200"/>
            <a:ext cx="9575800" cy="6400800"/>
          </a:xfrm>
        </p:spPr>
        <p:txBody>
          <a:bodyPr/>
          <a:lstStyle/>
          <a:p>
            <a:pPr>
              <a:spcBef>
                <a:spcPct val="0"/>
              </a:spcBef>
              <a:buFontTx/>
              <a:buNone/>
              <a:defRPr/>
            </a:pPr>
            <a:r>
              <a:rPr lang="en-US" b="1" dirty="0" err="1" smtClean="0">
                <a:latin typeface="Times" charset="0"/>
              </a:rPr>
              <a:t>Définition</a:t>
            </a:r>
            <a:r>
              <a:rPr lang="en-US" b="1" dirty="0" smtClean="0">
                <a:latin typeface="Times" charset="0"/>
              </a:rPr>
              <a:t> de </a:t>
            </a:r>
            <a:r>
              <a:rPr lang="en-US" b="1" dirty="0" err="1" smtClean="0">
                <a:latin typeface="Times" charset="0"/>
              </a:rPr>
              <a:t>l</a:t>
            </a:r>
            <a:r>
              <a:rPr lang="en-US" b="1" dirty="0" err="1" smtClean="0">
                <a:latin typeface="Palatino"/>
              </a:rPr>
              <a:t>’</a:t>
            </a:r>
            <a:r>
              <a:rPr lang="en-US" b="1" dirty="0" err="1" smtClean="0">
                <a:latin typeface="Times" charset="0"/>
              </a:rPr>
              <a:t>Ergonomie</a:t>
            </a:r>
            <a:r>
              <a:rPr lang="en-US" b="1" dirty="0" smtClean="0">
                <a:latin typeface="Times" charset="0"/>
              </a:rPr>
              <a:t>: “Science du travail et des </a:t>
            </a:r>
            <a:r>
              <a:rPr lang="en-US" b="1" dirty="0" err="1" smtClean="0">
                <a:latin typeface="Times" charset="0"/>
              </a:rPr>
              <a:t>activités</a:t>
            </a:r>
            <a:r>
              <a:rPr lang="en-US" b="1" dirty="0" smtClean="0">
                <a:latin typeface="Times" charset="0"/>
              </a:rPr>
              <a:t> </a:t>
            </a:r>
            <a:r>
              <a:rPr lang="en-US" b="1" dirty="0" err="1" smtClean="0">
                <a:latin typeface="Times" charset="0"/>
              </a:rPr>
              <a:t>humaines</a:t>
            </a:r>
            <a:r>
              <a:rPr lang="en-US" b="1" dirty="0" smtClean="0">
                <a:latin typeface="Times" charset="0"/>
              </a:rPr>
              <a:t>”</a:t>
            </a:r>
          </a:p>
          <a:p>
            <a:pPr>
              <a:spcBef>
                <a:spcPct val="0"/>
              </a:spcBef>
              <a:defRPr/>
            </a:pPr>
            <a:r>
              <a:rPr lang="en-US" b="1" dirty="0" err="1">
                <a:latin typeface="Times" charset="0"/>
              </a:rPr>
              <a:t>e</a:t>
            </a:r>
            <a:r>
              <a:rPr lang="en-US" b="1" dirty="0" err="1" smtClean="0">
                <a:latin typeface="Times" charset="0"/>
              </a:rPr>
              <a:t>rgon</a:t>
            </a:r>
            <a:r>
              <a:rPr lang="en-US" b="1" dirty="0" smtClean="0">
                <a:latin typeface="Times" charset="0"/>
              </a:rPr>
              <a:t> (travail) et </a:t>
            </a:r>
            <a:r>
              <a:rPr lang="en-US" b="1" dirty="0" err="1" smtClean="0">
                <a:latin typeface="Times" charset="0"/>
              </a:rPr>
              <a:t>nomos</a:t>
            </a:r>
            <a:r>
              <a:rPr lang="en-US" b="1" dirty="0" smtClean="0">
                <a:latin typeface="Times" charset="0"/>
              </a:rPr>
              <a:t> (</a:t>
            </a:r>
            <a:r>
              <a:rPr lang="en-US" b="1" dirty="0" err="1" smtClean="0">
                <a:latin typeface="Times" charset="0"/>
              </a:rPr>
              <a:t>règles</a:t>
            </a:r>
            <a:r>
              <a:rPr lang="en-US" b="1" dirty="0" smtClean="0">
                <a:latin typeface="Times" charset="0"/>
              </a:rPr>
              <a:t>)</a:t>
            </a:r>
          </a:p>
          <a:p>
            <a:pPr>
              <a:spcBef>
                <a:spcPct val="0"/>
              </a:spcBef>
              <a:defRPr/>
            </a:pPr>
            <a:r>
              <a:rPr lang="en-US" b="1" dirty="0" err="1" smtClean="0">
                <a:latin typeface="Times" charset="0"/>
              </a:rPr>
              <a:t>prise</a:t>
            </a:r>
            <a:r>
              <a:rPr lang="en-US" b="1" dirty="0" smtClean="0">
                <a:latin typeface="Times" charset="0"/>
              </a:rPr>
              <a:t> en </a:t>
            </a:r>
            <a:r>
              <a:rPr lang="en-US" b="1" dirty="0" err="1" smtClean="0">
                <a:latin typeface="Times" charset="0"/>
              </a:rPr>
              <a:t>compte</a:t>
            </a:r>
            <a:r>
              <a:rPr lang="en-US" b="1" dirty="0" smtClean="0">
                <a:latin typeface="Times" charset="0"/>
              </a:rPr>
              <a:t> des </a:t>
            </a:r>
            <a:r>
              <a:rPr lang="en-US" b="1" dirty="0" err="1" smtClean="0">
                <a:latin typeface="Times" charset="0"/>
              </a:rPr>
              <a:t>facteurs</a:t>
            </a:r>
            <a:r>
              <a:rPr lang="en-US" b="1" dirty="0" smtClean="0">
                <a:latin typeface="Times" charset="0"/>
              </a:rPr>
              <a:t> </a:t>
            </a:r>
            <a:r>
              <a:rPr lang="en-US" b="1" dirty="0" err="1" smtClean="0">
                <a:latin typeface="Times" charset="0"/>
              </a:rPr>
              <a:t>humains</a:t>
            </a:r>
            <a:endParaRPr lang="en-US" b="1" dirty="0" smtClean="0">
              <a:latin typeface="Times" charset="0"/>
            </a:endParaRPr>
          </a:p>
          <a:p>
            <a:pPr>
              <a:spcBef>
                <a:spcPct val="0"/>
              </a:spcBef>
              <a:defRPr/>
            </a:pPr>
            <a:endParaRPr lang="en-US" b="1" dirty="0" smtClean="0">
              <a:latin typeface="Times" charset="0"/>
            </a:endParaRPr>
          </a:p>
          <a:p>
            <a:pPr>
              <a:spcBef>
                <a:spcPct val="0"/>
              </a:spcBef>
              <a:buFontTx/>
              <a:buNone/>
              <a:defRPr/>
            </a:pPr>
            <a:r>
              <a:rPr lang="en-US" b="1" dirty="0" smtClean="0">
                <a:latin typeface="Times" charset="0"/>
              </a:rPr>
              <a:t>Elle vise la </a:t>
            </a:r>
            <a:r>
              <a:rPr lang="en-US" b="1" dirty="0" err="1" smtClean="0">
                <a:latin typeface="Times" charset="0"/>
              </a:rPr>
              <a:t>compréhension</a:t>
            </a:r>
            <a:r>
              <a:rPr lang="en-US" b="1" dirty="0" smtClean="0">
                <a:latin typeface="Times" charset="0"/>
              </a:rPr>
              <a:t> des interactions </a:t>
            </a:r>
            <a:r>
              <a:rPr lang="en-US" b="1" dirty="0" err="1" smtClean="0">
                <a:latin typeface="Times" charset="0"/>
              </a:rPr>
              <a:t>humains</a:t>
            </a:r>
            <a:r>
              <a:rPr lang="en-US" b="1" dirty="0" smtClean="0">
                <a:latin typeface="Times" charset="0"/>
              </a:rPr>
              <a:t>/</a:t>
            </a:r>
            <a:r>
              <a:rPr lang="en-US" b="1" dirty="0" err="1" smtClean="0">
                <a:latin typeface="Times" charset="0"/>
              </a:rPr>
              <a:t>système</a:t>
            </a:r>
            <a:r>
              <a:rPr lang="en-US" b="1" dirty="0" smtClean="0">
                <a:latin typeface="Times" charset="0"/>
              </a:rPr>
              <a:t> et </a:t>
            </a:r>
            <a:r>
              <a:rPr lang="en-US" b="1" dirty="0" err="1" smtClean="0">
                <a:latin typeface="Times" charset="0"/>
              </a:rPr>
              <a:t>concerne</a:t>
            </a:r>
            <a:endParaRPr lang="en-US" b="1" dirty="0" smtClean="0">
              <a:latin typeface="Times" charset="0"/>
            </a:endParaRPr>
          </a:p>
          <a:p>
            <a:pPr>
              <a:spcBef>
                <a:spcPct val="0"/>
              </a:spcBef>
              <a:defRPr/>
            </a:pPr>
            <a:r>
              <a:rPr lang="en-US" b="1" dirty="0" err="1" smtClean="0">
                <a:solidFill>
                  <a:srgbClr val="F63F1B"/>
                </a:solidFill>
                <a:latin typeface="Times" charset="0"/>
              </a:rPr>
              <a:t>l’optimisation</a:t>
            </a:r>
            <a:r>
              <a:rPr lang="en-US" b="1" dirty="0" smtClean="0">
                <a:latin typeface="Times" charset="0"/>
              </a:rPr>
              <a:t> </a:t>
            </a:r>
            <a:r>
              <a:rPr lang="en-US" b="1" dirty="0" smtClean="0">
                <a:solidFill>
                  <a:srgbClr val="F63F1B"/>
                </a:solidFill>
                <a:latin typeface="Times" charset="0"/>
              </a:rPr>
              <a:t>du</a:t>
            </a:r>
            <a:r>
              <a:rPr lang="en-US" b="1" dirty="0" smtClean="0">
                <a:latin typeface="Times" charset="0"/>
              </a:rPr>
              <a:t> </a:t>
            </a:r>
            <a:r>
              <a:rPr lang="en-US" b="1" dirty="0" err="1" smtClean="0">
                <a:solidFill>
                  <a:srgbClr val="F63F1B"/>
                </a:solidFill>
                <a:latin typeface="Times" charset="0"/>
              </a:rPr>
              <a:t>bien-être</a:t>
            </a:r>
            <a:r>
              <a:rPr lang="en-US" b="1" dirty="0" smtClean="0">
                <a:latin typeface="Times" charset="0"/>
              </a:rPr>
              <a:t> des </a:t>
            </a:r>
            <a:r>
              <a:rPr lang="en-US" b="1" dirty="0" err="1" smtClean="0">
                <a:latin typeface="Times" charset="0"/>
              </a:rPr>
              <a:t>personnes</a:t>
            </a:r>
            <a:r>
              <a:rPr lang="en-US" b="1" dirty="0" smtClean="0">
                <a:latin typeface="Times" charset="0"/>
              </a:rPr>
              <a:t> et </a:t>
            </a:r>
            <a:r>
              <a:rPr lang="en-US" b="1" dirty="0" smtClean="0">
                <a:solidFill>
                  <a:srgbClr val="F63F1B"/>
                </a:solidFill>
                <a:latin typeface="Times" charset="0"/>
              </a:rPr>
              <a:t>de la</a:t>
            </a:r>
            <a:r>
              <a:rPr lang="en-US" b="1" dirty="0" smtClean="0">
                <a:latin typeface="Times" charset="0"/>
              </a:rPr>
              <a:t> </a:t>
            </a:r>
            <a:r>
              <a:rPr lang="en-US" b="1" dirty="0" smtClean="0">
                <a:solidFill>
                  <a:srgbClr val="F63F1B"/>
                </a:solidFill>
                <a:latin typeface="Times" charset="0"/>
              </a:rPr>
              <a:t>performance</a:t>
            </a:r>
            <a:r>
              <a:rPr lang="en-US" b="1" dirty="0" smtClean="0">
                <a:latin typeface="Times" charset="0"/>
              </a:rPr>
              <a:t> </a:t>
            </a:r>
            <a:r>
              <a:rPr lang="en-US" b="1" dirty="0" err="1" smtClean="0">
                <a:latin typeface="Times" charset="0"/>
              </a:rPr>
              <a:t>globale</a:t>
            </a:r>
            <a:r>
              <a:rPr lang="en-US" b="1" dirty="0" smtClean="0">
                <a:latin typeface="Times" charset="0"/>
              </a:rPr>
              <a:t> des </a:t>
            </a:r>
            <a:r>
              <a:rPr lang="en-US" b="1" dirty="0" err="1" smtClean="0">
                <a:latin typeface="Times" charset="0"/>
              </a:rPr>
              <a:t>systèmes</a:t>
            </a:r>
            <a:r>
              <a:rPr lang="en-US" b="1" dirty="0" smtClean="0">
                <a:latin typeface="Times" charset="0"/>
              </a:rPr>
              <a:t> qui </a:t>
            </a:r>
            <a:r>
              <a:rPr lang="en-US" b="1" dirty="0" err="1" smtClean="0">
                <a:latin typeface="Times" charset="0"/>
              </a:rPr>
              <a:t>doivent</a:t>
            </a:r>
            <a:r>
              <a:rPr lang="en-US" b="1" dirty="0" smtClean="0">
                <a:latin typeface="Times" charset="0"/>
              </a:rPr>
              <a:t> </a:t>
            </a:r>
            <a:r>
              <a:rPr lang="en-US" altLang="ja-JP" b="1" dirty="0" err="1" smtClean="0">
                <a:latin typeface="Times" charset="0"/>
              </a:rPr>
              <a:t>être</a:t>
            </a:r>
            <a:r>
              <a:rPr lang="en-US" altLang="ja-JP" b="1" dirty="0" smtClean="0">
                <a:latin typeface="Times" charset="0"/>
              </a:rPr>
              <a:t>:</a:t>
            </a:r>
            <a:endParaRPr lang="en-US" b="1" dirty="0" smtClean="0">
              <a:latin typeface="Times" charset="0"/>
            </a:endParaRPr>
          </a:p>
          <a:p>
            <a:pPr lvl="1">
              <a:spcBef>
                <a:spcPct val="0"/>
              </a:spcBef>
              <a:defRPr/>
            </a:pPr>
            <a:r>
              <a:rPr lang="en-US" b="1" dirty="0" err="1">
                <a:latin typeface="Times" charset="0"/>
              </a:rPr>
              <a:t>e</a:t>
            </a:r>
            <a:r>
              <a:rPr lang="en-US" b="1" dirty="0" err="1" smtClean="0">
                <a:latin typeface="Times" charset="0"/>
              </a:rPr>
              <a:t>fficaces</a:t>
            </a:r>
            <a:endParaRPr lang="en-US" b="1" dirty="0" smtClean="0">
              <a:latin typeface="Times" charset="0"/>
            </a:endParaRPr>
          </a:p>
          <a:p>
            <a:pPr lvl="1">
              <a:spcBef>
                <a:spcPct val="0"/>
              </a:spcBef>
              <a:defRPr/>
            </a:pPr>
            <a:r>
              <a:rPr lang="en-US" b="1" dirty="0" err="1">
                <a:latin typeface="Times" charset="0"/>
              </a:rPr>
              <a:t>f</a:t>
            </a:r>
            <a:r>
              <a:rPr lang="en-US" b="1" dirty="0" err="1" smtClean="0">
                <a:latin typeface="Times" charset="0"/>
              </a:rPr>
              <a:t>iables</a:t>
            </a:r>
            <a:r>
              <a:rPr lang="en-US" b="1" dirty="0" smtClean="0">
                <a:latin typeface="Times" charset="0"/>
              </a:rPr>
              <a:t>, </a:t>
            </a:r>
            <a:r>
              <a:rPr lang="en-US" b="1" dirty="0" err="1" smtClean="0">
                <a:latin typeface="Times" charset="0"/>
              </a:rPr>
              <a:t>sûrs</a:t>
            </a:r>
            <a:endParaRPr lang="en-US" b="1" dirty="0" smtClean="0">
              <a:latin typeface="Times" charset="0"/>
            </a:endParaRPr>
          </a:p>
          <a:p>
            <a:pPr lvl="1">
              <a:spcBef>
                <a:spcPct val="0"/>
              </a:spcBef>
              <a:defRPr/>
            </a:pPr>
            <a:r>
              <a:rPr lang="en-US" b="1" dirty="0" err="1">
                <a:latin typeface="Times" charset="0"/>
              </a:rPr>
              <a:t>f</a:t>
            </a:r>
            <a:r>
              <a:rPr lang="en-US" b="1" dirty="0" err="1" smtClean="0">
                <a:latin typeface="Times" charset="0"/>
              </a:rPr>
              <a:t>avorables</a:t>
            </a:r>
            <a:r>
              <a:rPr lang="en-US" b="1" dirty="0" smtClean="0">
                <a:latin typeface="Times" charset="0"/>
              </a:rPr>
              <a:t> </a:t>
            </a:r>
            <a:r>
              <a:rPr lang="en-US" b="1" dirty="0" err="1" smtClean="0">
                <a:latin typeface="Palatino"/>
              </a:rPr>
              <a:t>à</a:t>
            </a:r>
            <a:r>
              <a:rPr lang="en-US" b="1" dirty="0" smtClean="0">
                <a:latin typeface="Palatino"/>
              </a:rPr>
              <a:t> la santé de </a:t>
            </a:r>
            <a:r>
              <a:rPr lang="en-US" b="1" dirty="0" err="1" smtClean="0">
                <a:latin typeface="Times" charset="0"/>
              </a:rPr>
              <a:t>leurs</a:t>
            </a:r>
            <a:r>
              <a:rPr lang="en-US" b="1" dirty="0" smtClean="0">
                <a:latin typeface="Times" charset="0"/>
              </a:rPr>
              <a:t> </a:t>
            </a:r>
            <a:r>
              <a:rPr lang="en-US" b="1" dirty="0" err="1" smtClean="0">
                <a:latin typeface="Times" charset="0"/>
              </a:rPr>
              <a:t>utilisateurs</a:t>
            </a:r>
            <a:endParaRPr lang="en-US" b="1" dirty="0" smtClean="0">
              <a:latin typeface="Times" charset="0"/>
            </a:endParaRPr>
          </a:p>
          <a:p>
            <a:pPr lvl="1">
              <a:spcBef>
                <a:spcPct val="0"/>
              </a:spcBef>
              <a:defRPr/>
            </a:pPr>
            <a:r>
              <a:rPr lang="en-US" b="1" dirty="0" err="1">
                <a:latin typeface="Times" charset="0"/>
              </a:rPr>
              <a:t>f</a:t>
            </a:r>
            <a:r>
              <a:rPr lang="en-US" b="1" dirty="0" err="1" smtClean="0">
                <a:latin typeface="Times" charset="0"/>
              </a:rPr>
              <a:t>avorables</a:t>
            </a:r>
            <a:r>
              <a:rPr lang="en-US" b="1" dirty="0" smtClean="0">
                <a:latin typeface="Times" charset="0"/>
              </a:rPr>
              <a:t> au </a:t>
            </a:r>
            <a:r>
              <a:rPr lang="en-US" b="1" dirty="0" err="1" smtClean="0">
                <a:latin typeface="Times" charset="0"/>
              </a:rPr>
              <a:t>développement</a:t>
            </a:r>
            <a:r>
              <a:rPr lang="en-US" b="1" dirty="0" smtClean="0">
                <a:latin typeface="Times" charset="0"/>
              </a:rPr>
              <a:t> de </a:t>
            </a:r>
            <a:r>
              <a:rPr lang="en-US" b="1" dirty="0" err="1" smtClean="0">
                <a:latin typeface="Times" charset="0"/>
              </a:rPr>
              <a:t>leurs</a:t>
            </a:r>
            <a:r>
              <a:rPr lang="en-US" b="1" dirty="0" smtClean="0">
                <a:latin typeface="Times" charset="0"/>
              </a:rPr>
              <a:t> </a:t>
            </a:r>
            <a:r>
              <a:rPr lang="en-US" b="1" dirty="0" err="1" smtClean="0">
                <a:latin typeface="Times" charset="0"/>
              </a:rPr>
              <a:t>compétences</a:t>
            </a:r>
            <a:endParaRPr lang="en-US" sz="2400" b="1" dirty="0" smtClean="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43B4E3A-E525-2047-8491-3731C9FCAD8F}" type="slidenum">
              <a:rPr lang="fr-FR"/>
              <a:pPr>
                <a:defRPr/>
              </a:pPr>
              <a:t>15</a:t>
            </a:fld>
            <a:endParaRPr lang="fr-FR"/>
          </a:p>
        </p:txBody>
      </p:sp>
      <p:sp>
        <p:nvSpPr>
          <p:cNvPr id="189442"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189446" name="Text Box 6"/>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189457" name="Text Box 17"/>
          <p:cNvSpPr txBox="1">
            <a:spLocks noChangeArrowheads="1"/>
          </p:cNvSpPr>
          <p:nvPr/>
        </p:nvSpPr>
        <p:spPr bwMode="auto">
          <a:xfrm>
            <a:off x="838200" y="876300"/>
            <a:ext cx="8610600"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defRPr/>
            </a:pPr>
            <a:r>
              <a:rPr lang="fr-FR" sz="2800" u="sng" dirty="0">
                <a:solidFill>
                  <a:srgbClr val="666699"/>
                </a:solidFill>
                <a:effectLst>
                  <a:outerShdw blurRad="38100" dist="38100" dir="2700000" algn="tl">
                    <a:srgbClr val="DDDDDD"/>
                  </a:outerShdw>
                </a:effectLst>
                <a:latin typeface="Arial" charset="0"/>
                <a:cs typeface="Arial" charset="0"/>
              </a:rPr>
              <a:t>Définition donnée par la S.E.L.F.</a:t>
            </a:r>
            <a:r>
              <a:rPr lang="fr-FR" sz="2800" dirty="0">
                <a:solidFill>
                  <a:schemeClr val="bg1"/>
                </a:solidFill>
                <a:effectLst>
                  <a:outerShdw blurRad="38100" dist="38100" dir="2700000" algn="tl">
                    <a:srgbClr val="DDDDDD"/>
                  </a:outerShdw>
                </a:effectLst>
                <a:latin typeface="Arial" charset="0"/>
                <a:cs typeface="Arial" charset="0"/>
              </a:rPr>
              <a:t> </a:t>
            </a:r>
            <a:r>
              <a:rPr lang="fr-FR" sz="2800" dirty="0">
                <a:effectLst>
                  <a:outerShdw blurRad="38100" dist="38100" dir="2700000" algn="tl">
                    <a:srgbClr val="DDDDDD"/>
                  </a:outerShdw>
                </a:effectLst>
                <a:latin typeface="Arial" charset="0"/>
                <a:cs typeface="Arial" charset="0"/>
              </a:rPr>
              <a:t>(Société d’Ergonomie de Langue Française): </a:t>
            </a:r>
          </a:p>
          <a:p>
            <a:pPr>
              <a:lnSpc>
                <a:spcPct val="120000"/>
              </a:lnSpc>
              <a:spcBef>
                <a:spcPct val="50000"/>
              </a:spcBef>
              <a:defRPr/>
            </a:pPr>
            <a:r>
              <a:rPr lang="fr-FR" sz="2800" dirty="0">
                <a:effectLst>
                  <a:outerShdw blurRad="38100" dist="38100" dir="2700000" algn="tl">
                    <a:srgbClr val="DDDDDD"/>
                  </a:outerShdw>
                </a:effectLst>
                <a:latin typeface="Arial" charset="0"/>
                <a:cs typeface="Arial" charset="0"/>
              </a:rPr>
              <a:t>« L’ergonomie (ou </a:t>
            </a:r>
            <a:r>
              <a:rPr lang="fr-FR" sz="2800" dirty="0" smtClean="0">
                <a:effectLst>
                  <a:outerShdw blurRad="38100" dist="38100" dir="2700000" algn="tl">
                    <a:srgbClr val="DDDDDD"/>
                  </a:outerShdw>
                </a:effectLst>
                <a:latin typeface="Arial" charset="0"/>
                <a:cs typeface="Arial" charset="0"/>
              </a:rPr>
              <a:t>l’étude </a:t>
            </a:r>
            <a:r>
              <a:rPr lang="fr-FR" sz="2800" dirty="0">
                <a:effectLst>
                  <a:outerShdw blurRad="38100" dist="38100" dir="2700000" algn="tl">
                    <a:srgbClr val="DDDDDD"/>
                  </a:outerShdw>
                </a:effectLst>
                <a:latin typeface="Arial" charset="0"/>
                <a:cs typeface="Arial" charset="0"/>
              </a:rPr>
              <a:t>des facteurs humains) est la discipline scientifique qui vise la compréhension fondamentale des interactions entre les êtres humains et les autres composantes d’un système, et la mise en œuvre dans la conception de théories, de principes, de méthodes et de données pertinentes afin d'améliorer le bien-être des hommes et l'efficacité globale des systèmes »</a:t>
            </a:r>
            <a:r>
              <a:rPr lang="fr-FR" sz="2800" dirty="0">
                <a:latin typeface="Arial" charset="0"/>
                <a:cs typeface="Arial" charset="0"/>
              </a:rPr>
              <a:t> </a:t>
            </a:r>
            <a:r>
              <a:rPr lang="fr-FR" sz="2800" dirty="0">
                <a:effectLst>
                  <a:outerShdw blurRad="38100" dist="38100" dir="2700000" algn="tl">
                    <a:srgbClr val="DDDDDD"/>
                  </a:outerShdw>
                </a:effectLst>
                <a:latin typeface="Arial" charset="0"/>
                <a:cs typeface="Arial" charset="0"/>
              </a:rPr>
              <a:t>(2001)</a:t>
            </a:r>
            <a:endParaRPr lang="fr-FR" dirty="0">
              <a:effectLst>
                <a:outerShdw blurRad="38100" dist="38100" dir="2700000" algn="tl">
                  <a:srgbClr val="DDDDDD"/>
                </a:outerShdw>
              </a:effectLst>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89457"/>
                                        </p:tgtEl>
                                        <p:attrNameLst>
                                          <p:attrName>style.visibility</p:attrName>
                                        </p:attrNameLst>
                                      </p:cBhvr>
                                      <p:to>
                                        <p:strVal val="visible"/>
                                      </p:to>
                                    </p:set>
                                    <p:animEffect transition="in" filter="slide(fromRight)">
                                      <p:cBhvr>
                                        <p:cTn id="7" dur="500"/>
                                        <p:tgtEl>
                                          <p:spTgt spid="18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C6AA25C-21F0-EA45-87EB-3D82B97AC82A}" type="slidenum">
              <a:rPr lang="fr-FR"/>
              <a:pPr>
                <a:defRPr/>
              </a:pPr>
              <a:t>16</a:t>
            </a:fld>
            <a:endParaRPr lang="fr-FR"/>
          </a:p>
        </p:txBody>
      </p:sp>
      <p:sp>
        <p:nvSpPr>
          <p:cNvPr id="740354" name="Rectangle 2"/>
          <p:cNvSpPr>
            <a:spLocks noGrp="1" noChangeArrowheads="1"/>
          </p:cNvSpPr>
          <p:nvPr>
            <p:ph type="title"/>
          </p:nvPr>
        </p:nvSpPr>
        <p:spPr>
          <a:xfrm>
            <a:off x="742950" y="381000"/>
            <a:ext cx="8934450" cy="1143000"/>
          </a:xfrm>
        </p:spPr>
        <p:txBody>
          <a:bodyPr/>
          <a:lstStyle/>
          <a:p>
            <a:pPr algn="l" eaLnBrk="1" hangingPunct="1">
              <a:defRPr/>
            </a:pPr>
            <a:r>
              <a:rPr lang="fr-FR" b="1" dirty="0" smtClean="0"/>
              <a:t>L’ergonomie </a:t>
            </a:r>
            <a:br>
              <a:rPr lang="fr-FR" b="1" dirty="0" smtClean="0"/>
            </a:br>
            <a:r>
              <a:rPr lang="fr-FR" b="1" dirty="0" smtClean="0"/>
              <a:t>au centre de l’Interaction H-M</a:t>
            </a:r>
            <a:endParaRPr lang="fr-FR" dirty="0" smtClean="0"/>
          </a:p>
        </p:txBody>
      </p:sp>
      <p:sp>
        <p:nvSpPr>
          <p:cNvPr id="740355" name="Rectangle 3"/>
          <p:cNvSpPr>
            <a:spLocks noGrp="1" noChangeArrowheads="1"/>
          </p:cNvSpPr>
          <p:nvPr>
            <p:ph type="body" idx="1"/>
          </p:nvPr>
        </p:nvSpPr>
        <p:spPr>
          <a:xfrm>
            <a:off x="330200" y="1905000"/>
            <a:ext cx="9575800" cy="4953000"/>
          </a:xfrm>
        </p:spPr>
        <p:txBody>
          <a:bodyPr/>
          <a:lstStyle/>
          <a:p>
            <a:pPr>
              <a:lnSpc>
                <a:spcPct val="90000"/>
              </a:lnSpc>
              <a:spcBef>
                <a:spcPct val="0"/>
              </a:spcBef>
            </a:pPr>
            <a:r>
              <a:rPr lang="en-US" sz="2800" dirty="0" err="1">
                <a:latin typeface="Palatino" charset="0"/>
                <a:ea typeface="ＭＳ Ｐゴシック" charset="0"/>
                <a:cs typeface="ＭＳ Ｐゴシック" charset="0"/>
              </a:rPr>
              <a:t>Définition</a:t>
            </a:r>
            <a:r>
              <a:rPr lang="en-US" sz="2800" dirty="0">
                <a:latin typeface="Palatino" charset="0"/>
                <a:ea typeface="ＭＳ Ｐゴシック" charset="0"/>
                <a:cs typeface="ＭＳ Ｐゴシック" charset="0"/>
              </a:rPr>
              <a:t> </a:t>
            </a:r>
            <a:r>
              <a:rPr lang="en-US" sz="2800" dirty="0" err="1">
                <a:latin typeface="Palatino" charset="0"/>
                <a:ea typeface="ＭＳ Ｐゴシック" charset="0"/>
                <a:cs typeface="ＭＳ Ｐゴシック" charset="0"/>
              </a:rPr>
              <a:t>générale</a:t>
            </a:r>
            <a:r>
              <a:rPr lang="en-US" sz="2800" dirty="0">
                <a:latin typeface="Palatino" charset="0"/>
                <a:ea typeface="ＭＳ Ｐゴシック" charset="0"/>
                <a:cs typeface="ＭＳ Ｐゴシック" charset="0"/>
              </a:rPr>
              <a:t> du </a:t>
            </a:r>
            <a:r>
              <a:rPr lang="en-US" sz="2800" dirty="0">
                <a:solidFill>
                  <a:srgbClr val="FF0000"/>
                </a:solidFill>
                <a:latin typeface="Palatino" charset="0"/>
                <a:ea typeface="ＭＳ Ｐゴシック" charset="0"/>
                <a:cs typeface="ＭＳ Ｐゴシック" charset="0"/>
              </a:rPr>
              <a:t>métier </a:t>
            </a:r>
            <a:r>
              <a:rPr lang="en-US" sz="2800" dirty="0" err="1">
                <a:solidFill>
                  <a:srgbClr val="FF0000"/>
                </a:solidFill>
                <a:latin typeface="Palatino" charset="0"/>
                <a:ea typeface="ＭＳ Ｐゴシック" charset="0"/>
                <a:cs typeface="ＭＳ Ｐゴシック" charset="0"/>
              </a:rPr>
              <a:t>d’ergonome</a:t>
            </a:r>
            <a:r>
              <a:rPr lang="en-US" sz="2800" dirty="0">
                <a:latin typeface="Palatino" charset="0"/>
                <a:ea typeface="ＭＳ Ｐゴシック" charset="0"/>
                <a:cs typeface="ＭＳ Ｐゴシック" charset="0"/>
              </a:rPr>
              <a:t>: métier</a:t>
            </a:r>
            <a:r>
              <a:rPr lang="en-US" sz="2800" b="1" dirty="0">
                <a:latin typeface="Palatino" charset="0"/>
                <a:ea typeface="ＭＳ Ｐゴシック" charset="0"/>
                <a:cs typeface="ＭＳ Ｐゴシック" charset="0"/>
              </a:rPr>
              <a:t> </a:t>
            </a:r>
            <a:r>
              <a:rPr lang="en-US" sz="2800" dirty="0" err="1">
                <a:latin typeface="Palatino" charset="0"/>
                <a:ea typeface="ＭＳ Ｐゴシック" charset="0"/>
                <a:cs typeface="ＭＳ Ｐゴシック" charset="0"/>
              </a:rPr>
              <a:t>contribuant</a:t>
            </a:r>
            <a:r>
              <a:rPr lang="en-US" sz="2800" dirty="0">
                <a:latin typeface="Palatino" charset="0"/>
                <a:ea typeface="ＭＳ Ｐゴシック" charset="0"/>
                <a:cs typeface="ＭＳ Ｐゴシック" charset="0"/>
              </a:rPr>
              <a:t> </a:t>
            </a:r>
            <a:r>
              <a:rPr lang="en-US" sz="2800" dirty="0" err="1">
                <a:latin typeface="Palatino" charset="0"/>
                <a:ea typeface="ＭＳ Ｐゴシック" charset="0"/>
                <a:cs typeface="ＭＳ Ｐゴシック" charset="0"/>
              </a:rPr>
              <a:t>à</a:t>
            </a:r>
            <a:r>
              <a:rPr lang="en-US" sz="2800" dirty="0">
                <a:latin typeface="Palatino" charset="0"/>
                <a:ea typeface="ＭＳ Ｐゴシック" charset="0"/>
                <a:cs typeface="ＭＳ Ｐゴシック" charset="0"/>
              </a:rPr>
              <a:t> la </a:t>
            </a:r>
            <a:r>
              <a:rPr lang="en-US" sz="2800" dirty="0" err="1">
                <a:latin typeface="Palatino" charset="0"/>
                <a:ea typeface="ＭＳ Ｐゴシック" charset="0"/>
                <a:cs typeface="ＭＳ Ｐゴシック" charset="0"/>
              </a:rPr>
              <a:t>planification</a:t>
            </a:r>
            <a:r>
              <a:rPr lang="en-US" sz="2800" dirty="0">
                <a:latin typeface="Palatino" charset="0"/>
                <a:ea typeface="ＭＳ Ｐゴシック" charset="0"/>
                <a:cs typeface="ＭＳ Ｐゴシック" charset="0"/>
              </a:rPr>
              <a:t>, la conception, </a:t>
            </a:r>
            <a:r>
              <a:rPr lang="en-US" sz="2800" dirty="0" err="1">
                <a:latin typeface="Palatino" charset="0"/>
                <a:ea typeface="ＭＳ Ｐゴシック" charset="0"/>
                <a:cs typeface="ＭＳ Ｐゴシック" charset="0"/>
              </a:rPr>
              <a:t>l’évaluation</a:t>
            </a:r>
            <a:r>
              <a:rPr lang="en-US" sz="2800" dirty="0">
                <a:latin typeface="Palatino" charset="0"/>
                <a:ea typeface="ＭＳ Ｐゴシック" charset="0"/>
                <a:cs typeface="ＭＳ Ｐゴシック" charset="0"/>
              </a:rPr>
              <a:t> et la correction</a:t>
            </a: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t</a:t>
            </a:r>
            <a:r>
              <a:rPr lang="en-US" altLang="ja-JP" dirty="0" err="1">
                <a:latin typeface="Palatino" charset="0"/>
                <a:ea typeface="ＭＳ Ｐゴシック" charset="0"/>
              </a:rPr>
              <a:t>âches</a:t>
            </a:r>
            <a:endParaRPr lang="en-US" dirty="0">
              <a:latin typeface="Palatino" charset="0"/>
              <a:ea typeface="ＭＳ Ｐゴシック" charset="0"/>
            </a:endParaRP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emplois</a:t>
            </a:r>
            <a:endParaRPr lang="en-US" dirty="0">
              <a:latin typeface="Palatino" charset="0"/>
              <a:ea typeface="ＭＳ Ｐゴシック" charset="0"/>
            </a:endParaRP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produits</a:t>
            </a:r>
            <a:endParaRPr lang="en-US" dirty="0">
              <a:latin typeface="Palatino" charset="0"/>
              <a:ea typeface="ＭＳ Ｐゴシック" charset="0"/>
            </a:endParaRP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organisations</a:t>
            </a:r>
            <a:endParaRPr lang="en-US" sz="2400" dirty="0">
              <a:latin typeface="Palatino" charset="0"/>
              <a:ea typeface="ＭＳ Ｐゴシック" charset="0"/>
            </a:endParaRPr>
          </a:p>
          <a:p>
            <a:pPr>
              <a:lnSpc>
                <a:spcPct val="90000"/>
              </a:lnSpc>
              <a:spcBef>
                <a:spcPct val="0"/>
              </a:spcBef>
              <a:buFontTx/>
              <a:buNone/>
            </a:pPr>
            <a:endParaRPr lang="en-US" sz="2800" dirty="0">
              <a:latin typeface="Palatino" charset="0"/>
              <a:ea typeface="ＭＳ Ｐゴシック" charset="0"/>
              <a:cs typeface="ＭＳ Ｐゴシック" charset="0"/>
            </a:endParaRPr>
          </a:p>
          <a:p>
            <a:pPr>
              <a:lnSpc>
                <a:spcPct val="90000"/>
              </a:lnSpc>
              <a:spcBef>
                <a:spcPct val="0"/>
              </a:spcBef>
              <a:buFontTx/>
              <a:buNone/>
            </a:pPr>
            <a:r>
              <a:rPr lang="en-US" sz="2800" dirty="0">
                <a:latin typeface="Palatino" charset="0"/>
                <a:ea typeface="ＭＳ Ｐゴシック" charset="0"/>
                <a:cs typeface="ＭＳ Ｐゴシック" charset="0"/>
              </a:rPr>
              <a:t>en </a:t>
            </a:r>
            <a:r>
              <a:rPr lang="en-US" sz="2800" dirty="0" err="1">
                <a:latin typeface="Palatino" charset="0"/>
                <a:ea typeface="ＭＳ Ｐゴシック" charset="0"/>
                <a:cs typeface="ＭＳ Ｐゴシック" charset="0"/>
              </a:rPr>
              <a:t>compatibilité</a:t>
            </a:r>
            <a:r>
              <a:rPr lang="en-US" sz="2800" dirty="0">
                <a:latin typeface="Palatino" charset="0"/>
                <a:ea typeface="ＭＳ Ｐゴシック" charset="0"/>
                <a:cs typeface="ＭＳ Ｐゴシック" charset="0"/>
              </a:rPr>
              <a:t> avec les </a:t>
            </a:r>
            <a:r>
              <a:rPr lang="en-US" sz="2800" dirty="0" err="1">
                <a:solidFill>
                  <a:srgbClr val="F63F1B"/>
                </a:solidFill>
                <a:latin typeface="Palatino" charset="0"/>
                <a:ea typeface="ＭＳ Ｐゴシック" charset="0"/>
                <a:cs typeface="ＭＳ Ｐゴシック" charset="0"/>
              </a:rPr>
              <a:t>besoins</a:t>
            </a:r>
            <a:r>
              <a:rPr lang="en-US" sz="2800" dirty="0">
                <a:latin typeface="Palatino" charset="0"/>
                <a:ea typeface="ＭＳ Ｐゴシック" charset="0"/>
                <a:cs typeface="ＭＳ Ｐゴシック" charset="0"/>
              </a:rPr>
              <a:t>, les </a:t>
            </a:r>
            <a:r>
              <a:rPr lang="en-US" sz="2800" dirty="0" err="1">
                <a:solidFill>
                  <a:srgbClr val="F63F1B"/>
                </a:solidFill>
                <a:latin typeface="Palatino" charset="0"/>
                <a:ea typeface="ＭＳ Ｐゴシック" charset="0"/>
                <a:cs typeface="ＭＳ Ｐゴシック" charset="0"/>
              </a:rPr>
              <a:t>capacités</a:t>
            </a:r>
            <a:r>
              <a:rPr lang="en-US" sz="2800" b="1" dirty="0">
                <a:latin typeface="Palatino" charset="0"/>
                <a:ea typeface="ＭＳ Ｐゴシック" charset="0"/>
                <a:cs typeface="ＭＳ Ｐゴシック" charset="0"/>
              </a:rPr>
              <a:t> </a:t>
            </a:r>
            <a:r>
              <a:rPr lang="en-US" sz="2800" dirty="0">
                <a:latin typeface="Palatino" charset="0"/>
                <a:ea typeface="ＭＳ Ｐゴシック" charset="0"/>
                <a:cs typeface="ＭＳ Ｐゴシック" charset="0"/>
              </a:rPr>
              <a:t>et les </a:t>
            </a:r>
            <a:r>
              <a:rPr lang="en-US" sz="2800" dirty="0" err="1">
                <a:solidFill>
                  <a:srgbClr val="F63F1B"/>
                </a:solidFill>
                <a:latin typeface="Palatino" charset="0"/>
                <a:ea typeface="ＭＳ Ｐゴシック" charset="0"/>
                <a:cs typeface="ＭＳ Ｐゴシック" charset="0"/>
              </a:rPr>
              <a:t>limites</a:t>
            </a:r>
            <a:r>
              <a:rPr lang="en-US" sz="2800" b="1" dirty="0">
                <a:solidFill>
                  <a:srgbClr val="F63F1B"/>
                </a:solidFill>
                <a:latin typeface="Palatino" charset="0"/>
                <a:ea typeface="ＭＳ Ｐゴシック" charset="0"/>
                <a:cs typeface="ＭＳ Ｐゴシック" charset="0"/>
              </a:rPr>
              <a:t> </a:t>
            </a:r>
            <a:r>
              <a:rPr lang="en-US" sz="2800" dirty="0">
                <a:solidFill>
                  <a:srgbClr val="F63F1B"/>
                </a:solidFill>
                <a:latin typeface="Palatino" charset="0"/>
                <a:ea typeface="ＭＳ Ｐゴシック" charset="0"/>
                <a:cs typeface="ＭＳ Ｐゴシック" charset="0"/>
              </a:rPr>
              <a:t>des </a:t>
            </a:r>
            <a:r>
              <a:rPr lang="en-US" sz="2800" dirty="0" err="1">
                <a:solidFill>
                  <a:srgbClr val="F63F1B"/>
                </a:solidFill>
                <a:latin typeface="Palatino" charset="0"/>
                <a:ea typeface="ＭＳ Ｐゴシック" charset="0"/>
                <a:cs typeface="ＭＳ Ｐゴシック" charset="0"/>
              </a:rPr>
              <a:t>personnes</a:t>
            </a:r>
            <a:endParaRPr lang="en-US" sz="2800" b="1" dirty="0">
              <a:solidFill>
                <a:srgbClr val="F63F1B"/>
              </a:solidFill>
              <a:latin typeface="Palatino"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E5B998B-1643-534A-BED8-C224AF0961A2}" type="slidenum">
              <a:rPr lang="fr-FR"/>
              <a:pPr>
                <a:defRPr/>
              </a:pPr>
              <a:t>17</a:t>
            </a:fld>
            <a:endParaRPr lang="fr-FR"/>
          </a:p>
        </p:txBody>
      </p:sp>
      <p:sp>
        <p:nvSpPr>
          <p:cNvPr id="742402"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Objectifs de l’ergonomie</a:t>
            </a:r>
            <a:endParaRPr lang="fr-FR" dirty="0" smtClean="0"/>
          </a:p>
        </p:txBody>
      </p:sp>
      <p:sp>
        <p:nvSpPr>
          <p:cNvPr id="742403" name="Rectangle 3"/>
          <p:cNvSpPr>
            <a:spLocks noGrp="1" noChangeArrowheads="1"/>
          </p:cNvSpPr>
          <p:nvPr>
            <p:ph type="body" idx="1"/>
          </p:nvPr>
        </p:nvSpPr>
        <p:spPr>
          <a:xfrm>
            <a:off x="330200" y="1676400"/>
            <a:ext cx="9271000" cy="4876800"/>
          </a:xfrm>
        </p:spPr>
        <p:txBody>
          <a:bodyPr/>
          <a:lstStyle/>
          <a:p>
            <a:pPr eaLnBrk="1" hangingPunct="1">
              <a:lnSpc>
                <a:spcPct val="90000"/>
              </a:lnSpc>
              <a:defRPr/>
            </a:pPr>
            <a:r>
              <a:rPr lang="fr-FR" sz="2800" b="1" dirty="0" smtClean="0">
                <a:solidFill>
                  <a:srgbClr val="F63F1B"/>
                </a:solidFill>
              </a:rPr>
              <a:t>Objectifs centrés sur les personnes</a:t>
            </a:r>
            <a:endParaRPr lang="fr-FR" sz="2800" dirty="0" smtClean="0">
              <a:solidFill>
                <a:srgbClr val="F63F1B"/>
              </a:solidFill>
            </a:endParaRPr>
          </a:p>
          <a:p>
            <a:pPr lvl="1" eaLnBrk="1" hangingPunct="1">
              <a:lnSpc>
                <a:spcPct val="90000"/>
              </a:lnSpc>
              <a:defRPr/>
            </a:pPr>
            <a:r>
              <a:rPr lang="fr-FR" sz="2400" dirty="0" smtClean="0"/>
              <a:t>Santé</a:t>
            </a:r>
          </a:p>
          <a:p>
            <a:pPr lvl="1" eaLnBrk="1" hangingPunct="1">
              <a:lnSpc>
                <a:spcPct val="90000"/>
              </a:lnSpc>
              <a:defRPr/>
            </a:pPr>
            <a:r>
              <a:rPr lang="fr-FR" sz="2400" dirty="0" smtClean="0"/>
              <a:t>Sécurité</a:t>
            </a:r>
          </a:p>
          <a:p>
            <a:pPr lvl="1" eaLnBrk="1" hangingPunct="1">
              <a:lnSpc>
                <a:spcPct val="90000"/>
              </a:lnSpc>
              <a:defRPr/>
            </a:pPr>
            <a:r>
              <a:rPr lang="fr-FR" sz="2400" dirty="0" smtClean="0"/>
              <a:t>Confort, facilité d’usage, satisfaction, plaisir</a:t>
            </a:r>
          </a:p>
          <a:p>
            <a:pPr eaLnBrk="1" hangingPunct="1">
              <a:lnSpc>
                <a:spcPct val="90000"/>
              </a:lnSpc>
              <a:buFontTx/>
              <a:buNone/>
              <a:defRPr/>
            </a:pPr>
            <a:r>
              <a:rPr lang="fr-FR" sz="2800" dirty="0" smtClean="0"/>
              <a:t>En outre, comment concevoir des systèmes qui favorisent le développement de compétences </a:t>
            </a:r>
          </a:p>
          <a:p>
            <a:pPr eaLnBrk="1" hangingPunct="1">
              <a:lnSpc>
                <a:spcPct val="90000"/>
              </a:lnSpc>
              <a:defRPr/>
            </a:pPr>
            <a:r>
              <a:rPr lang="fr-FR" sz="2800" b="1" dirty="0" smtClean="0">
                <a:solidFill>
                  <a:srgbClr val="F63F1B"/>
                </a:solidFill>
              </a:rPr>
              <a:t>Objectifs centrés sur la performance</a:t>
            </a:r>
            <a:endParaRPr lang="fr-FR" sz="2800" dirty="0" smtClean="0"/>
          </a:p>
          <a:p>
            <a:pPr lvl="1" eaLnBrk="1" hangingPunct="1">
              <a:lnSpc>
                <a:spcPct val="90000"/>
              </a:lnSpc>
              <a:defRPr/>
            </a:pPr>
            <a:r>
              <a:rPr lang="fr-FR" sz="2400" dirty="0" smtClean="0"/>
              <a:t>Efficacité, productivité, fiabilité, qualité</a:t>
            </a:r>
            <a:endParaRPr lang="fr-FR" sz="2000"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14D4EAA-3ACA-864B-BEC4-E93A590FAD4F}" type="slidenum">
              <a:rPr lang="fr-FR"/>
              <a:pPr>
                <a:defRPr/>
              </a:pPr>
              <a:t>18</a:t>
            </a:fld>
            <a:endParaRPr lang="fr-FR"/>
          </a:p>
        </p:txBody>
      </p:sp>
      <p:sp>
        <p:nvSpPr>
          <p:cNvPr id="744450"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Domaines d’applications</a:t>
            </a:r>
            <a:endParaRPr lang="fr-FR" dirty="0" smtClean="0"/>
          </a:p>
        </p:txBody>
      </p:sp>
      <p:sp>
        <p:nvSpPr>
          <p:cNvPr id="744451" name="Rectangle 3"/>
          <p:cNvSpPr>
            <a:spLocks noGrp="1" noChangeArrowheads="1"/>
          </p:cNvSpPr>
          <p:nvPr>
            <p:ph type="body" idx="1"/>
          </p:nvPr>
        </p:nvSpPr>
        <p:spPr>
          <a:xfrm>
            <a:off x="304800" y="1371600"/>
            <a:ext cx="9271000" cy="5486400"/>
          </a:xfrm>
        </p:spPr>
        <p:txBody>
          <a:bodyPr/>
          <a:lstStyle/>
          <a:p>
            <a:pPr eaLnBrk="1" hangingPunct="1">
              <a:defRPr/>
            </a:pPr>
            <a:r>
              <a:rPr lang="fr-FR" sz="2800" b="1" dirty="0" smtClean="0">
                <a:solidFill>
                  <a:srgbClr val="F63F1B"/>
                </a:solidFill>
              </a:rPr>
              <a:t>Ergonomie physique</a:t>
            </a:r>
            <a:endParaRPr lang="fr-FR" sz="2800" dirty="0" smtClean="0"/>
          </a:p>
          <a:p>
            <a:pPr marL="819150" lvl="1" eaLnBrk="1" hangingPunct="1">
              <a:defRPr/>
            </a:pPr>
            <a:r>
              <a:rPr lang="fr-FR" sz="2400" dirty="0" smtClean="0"/>
              <a:t>Caractéristiques anatomique, physiologiques, biomécaniques</a:t>
            </a:r>
          </a:p>
          <a:p>
            <a:pPr marL="819150" lvl="1" eaLnBrk="1" hangingPunct="1">
              <a:defRPr/>
            </a:pPr>
            <a:r>
              <a:rPr lang="fr-FR" sz="2400" dirty="0" smtClean="0"/>
              <a:t>Postures de travail, mouvements répétitifs, disposition du poste de travail, des terminaux, la sécurité et la santé</a:t>
            </a:r>
          </a:p>
          <a:p>
            <a:pPr eaLnBrk="1" hangingPunct="1">
              <a:defRPr/>
            </a:pPr>
            <a:r>
              <a:rPr lang="fr-FR" sz="2800" b="1" dirty="0" smtClean="0">
                <a:solidFill>
                  <a:srgbClr val="F63F1B"/>
                </a:solidFill>
              </a:rPr>
              <a:t>Ergonomie cognitive</a:t>
            </a:r>
            <a:endParaRPr lang="fr-FR" sz="2800" dirty="0" smtClean="0">
              <a:solidFill>
                <a:srgbClr val="F63F1B"/>
              </a:solidFill>
            </a:endParaRPr>
          </a:p>
          <a:p>
            <a:pPr marL="819150" lvl="1" eaLnBrk="1" hangingPunct="1">
              <a:defRPr/>
            </a:pPr>
            <a:r>
              <a:rPr lang="fr-FR" sz="2400" dirty="0" smtClean="0"/>
              <a:t>Focus sur les processus mentaux (perception, mémoire, raisonnement, réponses motrices) dans les interactions humain-systèmes</a:t>
            </a:r>
          </a:p>
          <a:p>
            <a:pPr marL="819150" lvl="1" eaLnBrk="1" hangingPunct="1">
              <a:defRPr/>
            </a:pPr>
            <a:r>
              <a:rPr lang="fr-FR" sz="2400" dirty="0" smtClean="0"/>
              <a:t>Charge mentale, prise de décision, performance experte, interaction homme-machine, fiabilité humaine, le stress professionnel et la formation dans leur relation à la conception personne-système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58E5C06-3658-A848-8E36-04179C84AED7}" type="slidenum">
              <a:rPr lang="fr-FR"/>
              <a:pPr>
                <a:defRPr/>
              </a:pPr>
              <a:t>19</a:t>
            </a:fld>
            <a:endParaRPr lang="fr-FR"/>
          </a:p>
        </p:txBody>
      </p:sp>
      <p:sp>
        <p:nvSpPr>
          <p:cNvPr id="746498"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Domaines d’applications</a:t>
            </a:r>
            <a:endParaRPr lang="fr-FR" dirty="0" smtClean="0"/>
          </a:p>
        </p:txBody>
      </p:sp>
      <p:sp>
        <p:nvSpPr>
          <p:cNvPr id="746499" name="Rectangle 3"/>
          <p:cNvSpPr>
            <a:spLocks noGrp="1" noChangeArrowheads="1"/>
          </p:cNvSpPr>
          <p:nvPr>
            <p:ph type="body" idx="1"/>
          </p:nvPr>
        </p:nvSpPr>
        <p:spPr>
          <a:xfrm>
            <a:off x="330200" y="1676400"/>
            <a:ext cx="9271000" cy="5181600"/>
          </a:xfrm>
        </p:spPr>
        <p:txBody>
          <a:bodyPr/>
          <a:lstStyle/>
          <a:p>
            <a:pPr eaLnBrk="1" hangingPunct="1">
              <a:lnSpc>
                <a:spcPct val="90000"/>
              </a:lnSpc>
              <a:defRPr/>
            </a:pPr>
            <a:r>
              <a:rPr lang="fr-FR" sz="2800" b="1" smtClean="0">
                <a:solidFill>
                  <a:srgbClr val="F63F1B"/>
                </a:solidFill>
              </a:rPr>
              <a:t>Ergonomie organisationnelle</a:t>
            </a:r>
            <a:endParaRPr lang="fr-FR" sz="2800" smtClean="0"/>
          </a:p>
          <a:p>
            <a:pPr marL="819150" lvl="1" eaLnBrk="1" hangingPunct="1">
              <a:lnSpc>
                <a:spcPct val="90000"/>
              </a:lnSpc>
              <a:defRPr/>
            </a:pPr>
            <a:r>
              <a:rPr lang="fr-FR" sz="2400" smtClean="0"/>
              <a:t>Optimisation des systèmes sociaux-techniques (structures organisationnelles, règles et processus)</a:t>
            </a:r>
          </a:p>
          <a:p>
            <a:pPr marL="819150" lvl="1" eaLnBrk="1" hangingPunct="1">
              <a:lnSpc>
                <a:spcPct val="90000"/>
              </a:lnSpc>
              <a:defRPr/>
            </a:pPr>
            <a:r>
              <a:rPr lang="fr-FR" sz="2400" smtClean="0"/>
              <a:t>Communication et gestion des ressources des collectifs, conception du travail, conception des horaires de travail, travail coopératif, télétravail, ...</a:t>
            </a:r>
          </a:p>
          <a:p>
            <a:pPr marL="819150" lvl="1" eaLnBrk="1" hangingPunct="1">
              <a:lnSpc>
                <a:spcPct val="90000"/>
              </a:lnSpc>
              <a:defRPr/>
            </a:pPr>
            <a:endParaRPr lang="fr-FR" sz="2000" b="1" smtClean="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EF3BBCA-15B3-624E-B5B6-D4668AAF8AA9}" type="slidenum">
              <a:rPr lang="fr-FR"/>
              <a:pPr>
                <a:defRPr/>
              </a:pPr>
              <a:t>2</a:t>
            </a:fld>
            <a:endParaRPr lang="fr-FR"/>
          </a:p>
        </p:txBody>
      </p:sp>
      <p:sp>
        <p:nvSpPr>
          <p:cNvPr id="1026"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1027"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1028" name="Text Box 4"/>
          <p:cNvSpPr txBox="1">
            <a:spLocks noChangeArrowheads="1"/>
          </p:cNvSpPr>
          <p:nvPr/>
        </p:nvSpPr>
        <p:spPr bwMode="auto">
          <a:xfrm>
            <a:off x="762000" y="381000"/>
            <a:ext cx="88392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400" b="1" dirty="0" err="1" smtClean="0">
                <a:solidFill>
                  <a:srgbClr val="0000FF"/>
                </a:solidFill>
              </a:rPr>
              <a:t>Organisation</a:t>
            </a:r>
            <a:r>
              <a:rPr lang="en-US" sz="4400" b="1" dirty="0" smtClean="0">
                <a:solidFill>
                  <a:srgbClr val="0000FF"/>
                </a:solidFill>
              </a:rPr>
              <a:t> du module</a:t>
            </a:r>
            <a:endParaRPr lang="en-US" sz="4400" dirty="0" smtClean="0">
              <a:solidFill>
                <a:srgbClr val="0000FF"/>
              </a:solidFill>
            </a:endParaRPr>
          </a:p>
          <a:p>
            <a:pPr>
              <a:spcBef>
                <a:spcPct val="50000"/>
              </a:spcBef>
              <a:buFontTx/>
              <a:buChar char="•"/>
              <a:defRPr/>
            </a:pPr>
            <a:r>
              <a:rPr lang="en-US" sz="3200" dirty="0" smtClean="0">
                <a:latin typeface="+mn-lt"/>
              </a:rPr>
              <a:t> Séances 1 </a:t>
            </a:r>
            <a:r>
              <a:rPr lang="en-US" sz="3200" dirty="0" err="1" smtClean="0">
                <a:latin typeface="+mn-lt"/>
              </a:rPr>
              <a:t>à</a:t>
            </a:r>
            <a:r>
              <a:rPr lang="en-US" sz="3200" dirty="0" smtClean="0">
                <a:latin typeface="+mn-lt"/>
              </a:rPr>
              <a:t> 5 : 1- Introduction, </a:t>
            </a:r>
            <a:r>
              <a:rPr lang="en-US" sz="3200" dirty="0" err="1" smtClean="0">
                <a:latin typeface="+mn-lt"/>
              </a:rPr>
              <a:t>vocabulaire</a:t>
            </a:r>
            <a:r>
              <a:rPr lang="en-US" sz="3200" dirty="0" smtClean="0">
                <a:latin typeface="+mn-lt"/>
              </a:rPr>
              <a:t>, </a:t>
            </a:r>
            <a:r>
              <a:rPr lang="en-US" sz="3200" dirty="0" err="1" smtClean="0">
                <a:latin typeface="+mn-lt"/>
              </a:rPr>
              <a:t>généralités</a:t>
            </a:r>
            <a:r>
              <a:rPr lang="en-US" sz="3200" dirty="0" smtClean="0">
                <a:latin typeface="+mn-lt"/>
              </a:rPr>
              <a:t>, contours du </a:t>
            </a:r>
            <a:r>
              <a:rPr lang="en-US" sz="3200" dirty="0" err="1" smtClean="0">
                <a:latin typeface="+mn-lt"/>
              </a:rPr>
              <a:t>domaine</a:t>
            </a:r>
            <a:r>
              <a:rPr lang="en-US" sz="3200" dirty="0" smtClean="0">
                <a:latin typeface="+mn-lt"/>
              </a:rPr>
              <a:t>. 2, 3 - </a:t>
            </a:r>
            <a:r>
              <a:rPr lang="en-US" sz="3200" dirty="0" err="1" smtClean="0">
                <a:latin typeface="+mn-lt"/>
              </a:rPr>
              <a:t>Historique</a:t>
            </a:r>
            <a:r>
              <a:rPr lang="en-US" sz="3200" dirty="0" smtClean="0">
                <a:latin typeface="+mn-lt"/>
              </a:rPr>
              <a:t> des technologies de </a:t>
            </a:r>
            <a:r>
              <a:rPr lang="en-US" sz="3200" dirty="0" err="1" smtClean="0">
                <a:latin typeface="+mn-lt"/>
              </a:rPr>
              <a:t>l’interaction</a:t>
            </a:r>
            <a:r>
              <a:rPr lang="en-US" sz="3200" dirty="0" smtClean="0">
                <a:latin typeface="+mn-lt"/>
              </a:rPr>
              <a:t> </a:t>
            </a:r>
            <a:r>
              <a:rPr lang="en-US" sz="3200" dirty="0" err="1" smtClean="0">
                <a:latin typeface="+mn-lt"/>
              </a:rPr>
              <a:t>Homme</a:t>
            </a:r>
            <a:r>
              <a:rPr lang="en-US" sz="3200" dirty="0" smtClean="0">
                <a:latin typeface="+mn-lt"/>
              </a:rPr>
              <a:t>/Machine, </a:t>
            </a:r>
            <a:r>
              <a:rPr lang="en-US" sz="3200" dirty="0" err="1" smtClean="0">
                <a:latin typeface="+mn-lt"/>
              </a:rPr>
              <a:t>vidéos</a:t>
            </a:r>
            <a:r>
              <a:rPr lang="en-US" sz="3200" dirty="0" smtClean="0">
                <a:latin typeface="+mn-lt"/>
              </a:rPr>
              <a:t> </a:t>
            </a:r>
            <a:r>
              <a:rPr lang="en-US" sz="3200" dirty="0" err="1" smtClean="0">
                <a:latin typeface="+mn-lt"/>
              </a:rPr>
              <a:t>sur</a:t>
            </a:r>
            <a:r>
              <a:rPr lang="en-US" sz="3200" dirty="0" smtClean="0">
                <a:latin typeface="+mn-lt"/>
              </a:rPr>
              <a:t> </a:t>
            </a:r>
            <a:r>
              <a:rPr lang="en-US" sz="3200" dirty="0" err="1" smtClean="0">
                <a:latin typeface="+mn-lt"/>
              </a:rPr>
              <a:t>l’histoire</a:t>
            </a:r>
            <a:r>
              <a:rPr lang="en-US" sz="3200" dirty="0" smtClean="0">
                <a:latin typeface="+mn-lt"/>
              </a:rPr>
              <a:t> des micros </a:t>
            </a:r>
            <a:r>
              <a:rPr lang="en-US" sz="3200" dirty="0" err="1" smtClean="0">
                <a:latin typeface="+mn-lt"/>
              </a:rPr>
              <a:t>ordinateurs</a:t>
            </a:r>
            <a:r>
              <a:rPr lang="en-US" sz="3200" dirty="0" smtClean="0">
                <a:latin typeface="+mn-lt"/>
              </a:rPr>
              <a:t>. 4 - </a:t>
            </a:r>
            <a:r>
              <a:rPr lang="en-US" sz="3200" dirty="0" err="1">
                <a:latin typeface="+mn-lt"/>
              </a:rPr>
              <a:t>Q</a:t>
            </a:r>
            <a:r>
              <a:rPr lang="en-US" sz="3200" dirty="0" err="1" smtClean="0">
                <a:latin typeface="+mn-lt"/>
              </a:rPr>
              <a:t>uelques</a:t>
            </a:r>
            <a:r>
              <a:rPr lang="en-US" sz="3200" dirty="0" smtClean="0">
                <a:latin typeface="+mn-lt"/>
              </a:rPr>
              <a:t> </a:t>
            </a:r>
            <a:r>
              <a:rPr lang="en-US" sz="3200" dirty="0" err="1" smtClean="0">
                <a:latin typeface="+mn-lt"/>
              </a:rPr>
              <a:t>éléments</a:t>
            </a:r>
            <a:r>
              <a:rPr lang="en-US" sz="3200" dirty="0" smtClean="0">
                <a:latin typeface="+mn-lt"/>
              </a:rPr>
              <a:t> </a:t>
            </a:r>
            <a:r>
              <a:rPr lang="en-US" sz="3200" dirty="0" err="1" smtClean="0">
                <a:latin typeface="+mn-lt"/>
              </a:rPr>
              <a:t>supplémentaires</a:t>
            </a:r>
            <a:r>
              <a:rPr lang="en-US" sz="3200" dirty="0" smtClean="0">
                <a:latin typeface="+mn-lt"/>
              </a:rPr>
              <a:t> (psycho, </a:t>
            </a:r>
            <a:r>
              <a:rPr lang="en-US" sz="3200" dirty="0" err="1" smtClean="0">
                <a:latin typeface="+mn-lt"/>
              </a:rPr>
              <a:t>ergonomie</a:t>
            </a:r>
            <a:r>
              <a:rPr lang="en-US" sz="3200" dirty="0" smtClean="0">
                <a:latin typeface="+mn-lt"/>
              </a:rPr>
              <a:t>, </a:t>
            </a:r>
            <a:r>
              <a:rPr lang="en-US" sz="3200" dirty="0" err="1" smtClean="0">
                <a:latin typeface="+mn-lt"/>
              </a:rPr>
              <a:t>couleur</a:t>
            </a:r>
            <a:r>
              <a:rPr lang="en-US" sz="3200" dirty="0" smtClean="0">
                <a:latin typeface="+mn-lt"/>
              </a:rPr>
              <a:t>).</a:t>
            </a:r>
          </a:p>
          <a:p>
            <a:pPr>
              <a:spcBef>
                <a:spcPct val="50000"/>
              </a:spcBef>
              <a:buFontTx/>
              <a:buChar char="•"/>
              <a:defRPr/>
            </a:pPr>
            <a:r>
              <a:rPr lang="en-US" sz="3200" dirty="0" smtClean="0">
                <a:latin typeface="+mn-lt"/>
              </a:rPr>
              <a:t>  Séances 5 </a:t>
            </a:r>
            <a:r>
              <a:rPr lang="en-US" sz="3200" dirty="0" err="1" smtClean="0">
                <a:latin typeface="+mn-lt"/>
              </a:rPr>
              <a:t>à</a:t>
            </a:r>
            <a:r>
              <a:rPr lang="en-US" sz="3200" dirty="0" smtClean="0">
                <a:latin typeface="+mn-lt"/>
              </a:rPr>
              <a:t> 9 : exposés (</a:t>
            </a:r>
            <a:r>
              <a:rPr lang="en-US" sz="3200" dirty="0" err="1" smtClean="0">
                <a:latin typeface="+mn-lt"/>
              </a:rPr>
              <a:t>individuels</a:t>
            </a:r>
            <a:r>
              <a:rPr lang="en-US" sz="3200" dirty="0" smtClean="0">
                <a:latin typeface="+mn-lt"/>
              </a:rPr>
              <a:t>) des </a:t>
            </a:r>
            <a:r>
              <a:rPr lang="en-US" sz="3200" dirty="0" err="1" smtClean="0">
                <a:latin typeface="+mn-lt"/>
              </a:rPr>
              <a:t>étudiants</a:t>
            </a:r>
            <a:r>
              <a:rPr lang="en-US" sz="3200" dirty="0">
                <a:latin typeface="+mn-lt"/>
              </a:rPr>
              <a:t>.</a:t>
            </a:r>
            <a:r>
              <a:rPr lang="en-US" sz="3200" dirty="0" smtClean="0">
                <a:latin typeface="+mn-lt"/>
              </a:rPr>
              <a:t> 4 exposés par séance (35 </a:t>
            </a:r>
            <a:r>
              <a:rPr lang="en-US" sz="3200" dirty="0" err="1" smtClean="0">
                <a:latin typeface="+mn-lt"/>
              </a:rPr>
              <a:t>à</a:t>
            </a:r>
            <a:r>
              <a:rPr lang="en-US" sz="3200" dirty="0" smtClean="0">
                <a:latin typeface="+mn-lt"/>
              </a:rPr>
              <a:t> 45 </a:t>
            </a:r>
            <a:r>
              <a:rPr lang="en-US" sz="3200" dirty="0" err="1" smtClean="0">
                <a:latin typeface="+mn-lt"/>
              </a:rPr>
              <a:t>mn</a:t>
            </a:r>
            <a:r>
              <a:rPr lang="en-US" sz="3200" dirty="0" smtClean="0">
                <a:latin typeface="+mn-lt"/>
              </a:rPr>
              <a:t>).</a:t>
            </a:r>
          </a:p>
          <a:p>
            <a:pPr>
              <a:spcBef>
                <a:spcPct val="50000"/>
              </a:spcBef>
              <a:buFontTx/>
              <a:buChar char="•"/>
              <a:defRPr/>
            </a:pPr>
            <a:r>
              <a:rPr lang="en-US" sz="3200" dirty="0">
                <a:latin typeface="+mn-lt"/>
              </a:rPr>
              <a:t> </a:t>
            </a:r>
            <a:r>
              <a:rPr lang="en-US" sz="3200" dirty="0" err="1" smtClean="0">
                <a:latin typeface="+mn-lt"/>
              </a:rPr>
              <a:t>Examen</a:t>
            </a:r>
            <a:r>
              <a:rPr lang="en-US" sz="3200" dirty="0" smtClean="0">
                <a:latin typeface="+mn-lt"/>
              </a:rPr>
              <a:t> </a:t>
            </a:r>
            <a:r>
              <a:rPr lang="en-US" sz="3200" dirty="0" err="1" smtClean="0">
                <a:latin typeface="+mn-lt"/>
              </a:rPr>
              <a:t>d’une</a:t>
            </a:r>
            <a:r>
              <a:rPr lang="en-US" sz="3200" dirty="0" smtClean="0">
                <a:latin typeface="+mn-lt"/>
              </a:rPr>
              <a:t> </a:t>
            </a:r>
            <a:r>
              <a:rPr lang="en-US" sz="3200" dirty="0" err="1" smtClean="0">
                <a:latin typeface="+mn-lt"/>
              </a:rPr>
              <a:t>heure</a:t>
            </a:r>
            <a:r>
              <a:rPr lang="en-US" sz="3200" dirty="0" smtClean="0">
                <a:latin typeface="+mn-lt"/>
              </a:rPr>
              <a:t> : questions de </a:t>
            </a:r>
            <a:r>
              <a:rPr lang="en-US" sz="3200" dirty="0" err="1" smtClean="0">
                <a:latin typeface="+mn-lt"/>
              </a:rPr>
              <a:t>vocabulaire</a:t>
            </a:r>
            <a:r>
              <a:rPr lang="en-US" sz="3200" dirty="0" smtClean="0">
                <a:latin typeface="+mn-lt"/>
              </a:rPr>
              <a:t> </a:t>
            </a:r>
            <a:r>
              <a:rPr lang="en-US" sz="3200" dirty="0" err="1" smtClean="0">
                <a:latin typeface="+mn-lt"/>
              </a:rPr>
              <a:t>ou</a:t>
            </a:r>
            <a:r>
              <a:rPr lang="en-US" sz="3200" dirty="0" smtClean="0">
                <a:latin typeface="+mn-lt"/>
              </a:rPr>
              <a:t> de </a:t>
            </a:r>
            <a:r>
              <a:rPr lang="en-US" sz="3200" dirty="0" err="1" smtClean="0">
                <a:latin typeface="+mn-lt"/>
              </a:rPr>
              <a:t>synthèse</a:t>
            </a:r>
            <a:r>
              <a:rPr lang="en-US" sz="3200" dirty="0" smtClean="0">
                <a:latin typeface="+mn-lt"/>
              </a:rPr>
              <a:t>. </a:t>
            </a:r>
            <a:r>
              <a:rPr lang="en-US" sz="3200" dirty="0" err="1" smtClean="0">
                <a:latin typeface="+mn-lt"/>
              </a:rPr>
              <a:t>Prenez</a:t>
            </a:r>
            <a:r>
              <a:rPr lang="en-US" sz="3200" dirty="0" smtClean="0">
                <a:latin typeface="+mn-lt"/>
              </a:rPr>
              <a:t> des notes  !!       </a:t>
            </a:r>
            <a:endParaRPr lang="en-US" dirty="0" smtClean="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8CF77687-FE4E-FA4C-B00E-C8998BB817D5}" type="slidenum">
              <a:rPr lang="fr-FR"/>
              <a:pPr>
                <a:defRPr/>
              </a:pPr>
              <a:t>20</a:t>
            </a:fld>
            <a:endParaRPr lang="fr-FR"/>
          </a:p>
        </p:txBody>
      </p:sp>
      <p:grpSp>
        <p:nvGrpSpPr>
          <p:cNvPr id="878595" name="Group 3"/>
          <p:cNvGrpSpPr>
            <a:grpSpLocks/>
          </p:cNvGrpSpPr>
          <p:nvPr/>
        </p:nvGrpSpPr>
        <p:grpSpPr bwMode="auto">
          <a:xfrm>
            <a:off x="5811838" y="3346450"/>
            <a:ext cx="3095625" cy="2098675"/>
            <a:chOff x="3606" y="1162"/>
            <a:chExt cx="1800" cy="1322"/>
          </a:xfrm>
        </p:grpSpPr>
        <p:pic>
          <p:nvPicPr>
            <p:cNvPr id="67589" name="Picture 4" descr="CanonPixmaMP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 y="1162"/>
              <a:ext cx="1800"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597" name="Rectangle 5"/>
            <p:cNvSpPr>
              <a:spLocks noChangeArrowheads="1"/>
            </p:cNvSpPr>
            <p:nvPr/>
          </p:nvSpPr>
          <p:spPr bwMode="auto">
            <a:xfrm>
              <a:off x="4015" y="1616"/>
              <a:ext cx="226" cy="90"/>
            </a:xfrm>
            <a:prstGeom prst="rect">
              <a:avLst/>
            </a:prstGeom>
            <a:solidFill>
              <a:srgbClr val="1C1C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878598" name="Rectangle 6"/>
          <p:cNvSpPr>
            <a:spLocks noChangeArrowheads="1"/>
          </p:cNvSpPr>
          <p:nvPr/>
        </p:nvSpPr>
        <p:spPr bwMode="auto">
          <a:xfrm>
            <a:off x="533400" y="274638"/>
            <a:ext cx="8991600" cy="58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a:solidFill>
                  <a:srgbClr val="0000FF"/>
                </a:solidFill>
                <a:latin typeface="Palatino" charset="0"/>
                <a:cs typeface="+mn-cs"/>
              </a:rPr>
              <a:t>Un domaine pour l</a:t>
            </a:r>
            <a:r>
              <a:rPr lang="ja-JP" altLang="fr-FR">
                <a:solidFill>
                  <a:srgbClr val="0000FF"/>
                </a:solidFill>
                <a:latin typeface="Palatino" charset="0"/>
                <a:cs typeface="+mn-cs"/>
              </a:rPr>
              <a:t>’</a:t>
            </a:r>
            <a:r>
              <a:rPr lang="fr-FR">
                <a:solidFill>
                  <a:srgbClr val="0000FF"/>
                </a:solidFill>
                <a:latin typeface="Palatino" charset="0"/>
                <a:cs typeface="+mn-cs"/>
              </a:rPr>
              <a:t>ergonomie: le marché des Nouvelles Technologies de l</a:t>
            </a:r>
            <a:r>
              <a:rPr lang="ja-JP" altLang="fr-FR">
                <a:solidFill>
                  <a:srgbClr val="0000FF"/>
                </a:solidFill>
                <a:latin typeface="Palatino" charset="0"/>
                <a:cs typeface="+mn-cs"/>
              </a:rPr>
              <a:t>’</a:t>
            </a:r>
            <a:r>
              <a:rPr lang="fr-FR">
                <a:solidFill>
                  <a:srgbClr val="0000FF"/>
                </a:solidFill>
                <a:latin typeface="Palatino" charset="0"/>
                <a:cs typeface="+mn-cs"/>
              </a:rPr>
              <a:t>Information et la Communication (NTIC)</a:t>
            </a:r>
            <a:br>
              <a:rPr lang="fr-FR">
                <a:solidFill>
                  <a:srgbClr val="0000FF"/>
                </a:solidFill>
                <a:latin typeface="Palatino" charset="0"/>
                <a:cs typeface="+mn-cs"/>
              </a:rPr>
            </a:br>
            <a:r>
              <a:rPr lang="fr-FR">
                <a:solidFill>
                  <a:srgbClr val="0000FF"/>
                </a:solidFill>
                <a:latin typeface="Palatino" charset="0"/>
                <a:cs typeface="+mn-cs"/>
              </a:rPr>
              <a:t>ex. </a:t>
            </a:r>
            <a:r>
              <a:rPr lang="fr-FR" i="1">
                <a:solidFill>
                  <a:srgbClr val="0000FF"/>
                </a:solidFill>
                <a:latin typeface="Palatino" charset="0"/>
                <a:cs typeface="+mn-cs"/>
              </a:rPr>
              <a:t>les appareils multifonctions</a:t>
            </a:r>
            <a:endParaRPr lang="fr-FR" i="1">
              <a:cs typeface="+mn-cs"/>
            </a:endParaRPr>
          </a:p>
        </p:txBody>
      </p:sp>
      <p:sp>
        <p:nvSpPr>
          <p:cNvPr id="878594" name="Rectangle 2"/>
          <p:cNvSpPr>
            <a:spLocks noGrp="1" noChangeArrowheads="1"/>
          </p:cNvSpPr>
          <p:nvPr>
            <p:ph type="body" idx="1"/>
          </p:nvPr>
        </p:nvSpPr>
        <p:spPr>
          <a:xfrm>
            <a:off x="1393825" y="1524000"/>
            <a:ext cx="8161338" cy="4281488"/>
          </a:xfrm>
        </p:spPr>
        <p:txBody>
          <a:bodyPr/>
          <a:lstStyle/>
          <a:p>
            <a:pPr marL="895350" lvl="3" indent="-357188" eaLnBrk="1" hangingPunct="1">
              <a:buFontTx/>
              <a:buNone/>
              <a:defRPr/>
            </a:pPr>
            <a:endParaRPr lang="fr-FR" smtClean="0"/>
          </a:p>
          <a:p>
            <a:pPr marL="895350" lvl="3" indent="-357188" eaLnBrk="1" hangingPunct="1">
              <a:defRPr/>
            </a:pPr>
            <a:r>
              <a:rPr lang="fr-FR" sz="2400" smtClean="0"/>
              <a:t>Imprimante PC</a:t>
            </a:r>
          </a:p>
          <a:p>
            <a:pPr marL="895350" lvl="3" indent="-357188" eaLnBrk="1" hangingPunct="1">
              <a:defRPr/>
            </a:pPr>
            <a:r>
              <a:rPr lang="fr-FR" sz="2400" smtClean="0"/>
              <a:t>Imprimante appareil photo </a:t>
            </a:r>
          </a:p>
          <a:p>
            <a:pPr marL="895350" lvl="3" indent="-357188" eaLnBrk="1" hangingPunct="1">
              <a:defRPr/>
            </a:pPr>
            <a:r>
              <a:rPr lang="fr-FR" sz="2400" smtClean="0"/>
              <a:t>Fax</a:t>
            </a:r>
          </a:p>
          <a:p>
            <a:pPr marL="895350" lvl="3" indent="-357188" eaLnBrk="1" hangingPunct="1">
              <a:defRPr/>
            </a:pPr>
            <a:r>
              <a:rPr lang="fr-FR" sz="2400" smtClean="0"/>
              <a:t>Scanner</a:t>
            </a:r>
          </a:p>
          <a:p>
            <a:pPr marL="895350" lvl="3" indent="-357188" eaLnBrk="1" hangingPunct="1">
              <a:defRPr/>
            </a:pPr>
            <a:r>
              <a:rPr lang="fr-FR" sz="2400" smtClean="0"/>
              <a:t>Photocopieuse</a:t>
            </a:r>
          </a:p>
          <a:p>
            <a:pPr marL="895350" lvl="3" indent="-357188" eaLnBrk="1" hangingPunct="1">
              <a:defRPr/>
            </a:pPr>
            <a:r>
              <a:rPr lang="fr-FR" sz="2400" smtClean="0"/>
              <a:t>…</a:t>
            </a:r>
          </a:p>
          <a:p>
            <a:pPr marL="0" indent="0" eaLnBrk="1" hangingPunct="1">
              <a:defRPr/>
            </a:pPr>
            <a:endParaRPr lang="fr-FR" sz="2800" smtClean="0"/>
          </a:p>
          <a:p>
            <a:pPr marL="0" indent="0" eaLnBrk="1" hangingPunct="1">
              <a:defRPr/>
            </a:pPr>
            <a:endParaRPr lang="fr-FR"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8595"/>
                                        </p:tgtEl>
                                        <p:attrNameLst>
                                          <p:attrName>style.visibility</p:attrName>
                                        </p:attrNameLst>
                                      </p:cBhvr>
                                      <p:to>
                                        <p:strVal val="visible"/>
                                      </p:to>
                                    </p:set>
                                    <p:animEffect transition="in" filter="fade">
                                      <p:cBhvr>
                                        <p:cTn id="7" dur="2000"/>
                                        <p:tgtEl>
                                          <p:spTgt spid="878595"/>
                                        </p:tgtEl>
                                      </p:cBhvr>
                                    </p:animEffect>
                                  </p:childTnLst>
                                </p:cTn>
                              </p:par>
                            </p:childTnLst>
                          </p:cTn>
                        </p:par>
                        <p:par>
                          <p:cTn id="8" fill="hold" nodeType="afterGroup">
                            <p:stCondLst>
                              <p:cond delay="2000"/>
                            </p:stCondLst>
                            <p:childTnLst>
                              <p:par>
                                <p:cTn id="9" presetID="12" presetClass="entr" presetSubtype="1" fill="hold" nodeType="afterEffect">
                                  <p:stCondLst>
                                    <p:cond delay="0"/>
                                  </p:stCondLst>
                                  <p:childTnLst>
                                    <p:set>
                                      <p:cBhvr>
                                        <p:cTn id="10" dur="1" fill="hold">
                                          <p:stCondLst>
                                            <p:cond delay="0"/>
                                          </p:stCondLst>
                                        </p:cTn>
                                        <p:tgtEl>
                                          <p:spTgt spid="878594">
                                            <p:txEl>
                                              <p:pRg st="1" end="1"/>
                                            </p:txEl>
                                          </p:spTgt>
                                        </p:tgtEl>
                                        <p:attrNameLst>
                                          <p:attrName>style.visibility</p:attrName>
                                        </p:attrNameLst>
                                      </p:cBhvr>
                                      <p:to>
                                        <p:strVal val="visible"/>
                                      </p:to>
                                    </p:set>
                                    <p:animEffect transition="in" filter="slide(fromTop)">
                                      <p:cBhvr>
                                        <p:cTn id="11" dur="500"/>
                                        <p:tgtEl>
                                          <p:spTgt spid="878594">
                                            <p:txEl>
                                              <p:pRg st="1" end="1"/>
                                            </p:txEl>
                                          </p:spTgt>
                                        </p:tgtEl>
                                      </p:cBhvr>
                                    </p:animEffect>
                                  </p:childTnLst>
                                </p:cTn>
                              </p:par>
                            </p:childTnLst>
                          </p:cTn>
                        </p:par>
                        <p:par>
                          <p:cTn id="12" fill="hold" nodeType="afterGroup">
                            <p:stCondLst>
                              <p:cond delay="2500"/>
                            </p:stCondLst>
                            <p:childTnLst>
                              <p:par>
                                <p:cTn id="13" presetID="12" presetClass="entr" presetSubtype="1" fill="hold" nodeType="afterEffect">
                                  <p:stCondLst>
                                    <p:cond delay="0"/>
                                  </p:stCondLst>
                                  <p:childTnLst>
                                    <p:set>
                                      <p:cBhvr>
                                        <p:cTn id="14" dur="1" fill="hold">
                                          <p:stCondLst>
                                            <p:cond delay="0"/>
                                          </p:stCondLst>
                                        </p:cTn>
                                        <p:tgtEl>
                                          <p:spTgt spid="878594">
                                            <p:txEl>
                                              <p:pRg st="2" end="2"/>
                                            </p:txEl>
                                          </p:spTgt>
                                        </p:tgtEl>
                                        <p:attrNameLst>
                                          <p:attrName>style.visibility</p:attrName>
                                        </p:attrNameLst>
                                      </p:cBhvr>
                                      <p:to>
                                        <p:strVal val="visible"/>
                                      </p:to>
                                    </p:set>
                                    <p:animEffect transition="in" filter="slide(fromTop)">
                                      <p:cBhvr>
                                        <p:cTn id="15" dur="500"/>
                                        <p:tgtEl>
                                          <p:spTgt spid="878594">
                                            <p:txEl>
                                              <p:pRg st="2" end="2"/>
                                            </p:txEl>
                                          </p:spTgt>
                                        </p:tgtEl>
                                      </p:cBhvr>
                                    </p:animEffect>
                                  </p:childTnLst>
                                </p:cTn>
                              </p:par>
                            </p:childTnLst>
                          </p:cTn>
                        </p:par>
                        <p:par>
                          <p:cTn id="16" fill="hold" nodeType="afterGroup">
                            <p:stCondLst>
                              <p:cond delay="3000"/>
                            </p:stCondLst>
                            <p:childTnLst>
                              <p:par>
                                <p:cTn id="17" presetID="12" presetClass="entr" presetSubtype="1" fill="hold" nodeType="afterEffect">
                                  <p:stCondLst>
                                    <p:cond delay="0"/>
                                  </p:stCondLst>
                                  <p:childTnLst>
                                    <p:set>
                                      <p:cBhvr>
                                        <p:cTn id="18" dur="1" fill="hold">
                                          <p:stCondLst>
                                            <p:cond delay="0"/>
                                          </p:stCondLst>
                                        </p:cTn>
                                        <p:tgtEl>
                                          <p:spTgt spid="878594">
                                            <p:txEl>
                                              <p:pRg st="3" end="3"/>
                                            </p:txEl>
                                          </p:spTgt>
                                        </p:tgtEl>
                                        <p:attrNameLst>
                                          <p:attrName>style.visibility</p:attrName>
                                        </p:attrNameLst>
                                      </p:cBhvr>
                                      <p:to>
                                        <p:strVal val="visible"/>
                                      </p:to>
                                    </p:set>
                                    <p:animEffect transition="in" filter="slide(fromTop)">
                                      <p:cBhvr>
                                        <p:cTn id="19" dur="500"/>
                                        <p:tgtEl>
                                          <p:spTgt spid="878594">
                                            <p:txEl>
                                              <p:pRg st="3" end="3"/>
                                            </p:txEl>
                                          </p:spTgt>
                                        </p:tgtEl>
                                      </p:cBhvr>
                                    </p:animEffect>
                                  </p:childTnLst>
                                </p:cTn>
                              </p:par>
                            </p:childTnLst>
                          </p:cTn>
                        </p:par>
                        <p:par>
                          <p:cTn id="20" fill="hold" nodeType="afterGroup">
                            <p:stCondLst>
                              <p:cond delay="3500"/>
                            </p:stCondLst>
                            <p:childTnLst>
                              <p:par>
                                <p:cTn id="21" presetID="12" presetClass="entr" presetSubtype="1" fill="hold" nodeType="afterEffect">
                                  <p:stCondLst>
                                    <p:cond delay="0"/>
                                  </p:stCondLst>
                                  <p:childTnLst>
                                    <p:set>
                                      <p:cBhvr>
                                        <p:cTn id="22" dur="1" fill="hold">
                                          <p:stCondLst>
                                            <p:cond delay="0"/>
                                          </p:stCondLst>
                                        </p:cTn>
                                        <p:tgtEl>
                                          <p:spTgt spid="878594">
                                            <p:txEl>
                                              <p:pRg st="4" end="4"/>
                                            </p:txEl>
                                          </p:spTgt>
                                        </p:tgtEl>
                                        <p:attrNameLst>
                                          <p:attrName>style.visibility</p:attrName>
                                        </p:attrNameLst>
                                      </p:cBhvr>
                                      <p:to>
                                        <p:strVal val="visible"/>
                                      </p:to>
                                    </p:set>
                                    <p:animEffect transition="in" filter="slide(fromTop)">
                                      <p:cBhvr>
                                        <p:cTn id="23" dur="500"/>
                                        <p:tgtEl>
                                          <p:spTgt spid="878594">
                                            <p:txEl>
                                              <p:pRg st="4" end="4"/>
                                            </p:txEl>
                                          </p:spTgt>
                                        </p:tgtEl>
                                      </p:cBhvr>
                                    </p:animEffect>
                                  </p:childTnLst>
                                </p:cTn>
                              </p:par>
                            </p:childTnLst>
                          </p:cTn>
                        </p:par>
                        <p:par>
                          <p:cTn id="24" fill="hold" nodeType="afterGroup">
                            <p:stCondLst>
                              <p:cond delay="4000"/>
                            </p:stCondLst>
                            <p:childTnLst>
                              <p:par>
                                <p:cTn id="25" presetID="12" presetClass="entr" presetSubtype="1" fill="hold" nodeType="afterEffect">
                                  <p:stCondLst>
                                    <p:cond delay="0"/>
                                  </p:stCondLst>
                                  <p:childTnLst>
                                    <p:set>
                                      <p:cBhvr>
                                        <p:cTn id="26" dur="1" fill="hold">
                                          <p:stCondLst>
                                            <p:cond delay="0"/>
                                          </p:stCondLst>
                                        </p:cTn>
                                        <p:tgtEl>
                                          <p:spTgt spid="878594">
                                            <p:txEl>
                                              <p:pRg st="5" end="5"/>
                                            </p:txEl>
                                          </p:spTgt>
                                        </p:tgtEl>
                                        <p:attrNameLst>
                                          <p:attrName>style.visibility</p:attrName>
                                        </p:attrNameLst>
                                      </p:cBhvr>
                                      <p:to>
                                        <p:strVal val="visible"/>
                                      </p:to>
                                    </p:set>
                                    <p:animEffect transition="in" filter="slide(fromTop)">
                                      <p:cBhvr>
                                        <p:cTn id="27" dur="500"/>
                                        <p:tgtEl>
                                          <p:spTgt spid="878594">
                                            <p:txEl>
                                              <p:pRg st="5" end="5"/>
                                            </p:txEl>
                                          </p:spTgt>
                                        </p:tgtEl>
                                      </p:cBhvr>
                                    </p:animEffect>
                                  </p:childTnLst>
                                </p:cTn>
                              </p:par>
                            </p:childTnLst>
                          </p:cTn>
                        </p:par>
                        <p:par>
                          <p:cTn id="28" fill="hold" nodeType="afterGroup">
                            <p:stCondLst>
                              <p:cond delay="4500"/>
                            </p:stCondLst>
                            <p:childTnLst>
                              <p:par>
                                <p:cTn id="29" presetID="12" presetClass="entr" presetSubtype="1" fill="hold" nodeType="afterEffect">
                                  <p:stCondLst>
                                    <p:cond delay="0"/>
                                  </p:stCondLst>
                                  <p:childTnLst>
                                    <p:set>
                                      <p:cBhvr>
                                        <p:cTn id="30" dur="1" fill="hold">
                                          <p:stCondLst>
                                            <p:cond delay="0"/>
                                          </p:stCondLst>
                                        </p:cTn>
                                        <p:tgtEl>
                                          <p:spTgt spid="878594">
                                            <p:txEl>
                                              <p:pRg st="6" end="6"/>
                                            </p:txEl>
                                          </p:spTgt>
                                        </p:tgtEl>
                                        <p:attrNameLst>
                                          <p:attrName>style.visibility</p:attrName>
                                        </p:attrNameLst>
                                      </p:cBhvr>
                                      <p:to>
                                        <p:strVal val="visible"/>
                                      </p:to>
                                    </p:set>
                                    <p:animEffect transition="in" filter="slide(fromTop)">
                                      <p:cBhvr>
                                        <p:cTn id="31" dur="500"/>
                                        <p:tgtEl>
                                          <p:spTgt spid="8785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0" descr="iphon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2708275"/>
            <a:ext cx="54308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5"/>
          <p:cNvSpPr>
            <a:spLocks noGrp="1"/>
          </p:cNvSpPr>
          <p:nvPr>
            <p:ph type="sldNum" sz="quarter" idx="12"/>
          </p:nvPr>
        </p:nvSpPr>
        <p:spPr/>
        <p:txBody>
          <a:bodyPr/>
          <a:lstStyle/>
          <a:p>
            <a:pPr>
              <a:defRPr/>
            </a:pPr>
            <a:fld id="{709FAE0A-5435-DF41-B80A-98AAA594E8E0}" type="slidenum">
              <a:rPr lang="fr-FR"/>
              <a:pPr>
                <a:defRPr/>
              </a:pPr>
              <a:t>21</a:t>
            </a:fld>
            <a:endParaRPr lang="fr-FR"/>
          </a:p>
        </p:txBody>
      </p:sp>
      <p:sp>
        <p:nvSpPr>
          <p:cNvPr id="880642" name="Rectangle 2"/>
          <p:cNvSpPr>
            <a:spLocks noGrp="1" noChangeArrowheads="1"/>
          </p:cNvSpPr>
          <p:nvPr>
            <p:ph type="body" idx="1"/>
          </p:nvPr>
        </p:nvSpPr>
        <p:spPr>
          <a:xfrm>
            <a:off x="2538413" y="1828800"/>
            <a:ext cx="5157787" cy="4592638"/>
          </a:xfrm>
        </p:spPr>
        <p:txBody>
          <a:bodyPr/>
          <a:lstStyle/>
          <a:p>
            <a:pPr marL="989013" lvl="3" indent="-450850" eaLnBrk="1" hangingPunct="1">
              <a:lnSpc>
                <a:spcPct val="90000"/>
              </a:lnSpc>
              <a:defRPr/>
            </a:pPr>
            <a:r>
              <a:rPr lang="fr-FR" sz="1800" dirty="0" smtClean="0"/>
              <a:t>Téléphone</a:t>
            </a:r>
          </a:p>
          <a:p>
            <a:pPr marL="989013" lvl="3" indent="-450850" eaLnBrk="1" hangingPunct="1">
              <a:lnSpc>
                <a:spcPct val="90000"/>
              </a:lnSpc>
              <a:defRPr/>
            </a:pPr>
            <a:r>
              <a:rPr lang="fr-FR" sz="1800" dirty="0" smtClean="0"/>
              <a:t>SMS/MMS</a:t>
            </a:r>
          </a:p>
          <a:p>
            <a:pPr marL="989013" lvl="3" indent="-450850" eaLnBrk="1" hangingPunct="1">
              <a:lnSpc>
                <a:spcPct val="90000"/>
              </a:lnSpc>
              <a:defRPr/>
            </a:pPr>
            <a:r>
              <a:rPr lang="fr-FR" sz="1800" dirty="0" smtClean="0"/>
              <a:t>Lecteur MP3</a:t>
            </a:r>
          </a:p>
          <a:p>
            <a:pPr marL="989013" lvl="3" indent="-450850" eaLnBrk="1" hangingPunct="1">
              <a:lnSpc>
                <a:spcPct val="90000"/>
              </a:lnSpc>
              <a:defRPr/>
            </a:pPr>
            <a:r>
              <a:rPr lang="fr-FR" sz="1800" dirty="0" smtClean="0"/>
              <a:t>Vidéo</a:t>
            </a:r>
          </a:p>
          <a:p>
            <a:pPr marL="989013" lvl="3" indent="-450850" eaLnBrk="1" hangingPunct="1">
              <a:lnSpc>
                <a:spcPct val="90000"/>
              </a:lnSpc>
              <a:defRPr/>
            </a:pPr>
            <a:r>
              <a:rPr lang="fr-FR" sz="1800" dirty="0" smtClean="0"/>
              <a:t>Télévision</a:t>
            </a:r>
          </a:p>
          <a:p>
            <a:pPr marL="989013" lvl="3" indent="-450850" eaLnBrk="1" hangingPunct="1">
              <a:lnSpc>
                <a:spcPct val="90000"/>
              </a:lnSpc>
              <a:defRPr/>
            </a:pPr>
            <a:r>
              <a:rPr lang="fr-FR" sz="1800" dirty="0" smtClean="0"/>
              <a:t>Tablettes</a:t>
            </a:r>
          </a:p>
          <a:p>
            <a:pPr marL="989013" lvl="3" indent="-450850" eaLnBrk="1" hangingPunct="1">
              <a:lnSpc>
                <a:spcPct val="90000"/>
              </a:lnSpc>
              <a:defRPr/>
            </a:pPr>
            <a:r>
              <a:rPr lang="fr-FR" sz="1800" dirty="0" smtClean="0"/>
              <a:t>Les jeux en réseaux</a:t>
            </a:r>
          </a:p>
          <a:p>
            <a:pPr marL="989013" lvl="3" indent="-450850" eaLnBrk="1" hangingPunct="1">
              <a:lnSpc>
                <a:spcPct val="90000"/>
              </a:lnSpc>
              <a:defRPr/>
            </a:pPr>
            <a:r>
              <a:rPr lang="fr-FR" sz="1800" dirty="0" smtClean="0"/>
              <a:t>Les réseaux sociaux </a:t>
            </a:r>
          </a:p>
          <a:p>
            <a:pPr marL="989013" lvl="3" indent="-450850" eaLnBrk="1" hangingPunct="1">
              <a:lnSpc>
                <a:spcPct val="90000"/>
              </a:lnSpc>
              <a:defRPr/>
            </a:pPr>
            <a:r>
              <a:rPr lang="fr-FR" sz="1800" dirty="0" smtClean="0"/>
              <a:t>Appareil photo</a:t>
            </a:r>
          </a:p>
          <a:p>
            <a:pPr marL="989013" lvl="3" indent="-450850" eaLnBrk="1" hangingPunct="1">
              <a:lnSpc>
                <a:spcPct val="90000"/>
              </a:lnSpc>
              <a:defRPr/>
            </a:pPr>
            <a:r>
              <a:rPr lang="fr-FR" sz="1800" dirty="0" smtClean="0"/>
              <a:t>Écran tactile </a:t>
            </a:r>
          </a:p>
          <a:p>
            <a:pPr marL="989013" lvl="3" indent="-450850" eaLnBrk="1" hangingPunct="1">
              <a:lnSpc>
                <a:spcPct val="90000"/>
              </a:lnSpc>
              <a:defRPr/>
            </a:pPr>
            <a:r>
              <a:rPr lang="fr-FR" sz="1800" dirty="0" smtClean="0"/>
              <a:t>Wifi</a:t>
            </a:r>
          </a:p>
          <a:p>
            <a:pPr marL="989013" lvl="3" indent="-450850" eaLnBrk="1" hangingPunct="1">
              <a:lnSpc>
                <a:spcPct val="90000"/>
              </a:lnSpc>
              <a:defRPr/>
            </a:pPr>
            <a:r>
              <a:rPr lang="fr-FR" sz="1800" dirty="0" smtClean="0"/>
              <a:t>Visiophone</a:t>
            </a:r>
          </a:p>
          <a:p>
            <a:pPr marL="989013" lvl="3" indent="-450850" eaLnBrk="1" hangingPunct="1">
              <a:lnSpc>
                <a:spcPct val="90000"/>
              </a:lnSpc>
              <a:defRPr/>
            </a:pPr>
            <a:r>
              <a:rPr lang="fr-FR" sz="1800" dirty="0" smtClean="0"/>
              <a:t>E-mail</a:t>
            </a:r>
          </a:p>
          <a:p>
            <a:pPr marL="989013" lvl="3" indent="-450850" eaLnBrk="1" hangingPunct="1">
              <a:lnSpc>
                <a:spcPct val="90000"/>
              </a:lnSpc>
              <a:defRPr/>
            </a:pPr>
            <a:r>
              <a:rPr lang="fr-FR" sz="1800" dirty="0" smtClean="0"/>
              <a:t>Système d</a:t>
            </a:r>
            <a:r>
              <a:rPr lang="ja-JP" altLang="fr-FR" sz="1800" dirty="0" smtClean="0"/>
              <a:t>’</a:t>
            </a:r>
            <a:r>
              <a:rPr lang="fr-FR" sz="1800" dirty="0" smtClean="0"/>
              <a:t>exploitation intégré</a:t>
            </a:r>
          </a:p>
          <a:p>
            <a:pPr marL="0" indent="0" eaLnBrk="1" hangingPunct="1">
              <a:lnSpc>
                <a:spcPct val="90000"/>
              </a:lnSpc>
              <a:defRPr/>
            </a:pPr>
            <a:endParaRPr lang="fr-FR" sz="1800" dirty="0" smtClean="0"/>
          </a:p>
        </p:txBody>
      </p:sp>
      <p:sp>
        <p:nvSpPr>
          <p:cNvPr id="880643" name="Rectangle 3"/>
          <p:cNvSpPr>
            <a:spLocks noChangeArrowheads="1"/>
          </p:cNvSpPr>
          <p:nvPr/>
        </p:nvSpPr>
        <p:spPr bwMode="auto">
          <a:xfrm>
            <a:off x="381000" y="274638"/>
            <a:ext cx="894080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a:solidFill>
                  <a:srgbClr val="0000FF"/>
                </a:solidFill>
                <a:latin typeface="Palatino" charset="0"/>
                <a:cs typeface="+mn-cs"/>
              </a:rPr>
              <a:t>Etat du marché des NTIC</a:t>
            </a:r>
            <a:br>
              <a:rPr lang="fr-FR">
                <a:solidFill>
                  <a:srgbClr val="0000FF"/>
                </a:solidFill>
                <a:latin typeface="Palatino" charset="0"/>
                <a:cs typeface="+mn-cs"/>
              </a:rPr>
            </a:br>
            <a:r>
              <a:rPr lang="fr-FR" i="1">
                <a:solidFill>
                  <a:srgbClr val="0000FF"/>
                </a:solidFill>
                <a:latin typeface="Palatino" charset="0"/>
                <a:cs typeface="+mn-cs"/>
              </a:rPr>
              <a:t>les nouveaux téléphones</a:t>
            </a:r>
            <a:endParaRPr lang="fr-FR" i="1">
              <a:cs typeface="+mn-cs"/>
            </a:endParaRPr>
          </a:p>
        </p:txBody>
      </p:sp>
      <p:grpSp>
        <p:nvGrpSpPr>
          <p:cNvPr id="880644" name="Group 4"/>
          <p:cNvGrpSpPr>
            <a:grpSpLocks/>
          </p:cNvGrpSpPr>
          <p:nvPr/>
        </p:nvGrpSpPr>
        <p:grpSpPr bwMode="auto">
          <a:xfrm>
            <a:off x="741363" y="2047875"/>
            <a:ext cx="1949450" cy="3829050"/>
            <a:chOff x="567" y="1117"/>
            <a:chExt cx="1134" cy="2412"/>
          </a:xfrm>
        </p:grpSpPr>
        <p:pic>
          <p:nvPicPr>
            <p:cNvPr id="696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1117"/>
              <a:ext cx="1134" cy="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83" y="1640"/>
              <a:ext cx="20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632"/>
              <a:ext cx="27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638" name="Picture 9" descr="image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52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44"/>
                                        </p:tgtEl>
                                        <p:attrNameLst>
                                          <p:attrName>style.visibility</p:attrName>
                                        </p:attrNameLst>
                                      </p:cBhvr>
                                      <p:to>
                                        <p:strVal val="visible"/>
                                      </p:to>
                                    </p:set>
                                    <p:animEffect transition="in" filter="fade">
                                      <p:cBhvr>
                                        <p:cTn id="7" dur="2000"/>
                                        <p:tgtEl>
                                          <p:spTgt spid="880644"/>
                                        </p:tgtEl>
                                      </p:cBhvr>
                                    </p:animEffect>
                                  </p:childTnLst>
                                </p:cTn>
                              </p:par>
                            </p:childTnLst>
                          </p:cTn>
                        </p:par>
                        <p:par>
                          <p:cTn id="8" fill="hold" nodeType="afterGroup">
                            <p:stCondLst>
                              <p:cond delay="2000"/>
                            </p:stCondLst>
                            <p:childTnLst>
                              <p:par>
                                <p:cTn id="9" presetID="12" presetClass="entr" presetSubtype="1" fill="hold" nodeType="afterEffect">
                                  <p:stCondLst>
                                    <p:cond delay="0"/>
                                  </p:stCondLst>
                                  <p:childTnLst>
                                    <p:set>
                                      <p:cBhvr>
                                        <p:cTn id="10" dur="1" fill="hold">
                                          <p:stCondLst>
                                            <p:cond delay="0"/>
                                          </p:stCondLst>
                                        </p:cTn>
                                        <p:tgtEl>
                                          <p:spTgt spid="880642">
                                            <p:txEl>
                                              <p:pRg st="0" end="0"/>
                                            </p:txEl>
                                          </p:spTgt>
                                        </p:tgtEl>
                                        <p:attrNameLst>
                                          <p:attrName>style.visibility</p:attrName>
                                        </p:attrNameLst>
                                      </p:cBhvr>
                                      <p:to>
                                        <p:strVal val="visible"/>
                                      </p:to>
                                    </p:set>
                                    <p:animEffect transition="in" filter="slide(fromTop)">
                                      <p:cBhvr>
                                        <p:cTn id="11" dur="500"/>
                                        <p:tgtEl>
                                          <p:spTgt spid="880642">
                                            <p:txEl>
                                              <p:pRg st="0" end="0"/>
                                            </p:txEl>
                                          </p:spTgt>
                                        </p:tgtEl>
                                      </p:cBhvr>
                                    </p:animEffect>
                                  </p:childTnLst>
                                </p:cTn>
                              </p:par>
                            </p:childTnLst>
                          </p:cTn>
                        </p:par>
                        <p:par>
                          <p:cTn id="12" fill="hold" nodeType="afterGroup">
                            <p:stCondLst>
                              <p:cond delay="2500"/>
                            </p:stCondLst>
                            <p:childTnLst>
                              <p:par>
                                <p:cTn id="13" presetID="12" presetClass="entr" presetSubtype="1" fill="hold" nodeType="afterEffect">
                                  <p:stCondLst>
                                    <p:cond delay="0"/>
                                  </p:stCondLst>
                                  <p:childTnLst>
                                    <p:set>
                                      <p:cBhvr>
                                        <p:cTn id="14" dur="1" fill="hold">
                                          <p:stCondLst>
                                            <p:cond delay="0"/>
                                          </p:stCondLst>
                                        </p:cTn>
                                        <p:tgtEl>
                                          <p:spTgt spid="880642">
                                            <p:txEl>
                                              <p:pRg st="1" end="1"/>
                                            </p:txEl>
                                          </p:spTgt>
                                        </p:tgtEl>
                                        <p:attrNameLst>
                                          <p:attrName>style.visibility</p:attrName>
                                        </p:attrNameLst>
                                      </p:cBhvr>
                                      <p:to>
                                        <p:strVal val="visible"/>
                                      </p:to>
                                    </p:set>
                                    <p:animEffect transition="in" filter="slide(fromTop)">
                                      <p:cBhvr>
                                        <p:cTn id="15" dur="500"/>
                                        <p:tgtEl>
                                          <p:spTgt spid="880642">
                                            <p:txEl>
                                              <p:pRg st="1" end="1"/>
                                            </p:txEl>
                                          </p:spTgt>
                                        </p:tgtEl>
                                      </p:cBhvr>
                                    </p:animEffect>
                                  </p:childTnLst>
                                </p:cTn>
                              </p:par>
                            </p:childTnLst>
                          </p:cTn>
                        </p:par>
                        <p:par>
                          <p:cTn id="16" fill="hold" nodeType="afterGroup">
                            <p:stCondLst>
                              <p:cond delay="3000"/>
                            </p:stCondLst>
                            <p:childTnLst>
                              <p:par>
                                <p:cTn id="17" presetID="12" presetClass="entr" presetSubtype="1" fill="hold" nodeType="afterEffect">
                                  <p:stCondLst>
                                    <p:cond delay="0"/>
                                  </p:stCondLst>
                                  <p:childTnLst>
                                    <p:set>
                                      <p:cBhvr>
                                        <p:cTn id="18" dur="1" fill="hold">
                                          <p:stCondLst>
                                            <p:cond delay="0"/>
                                          </p:stCondLst>
                                        </p:cTn>
                                        <p:tgtEl>
                                          <p:spTgt spid="880642">
                                            <p:txEl>
                                              <p:pRg st="2" end="2"/>
                                            </p:txEl>
                                          </p:spTgt>
                                        </p:tgtEl>
                                        <p:attrNameLst>
                                          <p:attrName>style.visibility</p:attrName>
                                        </p:attrNameLst>
                                      </p:cBhvr>
                                      <p:to>
                                        <p:strVal val="visible"/>
                                      </p:to>
                                    </p:set>
                                    <p:animEffect transition="in" filter="slide(fromTop)">
                                      <p:cBhvr>
                                        <p:cTn id="19" dur="500"/>
                                        <p:tgtEl>
                                          <p:spTgt spid="880642">
                                            <p:txEl>
                                              <p:pRg st="2" end="2"/>
                                            </p:txEl>
                                          </p:spTgt>
                                        </p:tgtEl>
                                      </p:cBhvr>
                                    </p:animEffect>
                                  </p:childTnLst>
                                </p:cTn>
                              </p:par>
                            </p:childTnLst>
                          </p:cTn>
                        </p:par>
                        <p:par>
                          <p:cTn id="20" fill="hold" nodeType="afterGroup">
                            <p:stCondLst>
                              <p:cond delay="3500"/>
                            </p:stCondLst>
                            <p:childTnLst>
                              <p:par>
                                <p:cTn id="21" presetID="12" presetClass="entr" presetSubtype="1" fill="hold" nodeType="afterEffect">
                                  <p:stCondLst>
                                    <p:cond delay="0"/>
                                  </p:stCondLst>
                                  <p:childTnLst>
                                    <p:set>
                                      <p:cBhvr>
                                        <p:cTn id="22" dur="1" fill="hold">
                                          <p:stCondLst>
                                            <p:cond delay="0"/>
                                          </p:stCondLst>
                                        </p:cTn>
                                        <p:tgtEl>
                                          <p:spTgt spid="880642">
                                            <p:txEl>
                                              <p:pRg st="3" end="3"/>
                                            </p:txEl>
                                          </p:spTgt>
                                        </p:tgtEl>
                                        <p:attrNameLst>
                                          <p:attrName>style.visibility</p:attrName>
                                        </p:attrNameLst>
                                      </p:cBhvr>
                                      <p:to>
                                        <p:strVal val="visible"/>
                                      </p:to>
                                    </p:set>
                                    <p:animEffect transition="in" filter="slide(fromTop)">
                                      <p:cBhvr>
                                        <p:cTn id="23" dur="500"/>
                                        <p:tgtEl>
                                          <p:spTgt spid="880642">
                                            <p:txEl>
                                              <p:pRg st="3" end="3"/>
                                            </p:txEl>
                                          </p:spTgt>
                                        </p:tgtEl>
                                      </p:cBhvr>
                                    </p:animEffect>
                                  </p:childTnLst>
                                </p:cTn>
                              </p:par>
                            </p:childTnLst>
                          </p:cTn>
                        </p:par>
                        <p:par>
                          <p:cTn id="24" fill="hold" nodeType="afterGroup">
                            <p:stCondLst>
                              <p:cond delay="4000"/>
                            </p:stCondLst>
                            <p:childTnLst>
                              <p:par>
                                <p:cTn id="25" presetID="12" presetClass="entr" presetSubtype="1" fill="hold" nodeType="afterEffect">
                                  <p:stCondLst>
                                    <p:cond delay="0"/>
                                  </p:stCondLst>
                                  <p:childTnLst>
                                    <p:set>
                                      <p:cBhvr>
                                        <p:cTn id="26" dur="1" fill="hold">
                                          <p:stCondLst>
                                            <p:cond delay="0"/>
                                          </p:stCondLst>
                                        </p:cTn>
                                        <p:tgtEl>
                                          <p:spTgt spid="880642">
                                            <p:txEl>
                                              <p:pRg st="4" end="4"/>
                                            </p:txEl>
                                          </p:spTgt>
                                        </p:tgtEl>
                                        <p:attrNameLst>
                                          <p:attrName>style.visibility</p:attrName>
                                        </p:attrNameLst>
                                      </p:cBhvr>
                                      <p:to>
                                        <p:strVal val="visible"/>
                                      </p:to>
                                    </p:set>
                                    <p:animEffect transition="in" filter="slide(fromTop)">
                                      <p:cBhvr>
                                        <p:cTn id="27" dur="500"/>
                                        <p:tgtEl>
                                          <p:spTgt spid="880642">
                                            <p:txEl>
                                              <p:pRg st="4" end="4"/>
                                            </p:txEl>
                                          </p:spTgt>
                                        </p:tgtEl>
                                      </p:cBhvr>
                                    </p:animEffect>
                                  </p:childTnLst>
                                </p:cTn>
                              </p:par>
                            </p:childTnLst>
                          </p:cTn>
                        </p:par>
                        <p:par>
                          <p:cTn id="28" fill="hold" nodeType="afterGroup">
                            <p:stCondLst>
                              <p:cond delay="4500"/>
                            </p:stCondLst>
                            <p:childTnLst>
                              <p:par>
                                <p:cTn id="29" presetID="12" presetClass="entr" presetSubtype="1" fill="hold" nodeType="afterEffect">
                                  <p:stCondLst>
                                    <p:cond delay="0"/>
                                  </p:stCondLst>
                                  <p:childTnLst>
                                    <p:set>
                                      <p:cBhvr>
                                        <p:cTn id="30" dur="1" fill="hold">
                                          <p:stCondLst>
                                            <p:cond delay="0"/>
                                          </p:stCondLst>
                                        </p:cTn>
                                        <p:tgtEl>
                                          <p:spTgt spid="880642">
                                            <p:txEl>
                                              <p:pRg st="5" end="5"/>
                                            </p:txEl>
                                          </p:spTgt>
                                        </p:tgtEl>
                                        <p:attrNameLst>
                                          <p:attrName>style.visibility</p:attrName>
                                        </p:attrNameLst>
                                      </p:cBhvr>
                                      <p:to>
                                        <p:strVal val="visible"/>
                                      </p:to>
                                    </p:set>
                                    <p:animEffect transition="in" filter="slide(fromTop)">
                                      <p:cBhvr>
                                        <p:cTn id="31" dur="500"/>
                                        <p:tgtEl>
                                          <p:spTgt spid="880642">
                                            <p:txEl>
                                              <p:pRg st="5" end="5"/>
                                            </p:txEl>
                                          </p:spTgt>
                                        </p:tgtEl>
                                      </p:cBhvr>
                                    </p:animEffect>
                                  </p:childTnLst>
                                </p:cTn>
                              </p:par>
                            </p:childTnLst>
                          </p:cTn>
                        </p:par>
                        <p:par>
                          <p:cTn id="32" fill="hold" nodeType="afterGroup">
                            <p:stCondLst>
                              <p:cond delay="5000"/>
                            </p:stCondLst>
                            <p:childTnLst>
                              <p:par>
                                <p:cTn id="33" presetID="12" presetClass="entr" presetSubtype="1" fill="hold" nodeType="afterEffect">
                                  <p:stCondLst>
                                    <p:cond delay="0"/>
                                  </p:stCondLst>
                                  <p:childTnLst>
                                    <p:set>
                                      <p:cBhvr>
                                        <p:cTn id="34" dur="1" fill="hold">
                                          <p:stCondLst>
                                            <p:cond delay="0"/>
                                          </p:stCondLst>
                                        </p:cTn>
                                        <p:tgtEl>
                                          <p:spTgt spid="880642">
                                            <p:txEl>
                                              <p:pRg st="6" end="6"/>
                                            </p:txEl>
                                          </p:spTgt>
                                        </p:tgtEl>
                                        <p:attrNameLst>
                                          <p:attrName>style.visibility</p:attrName>
                                        </p:attrNameLst>
                                      </p:cBhvr>
                                      <p:to>
                                        <p:strVal val="visible"/>
                                      </p:to>
                                    </p:set>
                                    <p:animEffect transition="in" filter="slide(fromTop)">
                                      <p:cBhvr>
                                        <p:cTn id="35" dur="500"/>
                                        <p:tgtEl>
                                          <p:spTgt spid="880642">
                                            <p:txEl>
                                              <p:pRg st="6" end="6"/>
                                            </p:txEl>
                                          </p:spTgt>
                                        </p:tgtEl>
                                      </p:cBhvr>
                                    </p:animEffect>
                                  </p:childTnLst>
                                </p:cTn>
                              </p:par>
                            </p:childTnLst>
                          </p:cTn>
                        </p:par>
                        <p:par>
                          <p:cTn id="36" fill="hold" nodeType="afterGroup">
                            <p:stCondLst>
                              <p:cond delay="5500"/>
                            </p:stCondLst>
                            <p:childTnLst>
                              <p:par>
                                <p:cTn id="37" presetID="12" presetClass="entr" presetSubtype="1" fill="hold" nodeType="afterEffect">
                                  <p:stCondLst>
                                    <p:cond delay="0"/>
                                  </p:stCondLst>
                                  <p:childTnLst>
                                    <p:set>
                                      <p:cBhvr>
                                        <p:cTn id="38" dur="1" fill="hold">
                                          <p:stCondLst>
                                            <p:cond delay="0"/>
                                          </p:stCondLst>
                                        </p:cTn>
                                        <p:tgtEl>
                                          <p:spTgt spid="880642">
                                            <p:txEl>
                                              <p:pRg st="7" end="7"/>
                                            </p:txEl>
                                          </p:spTgt>
                                        </p:tgtEl>
                                        <p:attrNameLst>
                                          <p:attrName>style.visibility</p:attrName>
                                        </p:attrNameLst>
                                      </p:cBhvr>
                                      <p:to>
                                        <p:strVal val="visible"/>
                                      </p:to>
                                    </p:set>
                                    <p:animEffect transition="in" filter="slide(fromTop)">
                                      <p:cBhvr>
                                        <p:cTn id="39" dur="500"/>
                                        <p:tgtEl>
                                          <p:spTgt spid="880642">
                                            <p:txEl>
                                              <p:pRg st="7" end="7"/>
                                            </p:txEl>
                                          </p:spTgt>
                                        </p:tgtEl>
                                      </p:cBhvr>
                                    </p:animEffect>
                                  </p:childTnLst>
                                </p:cTn>
                              </p:par>
                            </p:childTnLst>
                          </p:cTn>
                        </p:par>
                        <p:par>
                          <p:cTn id="40" fill="hold" nodeType="afterGroup">
                            <p:stCondLst>
                              <p:cond delay="6000"/>
                            </p:stCondLst>
                            <p:childTnLst>
                              <p:par>
                                <p:cTn id="41" presetID="12" presetClass="entr" presetSubtype="1" fill="hold" nodeType="afterEffect">
                                  <p:stCondLst>
                                    <p:cond delay="0"/>
                                  </p:stCondLst>
                                  <p:childTnLst>
                                    <p:set>
                                      <p:cBhvr>
                                        <p:cTn id="42" dur="1" fill="hold">
                                          <p:stCondLst>
                                            <p:cond delay="0"/>
                                          </p:stCondLst>
                                        </p:cTn>
                                        <p:tgtEl>
                                          <p:spTgt spid="880642">
                                            <p:txEl>
                                              <p:pRg st="8" end="8"/>
                                            </p:txEl>
                                          </p:spTgt>
                                        </p:tgtEl>
                                        <p:attrNameLst>
                                          <p:attrName>style.visibility</p:attrName>
                                        </p:attrNameLst>
                                      </p:cBhvr>
                                      <p:to>
                                        <p:strVal val="visible"/>
                                      </p:to>
                                    </p:set>
                                    <p:animEffect transition="in" filter="slide(fromTop)">
                                      <p:cBhvr>
                                        <p:cTn id="43" dur="500"/>
                                        <p:tgtEl>
                                          <p:spTgt spid="880642">
                                            <p:txEl>
                                              <p:pRg st="8" end="8"/>
                                            </p:txEl>
                                          </p:spTgt>
                                        </p:tgtEl>
                                      </p:cBhvr>
                                    </p:animEffect>
                                  </p:childTnLst>
                                </p:cTn>
                              </p:par>
                            </p:childTnLst>
                          </p:cTn>
                        </p:par>
                        <p:par>
                          <p:cTn id="44" fill="hold" nodeType="afterGroup">
                            <p:stCondLst>
                              <p:cond delay="6500"/>
                            </p:stCondLst>
                            <p:childTnLst>
                              <p:par>
                                <p:cTn id="45" presetID="12" presetClass="entr" presetSubtype="1" fill="hold" nodeType="afterEffect">
                                  <p:stCondLst>
                                    <p:cond delay="0"/>
                                  </p:stCondLst>
                                  <p:childTnLst>
                                    <p:set>
                                      <p:cBhvr>
                                        <p:cTn id="46" dur="1" fill="hold">
                                          <p:stCondLst>
                                            <p:cond delay="0"/>
                                          </p:stCondLst>
                                        </p:cTn>
                                        <p:tgtEl>
                                          <p:spTgt spid="880642">
                                            <p:txEl>
                                              <p:pRg st="9" end="9"/>
                                            </p:txEl>
                                          </p:spTgt>
                                        </p:tgtEl>
                                        <p:attrNameLst>
                                          <p:attrName>style.visibility</p:attrName>
                                        </p:attrNameLst>
                                      </p:cBhvr>
                                      <p:to>
                                        <p:strVal val="visible"/>
                                      </p:to>
                                    </p:set>
                                    <p:animEffect transition="in" filter="slide(fromTop)">
                                      <p:cBhvr>
                                        <p:cTn id="47" dur="500"/>
                                        <p:tgtEl>
                                          <p:spTgt spid="880642">
                                            <p:txEl>
                                              <p:pRg st="9" end="9"/>
                                            </p:txEl>
                                          </p:spTgt>
                                        </p:tgtEl>
                                      </p:cBhvr>
                                    </p:animEffect>
                                  </p:childTnLst>
                                </p:cTn>
                              </p:par>
                            </p:childTnLst>
                          </p:cTn>
                        </p:par>
                        <p:par>
                          <p:cTn id="48" fill="hold" nodeType="afterGroup">
                            <p:stCondLst>
                              <p:cond delay="7000"/>
                            </p:stCondLst>
                            <p:childTnLst>
                              <p:par>
                                <p:cTn id="49" presetID="12" presetClass="entr" presetSubtype="1" fill="hold" nodeType="afterEffect">
                                  <p:stCondLst>
                                    <p:cond delay="0"/>
                                  </p:stCondLst>
                                  <p:childTnLst>
                                    <p:set>
                                      <p:cBhvr>
                                        <p:cTn id="50" dur="1" fill="hold">
                                          <p:stCondLst>
                                            <p:cond delay="0"/>
                                          </p:stCondLst>
                                        </p:cTn>
                                        <p:tgtEl>
                                          <p:spTgt spid="880642">
                                            <p:txEl>
                                              <p:pRg st="10" end="10"/>
                                            </p:txEl>
                                          </p:spTgt>
                                        </p:tgtEl>
                                        <p:attrNameLst>
                                          <p:attrName>style.visibility</p:attrName>
                                        </p:attrNameLst>
                                      </p:cBhvr>
                                      <p:to>
                                        <p:strVal val="visible"/>
                                      </p:to>
                                    </p:set>
                                    <p:animEffect transition="in" filter="slide(fromTop)">
                                      <p:cBhvr>
                                        <p:cTn id="51" dur="500"/>
                                        <p:tgtEl>
                                          <p:spTgt spid="880642">
                                            <p:txEl>
                                              <p:pRg st="10" end="10"/>
                                            </p:txEl>
                                          </p:spTgt>
                                        </p:tgtEl>
                                      </p:cBhvr>
                                    </p:animEffect>
                                  </p:childTnLst>
                                </p:cTn>
                              </p:par>
                            </p:childTnLst>
                          </p:cTn>
                        </p:par>
                        <p:par>
                          <p:cTn id="52" fill="hold" nodeType="afterGroup">
                            <p:stCondLst>
                              <p:cond delay="7500"/>
                            </p:stCondLst>
                            <p:childTnLst>
                              <p:par>
                                <p:cTn id="53" presetID="12" presetClass="entr" presetSubtype="1" fill="hold" nodeType="afterEffect">
                                  <p:stCondLst>
                                    <p:cond delay="0"/>
                                  </p:stCondLst>
                                  <p:childTnLst>
                                    <p:set>
                                      <p:cBhvr>
                                        <p:cTn id="54" dur="1" fill="hold">
                                          <p:stCondLst>
                                            <p:cond delay="0"/>
                                          </p:stCondLst>
                                        </p:cTn>
                                        <p:tgtEl>
                                          <p:spTgt spid="880642">
                                            <p:txEl>
                                              <p:pRg st="11" end="11"/>
                                            </p:txEl>
                                          </p:spTgt>
                                        </p:tgtEl>
                                        <p:attrNameLst>
                                          <p:attrName>style.visibility</p:attrName>
                                        </p:attrNameLst>
                                      </p:cBhvr>
                                      <p:to>
                                        <p:strVal val="visible"/>
                                      </p:to>
                                    </p:set>
                                    <p:animEffect transition="in" filter="slide(fromTop)">
                                      <p:cBhvr>
                                        <p:cTn id="55" dur="500"/>
                                        <p:tgtEl>
                                          <p:spTgt spid="880642">
                                            <p:txEl>
                                              <p:pRg st="11" end="11"/>
                                            </p:txEl>
                                          </p:spTgt>
                                        </p:tgtEl>
                                      </p:cBhvr>
                                    </p:animEffect>
                                  </p:childTnLst>
                                </p:cTn>
                              </p:par>
                            </p:childTnLst>
                          </p:cTn>
                        </p:par>
                        <p:par>
                          <p:cTn id="56" fill="hold" nodeType="afterGroup">
                            <p:stCondLst>
                              <p:cond delay="8000"/>
                            </p:stCondLst>
                            <p:childTnLst>
                              <p:par>
                                <p:cTn id="57" presetID="12" presetClass="entr" presetSubtype="1" fill="hold" nodeType="afterEffect">
                                  <p:stCondLst>
                                    <p:cond delay="0"/>
                                  </p:stCondLst>
                                  <p:childTnLst>
                                    <p:set>
                                      <p:cBhvr>
                                        <p:cTn id="58" dur="1" fill="hold">
                                          <p:stCondLst>
                                            <p:cond delay="0"/>
                                          </p:stCondLst>
                                        </p:cTn>
                                        <p:tgtEl>
                                          <p:spTgt spid="880642">
                                            <p:txEl>
                                              <p:pRg st="12" end="12"/>
                                            </p:txEl>
                                          </p:spTgt>
                                        </p:tgtEl>
                                        <p:attrNameLst>
                                          <p:attrName>style.visibility</p:attrName>
                                        </p:attrNameLst>
                                      </p:cBhvr>
                                      <p:to>
                                        <p:strVal val="visible"/>
                                      </p:to>
                                    </p:set>
                                    <p:animEffect transition="in" filter="slide(fromTop)">
                                      <p:cBhvr>
                                        <p:cTn id="59" dur="500"/>
                                        <p:tgtEl>
                                          <p:spTgt spid="880642">
                                            <p:txEl>
                                              <p:pRg st="12" end="12"/>
                                            </p:txEl>
                                          </p:spTgt>
                                        </p:tgtEl>
                                      </p:cBhvr>
                                    </p:animEffect>
                                  </p:childTnLst>
                                </p:cTn>
                              </p:par>
                            </p:childTnLst>
                          </p:cTn>
                        </p:par>
                        <p:par>
                          <p:cTn id="60" fill="hold" nodeType="afterGroup">
                            <p:stCondLst>
                              <p:cond delay="8500"/>
                            </p:stCondLst>
                            <p:childTnLst>
                              <p:par>
                                <p:cTn id="61" presetID="12" presetClass="entr" presetSubtype="1" fill="hold" nodeType="afterEffect">
                                  <p:stCondLst>
                                    <p:cond delay="0"/>
                                  </p:stCondLst>
                                  <p:childTnLst>
                                    <p:set>
                                      <p:cBhvr>
                                        <p:cTn id="62" dur="1" fill="hold">
                                          <p:stCondLst>
                                            <p:cond delay="0"/>
                                          </p:stCondLst>
                                        </p:cTn>
                                        <p:tgtEl>
                                          <p:spTgt spid="880642">
                                            <p:txEl>
                                              <p:pRg st="13" end="13"/>
                                            </p:txEl>
                                          </p:spTgt>
                                        </p:tgtEl>
                                        <p:attrNameLst>
                                          <p:attrName>style.visibility</p:attrName>
                                        </p:attrNameLst>
                                      </p:cBhvr>
                                      <p:to>
                                        <p:strVal val="visible"/>
                                      </p:to>
                                    </p:set>
                                    <p:animEffect transition="in" filter="slide(fromTop)">
                                      <p:cBhvr>
                                        <p:cTn id="63" dur="500"/>
                                        <p:tgtEl>
                                          <p:spTgt spid="88064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0BDCB5DC-847B-0047-829E-3CBD4D1FBCCC}" type="slidenum">
              <a:rPr lang="fr-FR"/>
              <a:pPr>
                <a:defRPr/>
              </a:pPr>
              <a:t>22</a:t>
            </a:fld>
            <a:endParaRPr lang="fr-FR"/>
          </a:p>
        </p:txBody>
      </p:sp>
      <p:sp>
        <p:nvSpPr>
          <p:cNvPr id="880643" name="Rectangle 3"/>
          <p:cNvSpPr>
            <a:spLocks noChangeArrowheads="1"/>
          </p:cNvSpPr>
          <p:nvPr/>
        </p:nvSpPr>
        <p:spPr bwMode="auto">
          <a:xfrm>
            <a:off x="381000" y="274638"/>
            <a:ext cx="894080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dirty="0">
                <a:solidFill>
                  <a:srgbClr val="0000FF"/>
                </a:solidFill>
                <a:latin typeface="Palatino" charset="0"/>
                <a:cs typeface="+mn-cs"/>
              </a:rPr>
              <a:t>Etat du marché des NTIC</a:t>
            </a:r>
            <a:br>
              <a:rPr lang="fr-FR" dirty="0">
                <a:solidFill>
                  <a:srgbClr val="0000FF"/>
                </a:solidFill>
                <a:latin typeface="Palatino" charset="0"/>
                <a:cs typeface="+mn-cs"/>
              </a:rPr>
            </a:br>
            <a:r>
              <a:rPr lang="fr-FR" i="1" dirty="0">
                <a:solidFill>
                  <a:srgbClr val="0000FF"/>
                </a:solidFill>
                <a:latin typeface="Palatino" charset="0"/>
                <a:cs typeface="+mn-cs"/>
              </a:rPr>
              <a:t>les nouvelles tablettes,</a:t>
            </a:r>
          </a:p>
          <a:p>
            <a:pPr>
              <a:defRPr/>
            </a:pPr>
            <a:r>
              <a:rPr lang="fr-FR" i="1" dirty="0">
                <a:solidFill>
                  <a:srgbClr val="0000FF"/>
                </a:solidFill>
                <a:latin typeface="Palatino" charset="0"/>
                <a:cs typeface="+mn-cs"/>
              </a:rPr>
              <a:t>les nouveaux téléphones</a:t>
            </a:r>
            <a:endParaRPr lang="fr-FR" i="1" dirty="0">
              <a:cs typeface="+mn-cs"/>
            </a:endParaRPr>
          </a:p>
        </p:txBody>
      </p:sp>
      <p:pic>
        <p:nvPicPr>
          <p:cNvPr id="3" name="Espace réservé du contenu 2" descr="tablette.jpg"/>
          <p:cNvPicPr>
            <a:picLocks noGrp="1" noChangeAspect="1"/>
          </p:cNvPicPr>
          <p:nvPr>
            <p:ph idx="1"/>
          </p:nvPr>
        </p:nvPicPr>
        <p:blipFill>
          <a:blip r:embed="rId3">
            <a:extLst>
              <a:ext uri="{28A0092B-C50C-407E-A947-70E740481C1C}">
                <a14:useLocalDpi xmlns:a14="http://schemas.microsoft.com/office/drawing/2010/main" val="0"/>
              </a:ext>
            </a:extLst>
          </a:blip>
          <a:srcRect t="13148" b="13148"/>
          <a:stretch>
            <a:fillRect/>
          </a:stretch>
        </p:blipFill>
        <p:spPr>
          <a:xfrm>
            <a:off x="704850" y="2708275"/>
            <a:ext cx="7367588" cy="3600450"/>
          </a:xfrm>
        </p:spPr>
      </p:pic>
      <p:pic>
        <p:nvPicPr>
          <p:cNvPr id="71684" name="Image 3" descr="tabletteMa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7038"/>
            <a:ext cx="3670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5"/>
          <p:cNvSpPr>
            <a:spLocks noGrp="1"/>
          </p:cNvSpPr>
          <p:nvPr>
            <p:ph type="sldNum" sz="quarter" idx="12"/>
          </p:nvPr>
        </p:nvSpPr>
        <p:spPr/>
        <p:txBody>
          <a:bodyPr/>
          <a:lstStyle/>
          <a:p>
            <a:pPr>
              <a:defRPr/>
            </a:pPr>
            <a:fld id="{B4AC15F9-C81F-C348-BED4-EF88D86E21A9}" type="slidenum">
              <a:rPr lang="fr-FR"/>
              <a:pPr>
                <a:defRPr/>
              </a:pPr>
              <a:t>23</a:t>
            </a:fld>
            <a:endParaRPr lang="fr-FR"/>
          </a:p>
        </p:txBody>
      </p:sp>
      <p:sp>
        <p:nvSpPr>
          <p:cNvPr id="882690" name="Text Box 2"/>
          <p:cNvSpPr txBox="1">
            <a:spLocks noChangeArrowheads="1"/>
          </p:cNvSpPr>
          <p:nvPr/>
        </p:nvSpPr>
        <p:spPr bwMode="auto">
          <a:xfrm>
            <a:off x="1989138" y="1830388"/>
            <a:ext cx="30432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fr-FR" sz="2800" dirty="0">
                <a:latin typeface="+mn-lt"/>
                <a:cs typeface="+mn-cs"/>
              </a:rPr>
              <a:t>Un logiciel</a:t>
            </a:r>
          </a:p>
        </p:txBody>
      </p:sp>
      <p:sp>
        <p:nvSpPr>
          <p:cNvPr id="882691" name="Text Box 3"/>
          <p:cNvSpPr txBox="1">
            <a:spLocks noChangeArrowheads="1"/>
          </p:cNvSpPr>
          <p:nvPr/>
        </p:nvSpPr>
        <p:spPr bwMode="auto">
          <a:xfrm>
            <a:off x="5656263" y="4221163"/>
            <a:ext cx="39782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fr-FR" sz="2800" dirty="0">
                <a:latin typeface="+mn-lt"/>
                <a:cs typeface="+mn-cs"/>
              </a:rPr>
              <a:t>et ses manuels faciles d</a:t>
            </a:r>
            <a:r>
              <a:rPr lang="ja-JP" altLang="fr-FR" sz="2800" dirty="0">
                <a:latin typeface="+mn-lt"/>
                <a:cs typeface="+mn-cs"/>
              </a:rPr>
              <a:t>’</a:t>
            </a:r>
            <a:r>
              <a:rPr lang="fr-FR" sz="2800" dirty="0">
                <a:latin typeface="+mn-lt"/>
                <a:cs typeface="+mn-cs"/>
              </a:rPr>
              <a:t>utilisation, de 800 pages et leurs annotations</a:t>
            </a:r>
          </a:p>
        </p:txBody>
      </p:sp>
      <p:pic>
        <p:nvPicPr>
          <p:cNvPr id="882692" name="Picture 4" descr="manuel utili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13" y="1196975"/>
            <a:ext cx="2592387"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2693" name="Rectangle 5"/>
          <p:cNvSpPr>
            <a:spLocks noChangeArrowheads="1"/>
          </p:cNvSpPr>
          <p:nvPr/>
        </p:nvSpPr>
        <p:spPr bwMode="auto">
          <a:xfrm>
            <a:off x="304800" y="274638"/>
            <a:ext cx="929640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a:solidFill>
                  <a:srgbClr val="0000FF"/>
                </a:solidFill>
                <a:latin typeface="Palatino" charset="0"/>
                <a:cs typeface="+mn-cs"/>
              </a:rPr>
              <a:t>État du marché des NTIC</a:t>
            </a:r>
            <a:endParaRPr lang="fr-FR">
              <a:cs typeface="+mn-cs"/>
            </a:endParaRPr>
          </a:p>
        </p:txBody>
      </p:sp>
      <p:grpSp>
        <p:nvGrpSpPr>
          <p:cNvPr id="73734" name="Group 6"/>
          <p:cNvGrpSpPr>
            <a:grpSpLocks/>
          </p:cNvGrpSpPr>
          <p:nvPr/>
        </p:nvGrpSpPr>
        <p:grpSpPr bwMode="auto">
          <a:xfrm>
            <a:off x="2324100" y="2606675"/>
            <a:ext cx="2373313" cy="2190750"/>
            <a:chOff x="625" y="1778"/>
            <a:chExt cx="1380" cy="1380"/>
          </a:xfrm>
        </p:grpSpPr>
        <p:grpSp>
          <p:nvGrpSpPr>
            <p:cNvPr id="73735" name="Group 7"/>
            <p:cNvGrpSpPr>
              <a:grpSpLocks/>
            </p:cNvGrpSpPr>
            <p:nvPr/>
          </p:nvGrpSpPr>
          <p:grpSpPr bwMode="auto">
            <a:xfrm>
              <a:off x="625" y="1778"/>
              <a:ext cx="1380" cy="1380"/>
              <a:chOff x="476" y="1778"/>
              <a:chExt cx="1380" cy="1380"/>
            </a:xfrm>
          </p:grpSpPr>
          <p:grpSp>
            <p:nvGrpSpPr>
              <p:cNvPr id="73738" name="Group 8"/>
              <p:cNvGrpSpPr>
                <a:grpSpLocks/>
              </p:cNvGrpSpPr>
              <p:nvPr/>
            </p:nvGrpSpPr>
            <p:grpSpPr bwMode="auto">
              <a:xfrm>
                <a:off x="476" y="1778"/>
                <a:ext cx="1380" cy="1380"/>
                <a:chOff x="476" y="1778"/>
                <a:chExt cx="1380" cy="1380"/>
              </a:xfrm>
            </p:grpSpPr>
            <p:pic>
              <p:nvPicPr>
                <p:cNvPr id="73740" name="Picture 9" descr="CD 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778"/>
                  <a:ext cx="1380"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 y="1842"/>
                  <a:ext cx="3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2323"/>
                  <a:ext cx="14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2"/>
                <p:cNvPicPr>
                  <a:picLocks noChangeAspect="1" noChangeArrowheads="1"/>
                </p:cNvPicPr>
                <p:nvPr/>
              </p:nvPicPr>
              <p:blipFill>
                <a:blip r:embed="rId7">
                  <a:extLst>
                    <a:ext uri="{28A0092B-C50C-407E-A947-70E740481C1C}">
                      <a14:useLocalDpi xmlns:a14="http://schemas.microsoft.com/office/drawing/2010/main" val="0"/>
                    </a:ext>
                  </a:extLst>
                </a:blip>
                <a:srcRect t="48936"/>
                <a:stretch>
                  <a:fillRect/>
                </a:stretch>
              </p:blipFill>
              <p:spPr bwMode="auto">
                <a:xfrm>
                  <a:off x="793" y="1842"/>
                  <a:ext cx="16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2701" name="Oval 13"/>
              <p:cNvSpPr>
                <a:spLocks noChangeArrowheads="1"/>
              </p:cNvSpPr>
              <p:nvPr/>
            </p:nvSpPr>
            <p:spPr bwMode="auto">
              <a:xfrm>
                <a:off x="1376" y="1949"/>
                <a:ext cx="363" cy="363"/>
              </a:xfrm>
              <a:prstGeom prst="ellipse">
                <a:avLst/>
              </a:prstGeom>
              <a:solidFill>
                <a:srgbClr val="FFCC66">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882702" name="Rectangle 14"/>
            <p:cNvSpPr>
              <a:spLocks noChangeArrowheads="1"/>
            </p:cNvSpPr>
            <p:nvPr/>
          </p:nvSpPr>
          <p:spPr bwMode="auto">
            <a:xfrm>
              <a:off x="1202" y="2341"/>
              <a:ext cx="544" cy="273"/>
            </a:xfrm>
            <a:prstGeom prst="rect">
              <a:avLst/>
            </a:prstGeom>
            <a:solidFill>
              <a:srgbClr val="00CC00">
                <a:alpha val="8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82703" name="Rectangle 15"/>
            <p:cNvSpPr>
              <a:spLocks noChangeArrowheads="1"/>
            </p:cNvSpPr>
            <p:nvPr/>
          </p:nvSpPr>
          <p:spPr bwMode="auto">
            <a:xfrm rot="16200000">
              <a:off x="725" y="2364"/>
              <a:ext cx="544" cy="138"/>
            </a:xfrm>
            <a:prstGeom prst="rect">
              <a:avLst/>
            </a:prstGeom>
            <a:gradFill rotWithShape="1">
              <a:gsLst>
                <a:gs pos="0">
                  <a:schemeClr val="bg2"/>
                </a:gs>
                <a:gs pos="100000">
                  <a:srgbClr val="339933">
                    <a:alpha val="86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2690"/>
                                        </p:tgtEl>
                                        <p:attrNameLst>
                                          <p:attrName>style.visibility</p:attrName>
                                        </p:attrNameLst>
                                      </p:cBhvr>
                                      <p:to>
                                        <p:strVal val="visible"/>
                                      </p:to>
                                    </p:set>
                                    <p:animEffect transition="in" filter="fade">
                                      <p:cBhvr>
                                        <p:cTn id="7" dur="2000"/>
                                        <p:tgtEl>
                                          <p:spTgt spid="882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82692"/>
                                        </p:tgtEl>
                                        <p:attrNameLst>
                                          <p:attrName>style.visibility</p:attrName>
                                        </p:attrNameLst>
                                      </p:cBhvr>
                                      <p:to>
                                        <p:strVal val="visible"/>
                                      </p:to>
                                    </p:set>
                                    <p:animEffect transition="in" filter="fade">
                                      <p:cBhvr>
                                        <p:cTn id="12" dur="2000"/>
                                        <p:tgtEl>
                                          <p:spTgt spid="8826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2691"/>
                                        </p:tgtEl>
                                        <p:attrNameLst>
                                          <p:attrName>style.visibility</p:attrName>
                                        </p:attrNameLst>
                                      </p:cBhvr>
                                      <p:to>
                                        <p:strVal val="visible"/>
                                      </p:to>
                                    </p:set>
                                    <p:animEffect transition="in" filter="fade">
                                      <p:cBhvr>
                                        <p:cTn id="15" dur="2000"/>
                                        <p:tgtEl>
                                          <p:spTgt spid="882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0" grpId="0"/>
      <p:bldP spid="8826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pPr>
              <a:defRPr/>
            </a:pPr>
            <a:fld id="{6211C1B5-C033-6D4A-8CF6-DBD0404C5572}" type="slidenum">
              <a:rPr lang="fr-FR"/>
              <a:pPr>
                <a:defRPr/>
              </a:pPr>
              <a:t>24</a:t>
            </a:fld>
            <a:endParaRPr lang="fr-FR"/>
          </a:p>
        </p:txBody>
      </p:sp>
      <p:sp>
        <p:nvSpPr>
          <p:cNvPr id="884738" name="Rectangle 2"/>
          <p:cNvSpPr>
            <a:spLocks noGrp="1" noChangeArrowheads="1"/>
          </p:cNvSpPr>
          <p:nvPr>
            <p:ph type="title"/>
          </p:nvPr>
        </p:nvSpPr>
        <p:spPr>
          <a:xfrm>
            <a:off x="381000" y="609600"/>
            <a:ext cx="8316913" cy="1143000"/>
          </a:xfrm>
        </p:spPr>
        <p:txBody>
          <a:bodyPr/>
          <a:lstStyle/>
          <a:p>
            <a:pPr eaLnBrk="1" hangingPunct="1">
              <a:defRPr/>
            </a:pPr>
            <a:r>
              <a:rPr lang="fr-FR" sz="3600" b="1" dirty="0" smtClean="0"/>
              <a:t>Pourquoi a-t-on besoin d</a:t>
            </a:r>
            <a:r>
              <a:rPr lang="ja-JP" altLang="fr-FR" sz="3600" b="1" dirty="0" smtClean="0"/>
              <a:t>’</a:t>
            </a:r>
            <a:r>
              <a:rPr lang="fr-FR" sz="3600" b="1" dirty="0" smtClean="0"/>
              <a:t>ergonomie ?</a:t>
            </a:r>
          </a:p>
        </p:txBody>
      </p:sp>
      <p:sp>
        <p:nvSpPr>
          <p:cNvPr id="884739" name="Text Box 3"/>
          <p:cNvSpPr txBox="1">
            <a:spLocks noChangeArrowheads="1"/>
          </p:cNvSpPr>
          <p:nvPr/>
        </p:nvSpPr>
        <p:spPr bwMode="auto">
          <a:xfrm>
            <a:off x="1833563" y="1628775"/>
            <a:ext cx="795496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effectLst>
                  <a:outerShdw blurRad="38100" dist="38100" dir="2700000" algn="tl">
                    <a:srgbClr val="DDDDDD"/>
                  </a:outerShdw>
                </a:effectLst>
                <a:latin typeface="+mn-lt"/>
                <a:cs typeface="Arial" charset="0"/>
              </a:rPr>
              <a:t> Les nouvelles Technologies sont de plus en plus puissantes et </a:t>
            </a:r>
            <a:r>
              <a:rPr lang="ja-JP" altLang="fr-FR" sz="2800" dirty="0">
                <a:effectLst>
                  <a:outerShdw blurRad="38100" dist="38100" dir="2700000" algn="tl">
                    <a:srgbClr val="DDDDDD"/>
                  </a:outerShdw>
                </a:effectLst>
                <a:latin typeface="+mn-lt"/>
                <a:cs typeface="Arial" charset="0"/>
              </a:rPr>
              <a:t>“</a:t>
            </a:r>
            <a:r>
              <a:rPr lang="fr-FR" sz="2800" dirty="0">
                <a:effectLst>
                  <a:outerShdw blurRad="38100" dist="38100" dir="2700000" algn="tl">
                    <a:srgbClr val="DDDDDD"/>
                  </a:outerShdw>
                </a:effectLst>
                <a:latin typeface="+mn-lt"/>
                <a:cs typeface="Arial" charset="0"/>
              </a:rPr>
              <a:t>envahissantes</a:t>
            </a:r>
            <a:r>
              <a:rPr lang="ja-JP" altLang="fr-FR" sz="2800" dirty="0">
                <a:effectLst>
                  <a:outerShdw blurRad="38100" dist="38100" dir="2700000" algn="tl">
                    <a:srgbClr val="DDDDDD"/>
                  </a:outerShdw>
                </a:effectLst>
                <a:latin typeface="+mn-lt"/>
                <a:cs typeface="Arial" charset="0"/>
              </a:rPr>
              <a:t>”</a:t>
            </a:r>
            <a:r>
              <a:rPr lang="fr-FR" sz="2800" dirty="0">
                <a:effectLst>
                  <a:outerShdw blurRad="38100" dist="38100" dir="2700000" algn="tl">
                    <a:srgbClr val="DDDDDD"/>
                  </a:outerShdw>
                </a:effectLst>
                <a:latin typeface="+mn-lt"/>
                <a:cs typeface="Arial" charset="0"/>
              </a:rPr>
              <a:t>, alors que les utilisateurs sont de moins en moins compétents</a:t>
            </a:r>
          </a:p>
        </p:txBody>
      </p:sp>
      <p:sp>
        <p:nvSpPr>
          <p:cNvPr id="884740" name="Text Box 4"/>
          <p:cNvSpPr txBox="1">
            <a:spLocks noChangeArrowheads="1"/>
          </p:cNvSpPr>
          <p:nvPr/>
        </p:nvSpPr>
        <p:spPr bwMode="auto">
          <a:xfrm>
            <a:off x="1905000" y="3352800"/>
            <a:ext cx="7620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effectLst>
                  <a:outerShdw blurRad="38100" dist="38100" dir="2700000" algn="tl">
                    <a:srgbClr val="DDDDDD"/>
                  </a:outerShdw>
                </a:effectLst>
                <a:latin typeface="+mn-lt"/>
                <a:cs typeface="Arial" charset="0"/>
              </a:rPr>
              <a:t> Les logiciels ont de plus en plus de fonctionnalités, mais moins de 40% d’entre elles sont réellement utilisées</a:t>
            </a:r>
          </a:p>
        </p:txBody>
      </p:sp>
      <p:sp>
        <p:nvSpPr>
          <p:cNvPr id="884741" name="Text Box 5"/>
          <p:cNvSpPr txBox="1">
            <a:spLocks noChangeArrowheads="1"/>
          </p:cNvSpPr>
          <p:nvPr/>
        </p:nvSpPr>
        <p:spPr bwMode="auto">
          <a:xfrm>
            <a:off x="1911350" y="5151438"/>
            <a:ext cx="78422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effectLst>
                  <a:outerShdw blurRad="38100" dist="38100" dir="2700000" algn="tl">
                    <a:srgbClr val="DDDDDD"/>
                  </a:outerShdw>
                </a:effectLst>
                <a:latin typeface="+mn-lt"/>
                <a:cs typeface="Arial" charset="0"/>
              </a:rPr>
              <a:t> L</a:t>
            </a:r>
            <a:r>
              <a:rPr lang="ja-JP" altLang="fr-FR" sz="2800" dirty="0">
                <a:effectLst>
                  <a:outerShdw blurRad="38100" dist="38100" dir="2700000" algn="tl">
                    <a:srgbClr val="DDDDDD"/>
                  </a:outerShdw>
                </a:effectLst>
                <a:latin typeface="+mn-lt"/>
                <a:cs typeface="Arial" charset="0"/>
              </a:rPr>
              <a:t>’</a:t>
            </a:r>
            <a:r>
              <a:rPr lang="fr-FR" sz="2800" dirty="0">
                <a:effectLst>
                  <a:outerShdw blurRad="38100" dist="38100" dir="2700000" algn="tl">
                    <a:srgbClr val="DDDDDD"/>
                  </a:outerShdw>
                </a:effectLst>
                <a:latin typeface="+mn-lt"/>
                <a:cs typeface="Arial" charset="0"/>
              </a:rPr>
              <a:t>introduction de nouveaux dispositifs informatiques en entreprise correspond souvent à une baisse de la productivité</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4739"/>
                                        </p:tgtEl>
                                        <p:attrNameLst>
                                          <p:attrName>style.visibility</p:attrName>
                                        </p:attrNameLst>
                                      </p:cBhvr>
                                      <p:to>
                                        <p:strVal val="visible"/>
                                      </p:to>
                                    </p:set>
                                    <p:animEffect transition="in" filter="dissolve">
                                      <p:cBhvr>
                                        <p:cTn id="7" dur="500"/>
                                        <p:tgtEl>
                                          <p:spTgt spid="884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4740"/>
                                        </p:tgtEl>
                                        <p:attrNameLst>
                                          <p:attrName>style.visibility</p:attrName>
                                        </p:attrNameLst>
                                      </p:cBhvr>
                                      <p:to>
                                        <p:strVal val="visible"/>
                                      </p:to>
                                    </p:set>
                                    <p:animEffect transition="in" filter="dissolve">
                                      <p:cBhvr>
                                        <p:cTn id="12" dur="500"/>
                                        <p:tgtEl>
                                          <p:spTgt spid="884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4741"/>
                                        </p:tgtEl>
                                        <p:attrNameLst>
                                          <p:attrName>style.visibility</p:attrName>
                                        </p:attrNameLst>
                                      </p:cBhvr>
                                      <p:to>
                                        <p:strVal val="visible"/>
                                      </p:to>
                                    </p:set>
                                    <p:animEffect transition="in" filter="dissolve">
                                      <p:cBhvr>
                                        <p:cTn id="17" dur="500"/>
                                        <p:tgtEl>
                                          <p:spTgt spid="884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autoUpdateAnimBg="0"/>
      <p:bldP spid="884740" grpId="0" autoUpdateAnimBg="0"/>
      <p:bldP spid="88474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F8722100-D65F-EF41-B796-068C868C1015}" type="slidenum">
              <a:rPr lang="fr-FR"/>
              <a:pPr>
                <a:defRPr/>
              </a:pPr>
              <a:t>25</a:t>
            </a:fld>
            <a:endParaRPr lang="fr-FR"/>
          </a:p>
        </p:txBody>
      </p:sp>
      <p:pic>
        <p:nvPicPr>
          <p:cNvPr id="77826" name="Picture 2" descr="telecom c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341438"/>
            <a:ext cx="2184400"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883" name="Rectangle 3"/>
          <p:cNvSpPr>
            <a:spLocks noGrp="1" noChangeArrowheads="1"/>
          </p:cNvSpPr>
          <p:nvPr>
            <p:ph type="title"/>
          </p:nvPr>
        </p:nvSpPr>
        <p:spPr>
          <a:xfrm>
            <a:off x="742950" y="76200"/>
            <a:ext cx="8420100" cy="1143000"/>
          </a:xfrm>
        </p:spPr>
        <p:txBody>
          <a:bodyPr/>
          <a:lstStyle/>
          <a:p>
            <a:pPr eaLnBrk="1" hangingPunct="1">
              <a:defRPr/>
            </a:pPr>
            <a:r>
              <a:rPr lang="fr-FR" b="1" smtClean="0"/>
              <a:t>Exemple de non-sens</a:t>
            </a:r>
            <a:endParaRPr lang="fr-FR" smtClean="0"/>
          </a:p>
        </p:txBody>
      </p:sp>
      <p:sp>
        <p:nvSpPr>
          <p:cNvPr id="890884" name="Oval 4"/>
          <p:cNvSpPr>
            <a:spLocks noChangeArrowheads="1"/>
          </p:cNvSpPr>
          <p:nvPr/>
        </p:nvSpPr>
        <p:spPr bwMode="auto">
          <a:xfrm>
            <a:off x="3136900" y="1298575"/>
            <a:ext cx="3797300" cy="762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0885" name="Oval 5"/>
          <p:cNvSpPr>
            <a:spLocks noChangeArrowheads="1"/>
          </p:cNvSpPr>
          <p:nvPr/>
        </p:nvSpPr>
        <p:spPr bwMode="auto">
          <a:xfrm>
            <a:off x="3136900" y="4754563"/>
            <a:ext cx="3797300" cy="7620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884"/>
                                        </p:tgtEl>
                                        <p:attrNameLst>
                                          <p:attrName>style.visibility</p:attrName>
                                        </p:attrNameLst>
                                      </p:cBhvr>
                                      <p:to>
                                        <p:strVal val="visible"/>
                                      </p:to>
                                    </p:set>
                                    <p:anim calcmode="lin" valueType="num">
                                      <p:cBhvr additive="base">
                                        <p:cTn id="7" dur="500" fill="hold"/>
                                        <p:tgtEl>
                                          <p:spTgt spid="890884"/>
                                        </p:tgtEl>
                                        <p:attrNameLst>
                                          <p:attrName>ppt_x</p:attrName>
                                        </p:attrNameLst>
                                      </p:cBhvr>
                                      <p:tavLst>
                                        <p:tav tm="0">
                                          <p:val>
                                            <p:strVal val="0-#ppt_w/2"/>
                                          </p:val>
                                        </p:tav>
                                        <p:tav tm="100000">
                                          <p:val>
                                            <p:strVal val="#ppt_x"/>
                                          </p:val>
                                        </p:tav>
                                      </p:tavLst>
                                    </p:anim>
                                    <p:anim calcmode="lin" valueType="num">
                                      <p:cBhvr additive="base">
                                        <p:cTn id="8" dur="500" fill="hold"/>
                                        <p:tgtEl>
                                          <p:spTgt spid="8908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885"/>
                                        </p:tgtEl>
                                        <p:attrNameLst>
                                          <p:attrName>style.visibility</p:attrName>
                                        </p:attrNameLst>
                                      </p:cBhvr>
                                      <p:to>
                                        <p:strVal val="visible"/>
                                      </p:to>
                                    </p:set>
                                    <p:anim calcmode="lin" valueType="num">
                                      <p:cBhvr additive="base">
                                        <p:cTn id="13" dur="500" fill="hold"/>
                                        <p:tgtEl>
                                          <p:spTgt spid="890885"/>
                                        </p:tgtEl>
                                        <p:attrNameLst>
                                          <p:attrName>ppt_x</p:attrName>
                                        </p:attrNameLst>
                                      </p:cBhvr>
                                      <p:tavLst>
                                        <p:tav tm="0">
                                          <p:val>
                                            <p:strVal val="0-#ppt_w/2"/>
                                          </p:val>
                                        </p:tav>
                                        <p:tav tm="100000">
                                          <p:val>
                                            <p:strVal val="#ppt_x"/>
                                          </p:val>
                                        </p:tav>
                                      </p:tavLst>
                                    </p:anim>
                                    <p:anim calcmode="lin" valueType="num">
                                      <p:cBhvr additive="base">
                                        <p:cTn id="14" dur="500" fill="hold"/>
                                        <p:tgtEl>
                                          <p:spTgt spid="890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4" grpId="0" animBg="1"/>
      <p:bldP spid="8908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EA3791C-BC16-4547-8670-2181542FE18B}" type="slidenum">
              <a:rPr lang="fr-FR"/>
              <a:pPr>
                <a:defRPr/>
              </a:pPr>
              <a:t>26</a:t>
            </a:fld>
            <a:endParaRPr lang="fr-FR"/>
          </a:p>
        </p:txBody>
      </p:sp>
      <p:sp>
        <p:nvSpPr>
          <p:cNvPr id="886786" name="Rectangle 2"/>
          <p:cNvSpPr>
            <a:spLocks noGrp="1" noChangeArrowheads="1"/>
          </p:cNvSpPr>
          <p:nvPr>
            <p:ph type="body" idx="1"/>
          </p:nvPr>
        </p:nvSpPr>
        <p:spPr/>
        <p:txBody>
          <a:bodyPr/>
          <a:lstStyle/>
          <a:p>
            <a:pPr eaLnBrk="1" hangingPunct="1">
              <a:defRPr/>
            </a:pPr>
            <a:endParaRPr lang="fr-FR" smtClean="0"/>
          </a:p>
          <a:p>
            <a:pPr eaLnBrk="1" hangingPunct="1">
              <a:defRPr/>
            </a:pPr>
            <a:endParaRPr lang="fr-FR" smtClean="0"/>
          </a:p>
        </p:txBody>
      </p:sp>
      <p:sp>
        <p:nvSpPr>
          <p:cNvPr id="886787" name="Rectangle 3"/>
          <p:cNvSpPr>
            <a:spLocks noChangeArrowheads="1"/>
          </p:cNvSpPr>
          <p:nvPr/>
        </p:nvSpPr>
        <p:spPr bwMode="auto">
          <a:xfrm>
            <a:off x="381000" y="1573213"/>
            <a:ext cx="8721725" cy="505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3200" dirty="0">
                <a:cs typeface="+mn-cs"/>
              </a:rPr>
              <a:t>Dans les projets à forte composante technologique, l</a:t>
            </a:r>
            <a:r>
              <a:rPr lang="fr-FR" sz="3200" dirty="0">
                <a:latin typeface="Arial"/>
                <a:cs typeface="+mn-cs"/>
              </a:rPr>
              <a:t>’</a:t>
            </a:r>
            <a:r>
              <a:rPr lang="fr-FR" sz="3200" dirty="0">
                <a:cs typeface="+mn-cs"/>
              </a:rPr>
              <a:t>utilisateur final est souvent oublié</a:t>
            </a:r>
          </a:p>
          <a:p>
            <a:pPr>
              <a:defRPr/>
            </a:pPr>
            <a:endParaRPr lang="fr-FR" sz="3200" dirty="0">
              <a:cs typeface="+mn-cs"/>
            </a:endParaRPr>
          </a:p>
          <a:p>
            <a:pPr>
              <a:defRPr/>
            </a:pPr>
            <a:r>
              <a:rPr lang="fr-FR" sz="3200" dirty="0">
                <a:cs typeface="+mn-cs"/>
              </a:rPr>
              <a:t>Qu</a:t>
            </a:r>
            <a:r>
              <a:rPr lang="fr-FR" sz="3200" dirty="0">
                <a:latin typeface="Arial"/>
                <a:cs typeface="+mn-cs"/>
              </a:rPr>
              <a:t>’</a:t>
            </a:r>
            <a:r>
              <a:rPr lang="fr-FR" sz="3200" dirty="0">
                <a:cs typeface="+mn-cs"/>
              </a:rPr>
              <a:t>est ce que l</a:t>
            </a:r>
            <a:r>
              <a:rPr lang="fr-FR" sz="3200" dirty="0">
                <a:latin typeface="Arial"/>
                <a:cs typeface="+mn-cs"/>
              </a:rPr>
              <a:t>’</a:t>
            </a:r>
            <a:r>
              <a:rPr lang="fr-FR" sz="3200" dirty="0">
                <a:cs typeface="+mn-cs"/>
              </a:rPr>
              <a:t>utilisateur achète ?</a:t>
            </a:r>
            <a:r>
              <a:rPr lang="fr-FR" sz="2800" dirty="0">
                <a:cs typeface="+mn-cs"/>
              </a:rPr>
              <a:t> </a:t>
            </a:r>
          </a:p>
          <a:p>
            <a:pPr marL="179388" lvl="1">
              <a:defRPr/>
            </a:pPr>
            <a:r>
              <a:rPr lang="fr-FR" sz="3200" dirty="0">
                <a:cs typeface="+mn-cs"/>
              </a:rPr>
              <a:t>Une technologie ?</a:t>
            </a:r>
          </a:p>
          <a:p>
            <a:pPr marL="179388" lvl="1">
              <a:defRPr/>
            </a:pPr>
            <a:r>
              <a:rPr lang="fr-FR" sz="3200" dirty="0">
                <a:cs typeface="+mn-cs"/>
              </a:rPr>
              <a:t>Un produit ?</a:t>
            </a:r>
          </a:p>
          <a:p>
            <a:pPr marL="179388" lvl="1">
              <a:defRPr/>
            </a:pPr>
            <a:r>
              <a:rPr lang="fr-FR" sz="3200" dirty="0">
                <a:cs typeface="+mn-cs"/>
                <a:sym typeface="Wingdings" charset="0"/>
              </a:rPr>
              <a:t> </a:t>
            </a:r>
            <a:r>
              <a:rPr lang="fr-FR" sz="3200" dirty="0">
                <a:solidFill>
                  <a:srgbClr val="9900CC"/>
                </a:solidFill>
                <a:cs typeface="+mn-cs"/>
                <a:sym typeface="Wingdings" charset="0"/>
              </a:rPr>
              <a:t>Surtout ce que ce dernier lui permet de faire…</a:t>
            </a:r>
            <a:endParaRPr lang="fr-FR" sz="3200" dirty="0">
              <a:solidFill>
                <a:srgbClr val="9900CC"/>
              </a:solidFill>
              <a:cs typeface="+mn-cs"/>
            </a:endParaRPr>
          </a:p>
        </p:txBody>
      </p:sp>
      <p:sp>
        <p:nvSpPr>
          <p:cNvPr id="886788" name="Rectangle 4"/>
          <p:cNvSpPr>
            <a:spLocks noChangeArrowheads="1"/>
          </p:cNvSpPr>
          <p:nvPr/>
        </p:nvSpPr>
        <p:spPr bwMode="auto">
          <a:xfrm>
            <a:off x="1371600" y="461963"/>
            <a:ext cx="6708775"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3600">
                <a:solidFill>
                  <a:srgbClr val="0000FF"/>
                </a:solidFill>
                <a:latin typeface="Palatino" charset="0"/>
                <a:cs typeface="+mn-cs"/>
              </a:rPr>
              <a:t>Technologie et usager</a:t>
            </a:r>
            <a:r>
              <a:rPr lang="fr-FR">
                <a:cs typeface="+mn-cs"/>
              </a:rPr>
              <a:t/>
            </a:r>
            <a:br>
              <a:rPr lang="fr-FR">
                <a:cs typeface="+mn-cs"/>
              </a:rPr>
            </a:br>
            <a:endParaRPr lang="fr-FR" i="1">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86787">
                                            <p:txEl>
                                              <p:pRg st="2" end="2"/>
                                            </p:txEl>
                                          </p:spTgt>
                                        </p:tgtEl>
                                        <p:attrNameLst>
                                          <p:attrName>style.visibility</p:attrName>
                                        </p:attrNameLst>
                                      </p:cBhvr>
                                      <p:to>
                                        <p:strVal val="visible"/>
                                      </p:to>
                                    </p:set>
                                    <p:anim calcmode="lin" valueType="num">
                                      <p:cBhvr>
                                        <p:cTn id="7" dur="1000" fill="hold"/>
                                        <p:tgtEl>
                                          <p:spTgt spid="88678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88678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886787">
                                            <p:txEl>
                                              <p:pRg st="2" end="2"/>
                                            </p:txEl>
                                          </p:spTgt>
                                        </p:tgtEl>
                                      </p:cBhvr>
                                    </p:animEffect>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886787">
                                            <p:txEl>
                                              <p:pRg st="3" end="3"/>
                                            </p:txEl>
                                          </p:spTgt>
                                        </p:tgtEl>
                                        <p:attrNameLst>
                                          <p:attrName>style.visibility</p:attrName>
                                        </p:attrNameLst>
                                      </p:cBhvr>
                                      <p:to>
                                        <p:strVal val="visible"/>
                                      </p:to>
                                    </p:set>
                                    <p:animEffect transition="in" filter="slide(fromTop)">
                                      <p:cBhvr>
                                        <p:cTn id="13" dur="500"/>
                                        <p:tgtEl>
                                          <p:spTgt spid="886787">
                                            <p:txEl>
                                              <p:pRg st="3" end="3"/>
                                            </p:txEl>
                                          </p:spTgt>
                                        </p:tgtEl>
                                      </p:cBhvr>
                                    </p:animEffect>
                                  </p:childTnLst>
                                </p:cTn>
                              </p:par>
                            </p:childTnLst>
                          </p:cTn>
                        </p:par>
                        <p:par>
                          <p:cTn id="14" fill="hold" nodeType="afterGroup">
                            <p:stCondLst>
                              <p:cond delay="1500"/>
                            </p:stCondLst>
                            <p:childTnLst>
                              <p:par>
                                <p:cTn id="15" presetID="12" presetClass="entr" presetSubtype="1" fill="hold" nodeType="afterEffect">
                                  <p:stCondLst>
                                    <p:cond delay="0"/>
                                  </p:stCondLst>
                                  <p:childTnLst>
                                    <p:set>
                                      <p:cBhvr>
                                        <p:cTn id="16" dur="1" fill="hold">
                                          <p:stCondLst>
                                            <p:cond delay="0"/>
                                          </p:stCondLst>
                                        </p:cTn>
                                        <p:tgtEl>
                                          <p:spTgt spid="886787">
                                            <p:txEl>
                                              <p:pRg st="4" end="4"/>
                                            </p:txEl>
                                          </p:spTgt>
                                        </p:tgtEl>
                                        <p:attrNameLst>
                                          <p:attrName>style.visibility</p:attrName>
                                        </p:attrNameLst>
                                      </p:cBhvr>
                                      <p:to>
                                        <p:strVal val="visible"/>
                                      </p:to>
                                    </p:set>
                                    <p:animEffect transition="in" filter="slide(fromTop)">
                                      <p:cBhvr>
                                        <p:cTn id="17" dur="500"/>
                                        <p:tgtEl>
                                          <p:spTgt spid="886787">
                                            <p:txEl>
                                              <p:pRg st="4" end="4"/>
                                            </p:txEl>
                                          </p:spTgt>
                                        </p:tgtEl>
                                      </p:cBhvr>
                                    </p:animEffect>
                                  </p:childTnLst>
                                </p:cTn>
                              </p:par>
                            </p:childTnLst>
                          </p:cTn>
                        </p:par>
                        <p:par>
                          <p:cTn id="18" fill="hold" nodeType="afterGroup">
                            <p:stCondLst>
                              <p:cond delay="2000"/>
                            </p:stCondLst>
                            <p:childTnLst>
                              <p:par>
                                <p:cTn id="19" presetID="12" presetClass="entr" presetSubtype="1" fill="hold" nodeType="afterEffect">
                                  <p:stCondLst>
                                    <p:cond delay="0"/>
                                  </p:stCondLst>
                                  <p:childTnLst>
                                    <p:set>
                                      <p:cBhvr>
                                        <p:cTn id="20" dur="1" fill="hold">
                                          <p:stCondLst>
                                            <p:cond delay="0"/>
                                          </p:stCondLst>
                                        </p:cTn>
                                        <p:tgtEl>
                                          <p:spTgt spid="886787">
                                            <p:txEl>
                                              <p:pRg st="5" end="5"/>
                                            </p:txEl>
                                          </p:spTgt>
                                        </p:tgtEl>
                                        <p:attrNameLst>
                                          <p:attrName>style.visibility</p:attrName>
                                        </p:attrNameLst>
                                      </p:cBhvr>
                                      <p:to>
                                        <p:strVal val="visible"/>
                                      </p:to>
                                    </p:set>
                                    <p:animEffect transition="in" filter="slide(fromTop)">
                                      <p:cBhvr>
                                        <p:cTn id="21" dur="500"/>
                                        <p:tgtEl>
                                          <p:spTgt spid="886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4"/>
          <p:cNvSpPr>
            <a:spLocks noGrp="1"/>
          </p:cNvSpPr>
          <p:nvPr>
            <p:ph type="sldNum" sz="quarter" idx="12"/>
          </p:nvPr>
        </p:nvSpPr>
        <p:spPr/>
        <p:txBody>
          <a:bodyPr/>
          <a:lstStyle/>
          <a:p>
            <a:pPr>
              <a:defRPr/>
            </a:pPr>
            <a:fld id="{15A45CF9-A7A8-9942-AC63-526D45135C4E}" type="slidenum">
              <a:rPr lang="fr-FR"/>
              <a:pPr>
                <a:defRPr/>
              </a:pPr>
              <a:t>27</a:t>
            </a:fld>
            <a:endParaRPr lang="fr-FR"/>
          </a:p>
        </p:txBody>
      </p:sp>
      <p:sp>
        <p:nvSpPr>
          <p:cNvPr id="888834" name="Rectangle 2"/>
          <p:cNvSpPr>
            <a:spLocks noGrp="1" noChangeArrowheads="1"/>
          </p:cNvSpPr>
          <p:nvPr>
            <p:ph type="title"/>
          </p:nvPr>
        </p:nvSpPr>
        <p:spPr>
          <a:xfrm>
            <a:off x="390525" y="274638"/>
            <a:ext cx="9477375" cy="1143000"/>
          </a:xfrm>
        </p:spPr>
        <p:txBody>
          <a:bodyPr/>
          <a:lstStyle/>
          <a:p>
            <a:pPr eaLnBrk="1" hangingPunct="1">
              <a:defRPr/>
            </a:pPr>
            <a:r>
              <a:rPr lang="it-IT" b="1" smtClean="0">
                <a:cs typeface="Arial" charset="0"/>
              </a:rPr>
              <a:t>A l</a:t>
            </a:r>
            <a:r>
              <a:rPr lang="it-IT" b="1" smtClean="0">
                <a:latin typeface="EurostileExtended-Roman-DTC"/>
                <a:cs typeface="Arial" charset="0"/>
              </a:rPr>
              <a:t>’</a:t>
            </a:r>
            <a:r>
              <a:rPr lang="it-IT" b="1" smtClean="0">
                <a:cs typeface="Arial" charset="0"/>
              </a:rPr>
              <a:t>intersection </a:t>
            </a:r>
            <a:br>
              <a:rPr lang="it-IT" b="1" smtClean="0">
                <a:cs typeface="Arial" charset="0"/>
              </a:rPr>
            </a:br>
            <a:r>
              <a:rPr lang="it-IT" b="1" smtClean="0">
                <a:cs typeface="Arial" charset="0"/>
              </a:rPr>
              <a:t>de plusieurs disciplines</a:t>
            </a:r>
            <a:endParaRPr lang="fr-FR" smtClean="0">
              <a:cs typeface="Arial" charset="0"/>
            </a:endParaRPr>
          </a:p>
        </p:txBody>
      </p:sp>
      <p:grpSp>
        <p:nvGrpSpPr>
          <p:cNvPr id="81923" name="Group 3"/>
          <p:cNvGrpSpPr>
            <a:grpSpLocks/>
          </p:cNvGrpSpPr>
          <p:nvPr/>
        </p:nvGrpSpPr>
        <p:grpSpPr bwMode="auto">
          <a:xfrm rot="1401754">
            <a:off x="974725" y="3289300"/>
            <a:ext cx="8267700" cy="1219200"/>
            <a:chOff x="295" y="1910"/>
            <a:chExt cx="4807" cy="768"/>
          </a:xfrm>
        </p:grpSpPr>
        <p:sp>
          <p:nvSpPr>
            <p:cNvPr id="81931" name="WordArt 4"/>
            <p:cNvSpPr>
              <a:spLocks noChangeAspect="1" noChangeArrowheads="1" noChangeShapeType="1" noTextEdit="1"/>
            </p:cNvSpPr>
            <p:nvPr/>
          </p:nvSpPr>
          <p:spPr bwMode="auto">
            <a:xfrm>
              <a:off x="1292" y="2117"/>
              <a:ext cx="2836" cy="451"/>
            </a:xfrm>
            <a:prstGeom prst="rect">
              <a:avLst/>
            </a:prstGeom>
          </p:spPr>
          <p:txBody>
            <a:bodyPr wrap="none" fromWordArt="1">
              <a:prstTxWarp prst="textPlain">
                <a:avLst>
                  <a:gd name="adj" fmla="val 50000"/>
                </a:avLst>
              </a:prstTxWarp>
            </a:bodyPr>
            <a:lstStyle/>
            <a:p>
              <a:pPr algn="ctr"/>
              <a:r>
                <a:rPr lang="fr-FR" sz="3600" kern="10">
                  <a:ln w="9525">
                    <a:solidFill>
                      <a:srgbClr val="9900CC"/>
                    </a:solidFill>
                    <a:round/>
                    <a:headEnd/>
                    <a:tailEnd/>
                  </a:ln>
                  <a:solidFill>
                    <a:srgbClr val="FFFFFF"/>
                  </a:solidFill>
                  <a:latin typeface="EurostileExtended-Roman-DTC"/>
                  <a:ea typeface="EurostileExtended-Roman-DTC"/>
                  <a:cs typeface="EurostileExtended-Roman-DTC"/>
                </a:rPr>
                <a:t>Ergonomie</a:t>
              </a:r>
            </a:p>
          </p:txBody>
        </p:sp>
        <p:sp>
          <p:nvSpPr>
            <p:cNvPr id="888837" name="AutoShape 5"/>
            <p:cNvSpPr>
              <a:spLocks noChangeArrowheads="1"/>
            </p:cNvSpPr>
            <p:nvPr/>
          </p:nvSpPr>
          <p:spPr bwMode="auto">
            <a:xfrm rot="10800000">
              <a:off x="295" y="1910"/>
              <a:ext cx="907" cy="7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88838" name="AutoShape 6"/>
            <p:cNvSpPr>
              <a:spLocks noChangeArrowheads="1"/>
            </p:cNvSpPr>
            <p:nvPr/>
          </p:nvSpPr>
          <p:spPr bwMode="auto">
            <a:xfrm rot="10800000" flipH="1" flipV="1">
              <a:off x="4188" y="1911"/>
              <a:ext cx="905" cy="7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a:solidFill>
                  <a:schemeClr val="bg2"/>
                </a:solidFill>
                <a:latin typeface="EurostileExtended-Roman-DTC" charset="0"/>
                <a:cs typeface="+mn-cs"/>
              </a:endParaRPr>
            </a:p>
          </p:txBody>
        </p:sp>
      </p:grpSp>
      <p:sp>
        <p:nvSpPr>
          <p:cNvPr id="888839" name="Text Box 7"/>
          <p:cNvSpPr txBox="1">
            <a:spLocks noChangeArrowheads="1"/>
          </p:cNvSpPr>
          <p:nvPr/>
        </p:nvSpPr>
        <p:spPr bwMode="auto">
          <a:xfrm>
            <a:off x="193675" y="1628775"/>
            <a:ext cx="21844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fr-FR" sz="2000" b="1">
                <a:latin typeface="EurostileExtended-Roman-DTC" charset="0"/>
                <a:cs typeface="+mn-cs"/>
              </a:rPr>
              <a:t>HardWare</a:t>
            </a:r>
            <a:endParaRPr lang="fr-FR" sz="2000" b="1">
              <a:solidFill>
                <a:srgbClr val="EAEAEA"/>
              </a:solidFill>
              <a:latin typeface="EurostileExtended-Roman-DTC" charset="0"/>
              <a:cs typeface="+mn-cs"/>
            </a:endParaRPr>
          </a:p>
        </p:txBody>
      </p:sp>
      <p:sp>
        <p:nvSpPr>
          <p:cNvPr id="888840" name="Rectangle 8"/>
          <p:cNvSpPr>
            <a:spLocks noChangeArrowheads="1"/>
          </p:cNvSpPr>
          <p:nvPr/>
        </p:nvSpPr>
        <p:spPr bwMode="auto">
          <a:xfrm>
            <a:off x="8180388" y="5805488"/>
            <a:ext cx="1298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50000"/>
              </a:spcBef>
              <a:defRPr/>
            </a:pPr>
            <a:r>
              <a:rPr lang="fr-FR" sz="2000" b="1">
                <a:solidFill>
                  <a:srgbClr val="333333"/>
                </a:solidFill>
                <a:latin typeface="EurostileExtended-Roman-DTC" charset="0"/>
                <a:cs typeface="+mn-cs"/>
              </a:rPr>
              <a:t>SoftWare</a:t>
            </a:r>
          </a:p>
        </p:txBody>
      </p:sp>
      <p:sp>
        <p:nvSpPr>
          <p:cNvPr id="888841" name="Oval 9"/>
          <p:cNvSpPr>
            <a:spLocks noChangeArrowheads="1"/>
          </p:cNvSpPr>
          <p:nvPr/>
        </p:nvSpPr>
        <p:spPr bwMode="auto">
          <a:xfrm>
            <a:off x="-39688" y="3357563"/>
            <a:ext cx="3667126" cy="1008062"/>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Physiologie </a:t>
            </a:r>
          </a:p>
          <a:p>
            <a:pPr algn="ctr" eaLnBrk="1" hangingPunct="1">
              <a:defRPr/>
            </a:pPr>
            <a:r>
              <a:rPr lang="fr-FR" sz="2000">
                <a:solidFill>
                  <a:srgbClr val="5F5F5F"/>
                </a:solidFill>
                <a:latin typeface="EurostileExtended-Roman-DTC" charset="0"/>
                <a:cs typeface="+mn-cs"/>
              </a:rPr>
              <a:t>&amp; Anthropométrie</a:t>
            </a:r>
          </a:p>
        </p:txBody>
      </p:sp>
      <p:sp>
        <p:nvSpPr>
          <p:cNvPr id="888842" name="Oval 10"/>
          <p:cNvSpPr>
            <a:spLocks noChangeArrowheads="1"/>
          </p:cNvSpPr>
          <p:nvPr/>
        </p:nvSpPr>
        <p:spPr bwMode="auto">
          <a:xfrm>
            <a:off x="3079750" y="4076700"/>
            <a:ext cx="1951038" cy="792163"/>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I.A.</a:t>
            </a:r>
          </a:p>
        </p:txBody>
      </p:sp>
      <p:sp>
        <p:nvSpPr>
          <p:cNvPr id="888843" name="Oval 11"/>
          <p:cNvSpPr>
            <a:spLocks noChangeArrowheads="1"/>
          </p:cNvSpPr>
          <p:nvPr/>
        </p:nvSpPr>
        <p:spPr bwMode="auto">
          <a:xfrm>
            <a:off x="2924175" y="1916113"/>
            <a:ext cx="2419350" cy="865187"/>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Architecture</a:t>
            </a:r>
          </a:p>
        </p:txBody>
      </p:sp>
      <p:sp>
        <p:nvSpPr>
          <p:cNvPr id="888844" name="Oval 12"/>
          <p:cNvSpPr>
            <a:spLocks noChangeArrowheads="1"/>
          </p:cNvSpPr>
          <p:nvPr/>
        </p:nvSpPr>
        <p:spPr bwMode="auto">
          <a:xfrm>
            <a:off x="6083300" y="3284538"/>
            <a:ext cx="3665538" cy="1008062"/>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Sociologie &amp; </a:t>
            </a:r>
          </a:p>
          <a:p>
            <a:pPr algn="ctr" eaLnBrk="1" hangingPunct="1">
              <a:defRPr/>
            </a:pPr>
            <a:r>
              <a:rPr lang="fr-FR" sz="2000">
                <a:solidFill>
                  <a:srgbClr val="5F5F5F"/>
                </a:solidFill>
                <a:latin typeface="EurostileExtended-Roman-DTC" charset="0"/>
                <a:cs typeface="+mn-cs"/>
              </a:rPr>
              <a:t>Psychologie Sociale</a:t>
            </a:r>
          </a:p>
        </p:txBody>
      </p:sp>
      <p:sp>
        <p:nvSpPr>
          <p:cNvPr id="888845" name="Oval 13"/>
          <p:cNvSpPr>
            <a:spLocks noChangeArrowheads="1"/>
          </p:cNvSpPr>
          <p:nvPr/>
        </p:nvSpPr>
        <p:spPr bwMode="auto">
          <a:xfrm>
            <a:off x="4249738" y="5084763"/>
            <a:ext cx="3667125" cy="1008062"/>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Psychologie </a:t>
            </a:r>
          </a:p>
          <a:p>
            <a:pPr algn="ctr" eaLnBrk="1" hangingPunct="1">
              <a:defRPr/>
            </a:pPr>
            <a:r>
              <a:rPr lang="fr-FR" sz="2000">
                <a:solidFill>
                  <a:srgbClr val="5F5F5F"/>
                </a:solidFill>
                <a:latin typeface="EurostileExtended-Roman-DTC" charset="0"/>
                <a:cs typeface="+mn-cs"/>
              </a:rPr>
              <a:t>Cognitive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5"/>
          <p:cNvSpPr>
            <a:spLocks noGrp="1"/>
          </p:cNvSpPr>
          <p:nvPr>
            <p:ph type="sldNum" sz="quarter" idx="12"/>
          </p:nvPr>
        </p:nvSpPr>
        <p:spPr/>
        <p:txBody>
          <a:bodyPr/>
          <a:lstStyle/>
          <a:p>
            <a:pPr>
              <a:defRPr/>
            </a:pPr>
            <a:fld id="{A758B654-30D3-EB49-8625-78230E58659D}" type="slidenum">
              <a:rPr lang="fr-FR"/>
              <a:pPr>
                <a:defRPr/>
              </a:pPr>
              <a:t>28</a:t>
            </a:fld>
            <a:endParaRPr lang="fr-FR"/>
          </a:p>
        </p:txBody>
      </p:sp>
      <p:sp>
        <p:nvSpPr>
          <p:cNvPr id="897026" name="Rectangle 2"/>
          <p:cNvSpPr>
            <a:spLocks noGrp="1" noChangeArrowheads="1"/>
          </p:cNvSpPr>
          <p:nvPr>
            <p:ph type="title"/>
          </p:nvPr>
        </p:nvSpPr>
        <p:spPr>
          <a:xfrm>
            <a:off x="741363" y="44450"/>
            <a:ext cx="9086850" cy="1138238"/>
          </a:xfrm>
        </p:spPr>
        <p:txBody>
          <a:bodyPr/>
          <a:lstStyle/>
          <a:p>
            <a:pPr eaLnBrk="1" hangingPunct="1">
              <a:defRPr/>
            </a:pPr>
            <a:r>
              <a:rPr lang="fr-FR" b="1" dirty="0" smtClean="0">
                <a:cs typeface="Arial" charset="0"/>
              </a:rPr>
              <a:t>Où l</a:t>
            </a:r>
            <a:r>
              <a:rPr lang="fr-FR" b="1" dirty="0" smtClean="0">
                <a:latin typeface="Arial"/>
                <a:cs typeface="Arial" charset="0"/>
              </a:rPr>
              <a:t>’</a:t>
            </a:r>
            <a:r>
              <a:rPr lang="fr-FR" b="1" dirty="0" smtClean="0">
                <a:cs typeface="Arial" charset="0"/>
              </a:rPr>
              <a:t>ergonomie </a:t>
            </a:r>
            <a:br>
              <a:rPr lang="fr-FR" b="1" dirty="0" smtClean="0">
                <a:cs typeface="Arial" charset="0"/>
              </a:rPr>
            </a:br>
            <a:r>
              <a:rPr lang="fr-FR" b="1" dirty="0" smtClean="0">
                <a:cs typeface="Arial" charset="0"/>
              </a:rPr>
              <a:t>se situe-t-elle ?</a:t>
            </a:r>
            <a:endParaRPr lang="fr-FR" dirty="0" smtClean="0">
              <a:cs typeface="Arial" charset="0"/>
            </a:endParaRPr>
          </a:p>
        </p:txBody>
      </p:sp>
      <p:sp>
        <p:nvSpPr>
          <p:cNvPr id="897028" name="Oval 4"/>
          <p:cNvSpPr>
            <a:spLocks noChangeAspect="1" noChangeArrowheads="1"/>
          </p:cNvSpPr>
          <p:nvPr/>
        </p:nvSpPr>
        <p:spPr bwMode="auto">
          <a:xfrm>
            <a:off x="4044950" y="5056188"/>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Machine</a:t>
            </a:r>
          </a:p>
        </p:txBody>
      </p:sp>
      <p:sp>
        <p:nvSpPr>
          <p:cNvPr id="897029" name="Oval 5"/>
          <p:cNvSpPr>
            <a:spLocks noChangeAspect="1" noChangeArrowheads="1"/>
          </p:cNvSpPr>
          <p:nvPr/>
        </p:nvSpPr>
        <p:spPr bwMode="auto">
          <a:xfrm>
            <a:off x="6232525" y="2247900"/>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Utilisateur</a:t>
            </a:r>
          </a:p>
        </p:txBody>
      </p:sp>
      <p:sp>
        <p:nvSpPr>
          <p:cNvPr id="897030" name="Oval 6"/>
          <p:cNvSpPr>
            <a:spLocks noChangeAspect="1" noChangeArrowheads="1"/>
          </p:cNvSpPr>
          <p:nvPr/>
        </p:nvSpPr>
        <p:spPr bwMode="auto">
          <a:xfrm>
            <a:off x="1833563" y="2276475"/>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Développeurs</a:t>
            </a:r>
          </a:p>
        </p:txBody>
      </p:sp>
      <p:sp>
        <p:nvSpPr>
          <p:cNvPr id="897033" name="Oval 9"/>
          <p:cNvSpPr>
            <a:spLocks noChangeArrowheads="1"/>
          </p:cNvSpPr>
          <p:nvPr/>
        </p:nvSpPr>
        <p:spPr bwMode="auto">
          <a:xfrm>
            <a:off x="3783013" y="3357563"/>
            <a:ext cx="2341562" cy="9366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b="1">
                <a:solidFill>
                  <a:srgbClr val="9900CC"/>
                </a:solidFill>
                <a:latin typeface="Arial" charset="0"/>
                <a:cs typeface="+mn-cs"/>
              </a:rPr>
              <a:t>Ergonomie</a:t>
            </a:r>
          </a:p>
        </p:txBody>
      </p:sp>
      <p:sp>
        <p:nvSpPr>
          <p:cNvPr id="897034" name="AutoShape 10"/>
          <p:cNvSpPr>
            <a:spLocks noChangeArrowheads="1"/>
          </p:cNvSpPr>
          <p:nvPr/>
        </p:nvSpPr>
        <p:spPr bwMode="auto">
          <a:xfrm rot="-13648586" flipH="1" flipV="1">
            <a:off x="5720557" y="3020219"/>
            <a:ext cx="649287" cy="314325"/>
          </a:xfrm>
          <a:prstGeom prst="rightArrow">
            <a:avLst>
              <a:gd name="adj1" fmla="val 50000"/>
              <a:gd name="adj2" fmla="val 51641"/>
            </a:avLst>
          </a:prstGeom>
          <a:solidFill>
            <a:srgbClr val="9900CC"/>
          </a:solidFill>
          <a:ln w="9525">
            <a:solidFill>
              <a:srgbClr val="99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7035" name="AutoShape 11"/>
          <p:cNvSpPr>
            <a:spLocks noChangeArrowheads="1"/>
          </p:cNvSpPr>
          <p:nvPr/>
        </p:nvSpPr>
        <p:spPr bwMode="auto">
          <a:xfrm rot="13648586" flipV="1">
            <a:off x="3536950" y="3021013"/>
            <a:ext cx="649287" cy="312738"/>
          </a:xfrm>
          <a:prstGeom prst="rightArrow">
            <a:avLst>
              <a:gd name="adj1" fmla="val 50000"/>
              <a:gd name="adj2" fmla="val 51903"/>
            </a:avLst>
          </a:prstGeom>
          <a:solidFill>
            <a:srgbClr val="9900CC"/>
          </a:solidFill>
          <a:ln w="9525">
            <a:solidFill>
              <a:srgbClr val="99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7036" name="AutoShape 12"/>
          <p:cNvSpPr>
            <a:spLocks noChangeArrowheads="1"/>
          </p:cNvSpPr>
          <p:nvPr/>
        </p:nvSpPr>
        <p:spPr bwMode="auto">
          <a:xfrm rot="5400000" flipV="1">
            <a:off x="4628357" y="4531519"/>
            <a:ext cx="649287" cy="314325"/>
          </a:xfrm>
          <a:prstGeom prst="rightArrow">
            <a:avLst>
              <a:gd name="adj1" fmla="val 50000"/>
              <a:gd name="adj2" fmla="val 51641"/>
            </a:avLst>
          </a:prstGeom>
          <a:solidFill>
            <a:srgbClr val="9900CC"/>
          </a:solidFill>
          <a:ln w="9525">
            <a:solidFill>
              <a:srgbClr val="99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7037" name="AutoShape 13"/>
          <p:cNvSpPr>
            <a:spLocks noChangeAspect="1" noChangeArrowheads="1"/>
          </p:cNvSpPr>
          <p:nvPr/>
        </p:nvSpPr>
        <p:spPr bwMode="auto">
          <a:xfrm rot="7444435" flipH="1">
            <a:off x="5410994" y="3831432"/>
            <a:ext cx="2089150" cy="519112"/>
          </a:xfrm>
          <a:prstGeom prst="rightArrow">
            <a:avLst>
              <a:gd name="adj1" fmla="val 50000"/>
              <a:gd name="adj2" fmla="val 10061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eaLnBrk="1" hangingPunct="1">
              <a:defRPr/>
            </a:pPr>
            <a:r>
              <a:rPr lang="fr-FR" sz="1800" b="1">
                <a:latin typeface="Arial" charset="0"/>
                <a:cs typeface="+mn-cs"/>
              </a:rPr>
              <a:t>?</a:t>
            </a:r>
          </a:p>
        </p:txBody>
      </p:sp>
      <p:sp>
        <p:nvSpPr>
          <p:cNvPr id="897038" name="AutoShape 14"/>
          <p:cNvSpPr>
            <a:spLocks noChangeAspect="1" noChangeArrowheads="1"/>
          </p:cNvSpPr>
          <p:nvPr/>
        </p:nvSpPr>
        <p:spPr bwMode="auto">
          <a:xfrm rot="14155565" flipH="1" flipV="1">
            <a:off x="2529682" y="3926681"/>
            <a:ext cx="2089150" cy="519113"/>
          </a:xfrm>
          <a:prstGeom prst="rightArrow">
            <a:avLst>
              <a:gd name="adj1" fmla="val 50000"/>
              <a:gd name="adj2" fmla="val 10061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b="1">
              <a:latin typeface="Arial" charset="0"/>
              <a:cs typeface="+mn-cs"/>
            </a:endParaRPr>
          </a:p>
        </p:txBody>
      </p:sp>
      <p:sp>
        <p:nvSpPr>
          <p:cNvPr id="897039" name="Oval 15"/>
          <p:cNvSpPr>
            <a:spLocks noChangeAspect="1" noChangeArrowheads="1"/>
          </p:cNvSpPr>
          <p:nvPr/>
        </p:nvSpPr>
        <p:spPr bwMode="auto">
          <a:xfrm>
            <a:off x="1600200" y="1557338"/>
            <a:ext cx="1871663"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Commanditaire</a:t>
            </a:r>
          </a:p>
        </p:txBody>
      </p:sp>
      <p:sp>
        <p:nvSpPr>
          <p:cNvPr id="897040" name="Oval 16"/>
          <p:cNvSpPr>
            <a:spLocks noChangeAspect="1" noChangeArrowheads="1"/>
          </p:cNvSpPr>
          <p:nvPr/>
        </p:nvSpPr>
        <p:spPr bwMode="auto">
          <a:xfrm>
            <a:off x="974725" y="2924175"/>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Marketing</a:t>
            </a:r>
          </a:p>
        </p:txBody>
      </p:sp>
      <p:sp>
        <p:nvSpPr>
          <p:cNvPr id="897041" name="Oval 17"/>
          <p:cNvSpPr>
            <a:spLocks noChangeAspect="1" noChangeArrowheads="1"/>
          </p:cNvSpPr>
          <p:nvPr/>
        </p:nvSpPr>
        <p:spPr bwMode="auto">
          <a:xfrm>
            <a:off x="974725" y="3687763"/>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a:t>
            </a:r>
          </a:p>
        </p:txBody>
      </p:sp>
      <p:sp>
        <p:nvSpPr>
          <p:cNvPr id="897042" name="Text Box 18"/>
          <p:cNvSpPr txBox="1">
            <a:spLocks noChangeArrowheads="1"/>
          </p:cNvSpPr>
          <p:nvPr/>
        </p:nvSpPr>
        <p:spPr bwMode="auto">
          <a:xfrm>
            <a:off x="1208088" y="6021388"/>
            <a:ext cx="7486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fr-FR" sz="3200" b="1" dirty="0">
                <a:latin typeface="+mn-lt"/>
                <a:cs typeface="Arial" charset="0"/>
              </a:rPr>
              <a:t>L</a:t>
            </a:r>
            <a:r>
              <a:rPr lang="ja-JP" altLang="fr-FR" sz="3200" b="1" dirty="0">
                <a:latin typeface="+mn-lt"/>
                <a:cs typeface="Arial" charset="0"/>
              </a:rPr>
              <a:t>’</a:t>
            </a:r>
            <a:r>
              <a:rPr lang="fr-FR" sz="3200" b="1" dirty="0">
                <a:latin typeface="+mn-lt"/>
                <a:cs typeface="Arial" charset="0"/>
              </a:rPr>
              <a:t>ergonomie est au </a:t>
            </a:r>
            <a:r>
              <a:rPr lang="fr-FR" sz="3200" b="1" dirty="0" err="1">
                <a:latin typeface="+mn-lt"/>
                <a:cs typeface="Arial" charset="0"/>
              </a:rPr>
              <a:t>coeur</a:t>
            </a:r>
            <a:r>
              <a:rPr lang="fr-FR" sz="3200" b="1" dirty="0">
                <a:latin typeface="+mn-lt"/>
                <a:cs typeface="Arial" charset="0"/>
              </a:rPr>
              <a:t> de l</a:t>
            </a:r>
            <a:r>
              <a:rPr lang="ja-JP" altLang="fr-FR" sz="3200" b="1" dirty="0">
                <a:latin typeface="+mn-lt"/>
                <a:cs typeface="Arial" charset="0"/>
              </a:rPr>
              <a:t>’</a:t>
            </a:r>
            <a:r>
              <a:rPr lang="fr-FR" sz="3200" b="1" dirty="0">
                <a:latin typeface="+mn-lt"/>
                <a:cs typeface="Arial" charset="0"/>
              </a:rPr>
              <a:t>IHM !</a:t>
            </a:r>
            <a:endParaRPr lang="fr-FR" sz="3200" dirty="0">
              <a:latin typeface="+mn-lt"/>
              <a:cs typeface="Arial" charset="0"/>
            </a:endParaRPr>
          </a:p>
        </p:txBody>
      </p:sp>
      <p:sp>
        <p:nvSpPr>
          <p:cNvPr id="897043" name="Oval 19"/>
          <p:cNvSpPr>
            <a:spLocks noChangeAspect="1" noChangeArrowheads="1"/>
          </p:cNvSpPr>
          <p:nvPr/>
        </p:nvSpPr>
        <p:spPr bwMode="auto">
          <a:xfrm>
            <a:off x="7215188" y="2967038"/>
            <a:ext cx="1871662"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Utilisateur</a:t>
            </a:r>
          </a:p>
        </p:txBody>
      </p:sp>
      <p:sp>
        <p:nvSpPr>
          <p:cNvPr id="897044" name="Oval 20"/>
          <p:cNvSpPr>
            <a:spLocks noChangeAspect="1" noChangeArrowheads="1"/>
          </p:cNvSpPr>
          <p:nvPr/>
        </p:nvSpPr>
        <p:spPr bwMode="auto">
          <a:xfrm>
            <a:off x="7292975" y="1527175"/>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Utilisateur</a:t>
            </a:r>
          </a:p>
        </p:txBody>
      </p:sp>
      <p:sp>
        <p:nvSpPr>
          <p:cNvPr id="897027" name="AutoShape 3"/>
          <p:cNvSpPr>
            <a:spLocks noChangeAspect="1" noChangeArrowheads="1"/>
          </p:cNvSpPr>
          <p:nvPr/>
        </p:nvSpPr>
        <p:spPr bwMode="auto">
          <a:xfrm rot="10800000" flipH="1">
            <a:off x="4017963" y="2349500"/>
            <a:ext cx="1870075" cy="288925"/>
          </a:xfrm>
          <a:prstGeom prst="rightArrow">
            <a:avLst>
              <a:gd name="adj1" fmla="val 50000"/>
              <a:gd name="adj2" fmla="val 161813"/>
            </a:avLst>
          </a:prstGeom>
          <a:ln>
            <a:headEnd/>
            <a:tailEnd/>
          </a:ln>
          <a:effectLst>
            <a:outerShdw blurRad="40000" dist="20000" dir="5400000" rotWithShape="0">
              <a:srgbClr val="000000"/>
            </a:outerShdw>
          </a:effectLst>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fr-FR">
              <a:cs typeface="+mn-cs"/>
            </a:endParaRPr>
          </a:p>
        </p:txBody>
      </p:sp>
      <p:sp>
        <p:nvSpPr>
          <p:cNvPr id="897031" name="AutoShape 7"/>
          <p:cNvSpPr>
            <a:spLocks noChangeAspect="1" noChangeArrowheads="1"/>
          </p:cNvSpPr>
          <p:nvPr/>
        </p:nvSpPr>
        <p:spPr bwMode="auto">
          <a:xfrm rot="-10800000">
            <a:off x="4017963" y="2638425"/>
            <a:ext cx="1870075" cy="287338"/>
          </a:xfrm>
          <a:prstGeom prst="rightArrow">
            <a:avLst>
              <a:gd name="adj1" fmla="val 50000"/>
              <a:gd name="adj2" fmla="val 162707"/>
            </a:avLst>
          </a:prstGeom>
          <a:ln>
            <a:headEnd/>
            <a:tailEnd/>
          </a:ln>
          <a:effectLst>
            <a:outerShdw blurRad="40000" dist="20000" dir="5400000" rotWithShape="0">
              <a:srgbClr val="000000"/>
            </a:outerShdw>
          </a:effectLst>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97030"/>
                                        </p:tgtEl>
                                        <p:attrNameLst>
                                          <p:attrName>style.visibility</p:attrName>
                                        </p:attrNameLst>
                                      </p:cBhvr>
                                      <p:to>
                                        <p:strVal val="visible"/>
                                      </p:to>
                                    </p:set>
                                    <p:anim calcmode="lin" valueType="num">
                                      <p:cBhvr>
                                        <p:cTn id="7" dur="1000" fill="hold"/>
                                        <p:tgtEl>
                                          <p:spTgt spid="897030"/>
                                        </p:tgtEl>
                                        <p:attrNameLst>
                                          <p:attrName>ppt_w</p:attrName>
                                        </p:attrNameLst>
                                      </p:cBhvr>
                                      <p:tavLst>
                                        <p:tav tm="0">
                                          <p:val>
                                            <p:strVal val="#ppt_w*0.70"/>
                                          </p:val>
                                        </p:tav>
                                        <p:tav tm="100000">
                                          <p:val>
                                            <p:strVal val="#ppt_w"/>
                                          </p:val>
                                        </p:tav>
                                      </p:tavLst>
                                    </p:anim>
                                    <p:anim calcmode="lin" valueType="num">
                                      <p:cBhvr>
                                        <p:cTn id="8" dur="1000" fill="hold"/>
                                        <p:tgtEl>
                                          <p:spTgt spid="897030"/>
                                        </p:tgtEl>
                                        <p:attrNameLst>
                                          <p:attrName>ppt_h</p:attrName>
                                        </p:attrNameLst>
                                      </p:cBhvr>
                                      <p:tavLst>
                                        <p:tav tm="0">
                                          <p:val>
                                            <p:strVal val="#ppt_h"/>
                                          </p:val>
                                        </p:tav>
                                        <p:tav tm="100000">
                                          <p:val>
                                            <p:strVal val="#ppt_h"/>
                                          </p:val>
                                        </p:tav>
                                      </p:tavLst>
                                    </p:anim>
                                    <p:animEffect transition="in" filter="fade">
                                      <p:cBhvr>
                                        <p:cTn id="9" dur="1000"/>
                                        <p:tgtEl>
                                          <p:spTgt spid="8970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97039"/>
                                        </p:tgtEl>
                                        <p:attrNameLst>
                                          <p:attrName>style.visibility</p:attrName>
                                        </p:attrNameLst>
                                      </p:cBhvr>
                                      <p:to>
                                        <p:strVal val="visible"/>
                                      </p:to>
                                    </p:set>
                                    <p:anim calcmode="lin" valueType="num">
                                      <p:cBhvr>
                                        <p:cTn id="12" dur="1000" fill="hold"/>
                                        <p:tgtEl>
                                          <p:spTgt spid="897039"/>
                                        </p:tgtEl>
                                        <p:attrNameLst>
                                          <p:attrName>ppt_w</p:attrName>
                                        </p:attrNameLst>
                                      </p:cBhvr>
                                      <p:tavLst>
                                        <p:tav tm="0">
                                          <p:val>
                                            <p:strVal val="#ppt_w*0.70"/>
                                          </p:val>
                                        </p:tav>
                                        <p:tav tm="100000">
                                          <p:val>
                                            <p:strVal val="#ppt_w"/>
                                          </p:val>
                                        </p:tav>
                                      </p:tavLst>
                                    </p:anim>
                                    <p:anim calcmode="lin" valueType="num">
                                      <p:cBhvr>
                                        <p:cTn id="13" dur="1000" fill="hold"/>
                                        <p:tgtEl>
                                          <p:spTgt spid="897039"/>
                                        </p:tgtEl>
                                        <p:attrNameLst>
                                          <p:attrName>ppt_h</p:attrName>
                                        </p:attrNameLst>
                                      </p:cBhvr>
                                      <p:tavLst>
                                        <p:tav tm="0">
                                          <p:val>
                                            <p:strVal val="#ppt_h"/>
                                          </p:val>
                                        </p:tav>
                                        <p:tav tm="100000">
                                          <p:val>
                                            <p:strVal val="#ppt_h"/>
                                          </p:val>
                                        </p:tav>
                                      </p:tavLst>
                                    </p:anim>
                                    <p:animEffect transition="in" filter="fade">
                                      <p:cBhvr>
                                        <p:cTn id="14" dur="1000"/>
                                        <p:tgtEl>
                                          <p:spTgt spid="89703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97040"/>
                                        </p:tgtEl>
                                        <p:attrNameLst>
                                          <p:attrName>style.visibility</p:attrName>
                                        </p:attrNameLst>
                                      </p:cBhvr>
                                      <p:to>
                                        <p:strVal val="visible"/>
                                      </p:to>
                                    </p:set>
                                    <p:anim calcmode="lin" valueType="num">
                                      <p:cBhvr>
                                        <p:cTn id="17" dur="1000" fill="hold"/>
                                        <p:tgtEl>
                                          <p:spTgt spid="897040"/>
                                        </p:tgtEl>
                                        <p:attrNameLst>
                                          <p:attrName>ppt_w</p:attrName>
                                        </p:attrNameLst>
                                      </p:cBhvr>
                                      <p:tavLst>
                                        <p:tav tm="0">
                                          <p:val>
                                            <p:strVal val="#ppt_w*0.70"/>
                                          </p:val>
                                        </p:tav>
                                        <p:tav tm="100000">
                                          <p:val>
                                            <p:strVal val="#ppt_w"/>
                                          </p:val>
                                        </p:tav>
                                      </p:tavLst>
                                    </p:anim>
                                    <p:anim calcmode="lin" valueType="num">
                                      <p:cBhvr>
                                        <p:cTn id="18" dur="1000" fill="hold"/>
                                        <p:tgtEl>
                                          <p:spTgt spid="897040"/>
                                        </p:tgtEl>
                                        <p:attrNameLst>
                                          <p:attrName>ppt_h</p:attrName>
                                        </p:attrNameLst>
                                      </p:cBhvr>
                                      <p:tavLst>
                                        <p:tav tm="0">
                                          <p:val>
                                            <p:strVal val="#ppt_h"/>
                                          </p:val>
                                        </p:tav>
                                        <p:tav tm="100000">
                                          <p:val>
                                            <p:strVal val="#ppt_h"/>
                                          </p:val>
                                        </p:tav>
                                      </p:tavLst>
                                    </p:anim>
                                    <p:animEffect transition="in" filter="fade">
                                      <p:cBhvr>
                                        <p:cTn id="19" dur="1000"/>
                                        <p:tgtEl>
                                          <p:spTgt spid="89704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97041"/>
                                        </p:tgtEl>
                                        <p:attrNameLst>
                                          <p:attrName>style.visibility</p:attrName>
                                        </p:attrNameLst>
                                      </p:cBhvr>
                                      <p:to>
                                        <p:strVal val="visible"/>
                                      </p:to>
                                    </p:set>
                                    <p:anim calcmode="lin" valueType="num">
                                      <p:cBhvr>
                                        <p:cTn id="22" dur="1000" fill="hold"/>
                                        <p:tgtEl>
                                          <p:spTgt spid="897041"/>
                                        </p:tgtEl>
                                        <p:attrNameLst>
                                          <p:attrName>ppt_w</p:attrName>
                                        </p:attrNameLst>
                                      </p:cBhvr>
                                      <p:tavLst>
                                        <p:tav tm="0">
                                          <p:val>
                                            <p:strVal val="#ppt_w*0.70"/>
                                          </p:val>
                                        </p:tav>
                                        <p:tav tm="100000">
                                          <p:val>
                                            <p:strVal val="#ppt_w"/>
                                          </p:val>
                                        </p:tav>
                                      </p:tavLst>
                                    </p:anim>
                                    <p:anim calcmode="lin" valueType="num">
                                      <p:cBhvr>
                                        <p:cTn id="23" dur="1000" fill="hold"/>
                                        <p:tgtEl>
                                          <p:spTgt spid="897041"/>
                                        </p:tgtEl>
                                        <p:attrNameLst>
                                          <p:attrName>ppt_h</p:attrName>
                                        </p:attrNameLst>
                                      </p:cBhvr>
                                      <p:tavLst>
                                        <p:tav tm="0">
                                          <p:val>
                                            <p:strVal val="#ppt_h"/>
                                          </p:val>
                                        </p:tav>
                                        <p:tav tm="100000">
                                          <p:val>
                                            <p:strVal val="#ppt_h"/>
                                          </p:val>
                                        </p:tav>
                                      </p:tavLst>
                                    </p:anim>
                                    <p:animEffect transition="in" filter="fade">
                                      <p:cBhvr>
                                        <p:cTn id="24" dur="1000"/>
                                        <p:tgtEl>
                                          <p:spTgt spid="89704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97029"/>
                                        </p:tgtEl>
                                        <p:attrNameLst>
                                          <p:attrName>style.visibility</p:attrName>
                                        </p:attrNameLst>
                                      </p:cBhvr>
                                      <p:to>
                                        <p:strVal val="visible"/>
                                      </p:to>
                                    </p:set>
                                    <p:anim calcmode="lin" valueType="num">
                                      <p:cBhvr>
                                        <p:cTn id="27" dur="1000" fill="hold"/>
                                        <p:tgtEl>
                                          <p:spTgt spid="897029"/>
                                        </p:tgtEl>
                                        <p:attrNameLst>
                                          <p:attrName>ppt_w</p:attrName>
                                        </p:attrNameLst>
                                      </p:cBhvr>
                                      <p:tavLst>
                                        <p:tav tm="0">
                                          <p:val>
                                            <p:strVal val="#ppt_w*0.70"/>
                                          </p:val>
                                        </p:tav>
                                        <p:tav tm="100000">
                                          <p:val>
                                            <p:strVal val="#ppt_w"/>
                                          </p:val>
                                        </p:tav>
                                      </p:tavLst>
                                    </p:anim>
                                    <p:anim calcmode="lin" valueType="num">
                                      <p:cBhvr>
                                        <p:cTn id="28" dur="1000" fill="hold"/>
                                        <p:tgtEl>
                                          <p:spTgt spid="897029"/>
                                        </p:tgtEl>
                                        <p:attrNameLst>
                                          <p:attrName>ppt_h</p:attrName>
                                        </p:attrNameLst>
                                      </p:cBhvr>
                                      <p:tavLst>
                                        <p:tav tm="0">
                                          <p:val>
                                            <p:strVal val="#ppt_h"/>
                                          </p:val>
                                        </p:tav>
                                        <p:tav tm="100000">
                                          <p:val>
                                            <p:strVal val="#ppt_h"/>
                                          </p:val>
                                        </p:tav>
                                      </p:tavLst>
                                    </p:anim>
                                    <p:animEffect transition="in" filter="fade">
                                      <p:cBhvr>
                                        <p:cTn id="29" dur="1000"/>
                                        <p:tgtEl>
                                          <p:spTgt spid="89702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97043"/>
                                        </p:tgtEl>
                                        <p:attrNameLst>
                                          <p:attrName>style.visibility</p:attrName>
                                        </p:attrNameLst>
                                      </p:cBhvr>
                                      <p:to>
                                        <p:strVal val="visible"/>
                                      </p:to>
                                    </p:set>
                                    <p:anim calcmode="lin" valueType="num">
                                      <p:cBhvr>
                                        <p:cTn id="32" dur="1000" fill="hold"/>
                                        <p:tgtEl>
                                          <p:spTgt spid="897043"/>
                                        </p:tgtEl>
                                        <p:attrNameLst>
                                          <p:attrName>ppt_w</p:attrName>
                                        </p:attrNameLst>
                                      </p:cBhvr>
                                      <p:tavLst>
                                        <p:tav tm="0">
                                          <p:val>
                                            <p:strVal val="#ppt_w*0.70"/>
                                          </p:val>
                                        </p:tav>
                                        <p:tav tm="100000">
                                          <p:val>
                                            <p:strVal val="#ppt_w"/>
                                          </p:val>
                                        </p:tav>
                                      </p:tavLst>
                                    </p:anim>
                                    <p:anim calcmode="lin" valueType="num">
                                      <p:cBhvr>
                                        <p:cTn id="33" dur="1000" fill="hold"/>
                                        <p:tgtEl>
                                          <p:spTgt spid="897043"/>
                                        </p:tgtEl>
                                        <p:attrNameLst>
                                          <p:attrName>ppt_h</p:attrName>
                                        </p:attrNameLst>
                                      </p:cBhvr>
                                      <p:tavLst>
                                        <p:tav tm="0">
                                          <p:val>
                                            <p:strVal val="#ppt_h"/>
                                          </p:val>
                                        </p:tav>
                                        <p:tav tm="100000">
                                          <p:val>
                                            <p:strVal val="#ppt_h"/>
                                          </p:val>
                                        </p:tav>
                                      </p:tavLst>
                                    </p:anim>
                                    <p:animEffect transition="in" filter="fade">
                                      <p:cBhvr>
                                        <p:cTn id="34" dur="1000"/>
                                        <p:tgtEl>
                                          <p:spTgt spid="89704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897044"/>
                                        </p:tgtEl>
                                        <p:attrNameLst>
                                          <p:attrName>style.visibility</p:attrName>
                                        </p:attrNameLst>
                                      </p:cBhvr>
                                      <p:to>
                                        <p:strVal val="visible"/>
                                      </p:to>
                                    </p:set>
                                    <p:anim calcmode="lin" valueType="num">
                                      <p:cBhvr>
                                        <p:cTn id="37" dur="1000" fill="hold"/>
                                        <p:tgtEl>
                                          <p:spTgt spid="897044"/>
                                        </p:tgtEl>
                                        <p:attrNameLst>
                                          <p:attrName>ppt_w</p:attrName>
                                        </p:attrNameLst>
                                      </p:cBhvr>
                                      <p:tavLst>
                                        <p:tav tm="0">
                                          <p:val>
                                            <p:strVal val="#ppt_w*0.70"/>
                                          </p:val>
                                        </p:tav>
                                        <p:tav tm="100000">
                                          <p:val>
                                            <p:strVal val="#ppt_w"/>
                                          </p:val>
                                        </p:tav>
                                      </p:tavLst>
                                    </p:anim>
                                    <p:anim calcmode="lin" valueType="num">
                                      <p:cBhvr>
                                        <p:cTn id="38" dur="1000" fill="hold"/>
                                        <p:tgtEl>
                                          <p:spTgt spid="897044"/>
                                        </p:tgtEl>
                                        <p:attrNameLst>
                                          <p:attrName>ppt_h</p:attrName>
                                        </p:attrNameLst>
                                      </p:cBhvr>
                                      <p:tavLst>
                                        <p:tav tm="0">
                                          <p:val>
                                            <p:strVal val="#ppt_h"/>
                                          </p:val>
                                        </p:tav>
                                        <p:tav tm="100000">
                                          <p:val>
                                            <p:strVal val="#ppt_h"/>
                                          </p:val>
                                        </p:tav>
                                      </p:tavLst>
                                    </p:anim>
                                    <p:animEffect transition="in" filter="fade">
                                      <p:cBhvr>
                                        <p:cTn id="39" dur="1000"/>
                                        <p:tgtEl>
                                          <p:spTgt spid="89704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897028"/>
                                        </p:tgtEl>
                                        <p:attrNameLst>
                                          <p:attrName>style.visibility</p:attrName>
                                        </p:attrNameLst>
                                      </p:cBhvr>
                                      <p:to>
                                        <p:strVal val="visible"/>
                                      </p:to>
                                    </p:set>
                                    <p:anim calcmode="lin" valueType="num">
                                      <p:cBhvr>
                                        <p:cTn id="42" dur="1000" fill="hold"/>
                                        <p:tgtEl>
                                          <p:spTgt spid="897028"/>
                                        </p:tgtEl>
                                        <p:attrNameLst>
                                          <p:attrName>ppt_w</p:attrName>
                                        </p:attrNameLst>
                                      </p:cBhvr>
                                      <p:tavLst>
                                        <p:tav tm="0">
                                          <p:val>
                                            <p:strVal val="#ppt_w*0.70"/>
                                          </p:val>
                                        </p:tav>
                                        <p:tav tm="100000">
                                          <p:val>
                                            <p:strVal val="#ppt_w"/>
                                          </p:val>
                                        </p:tav>
                                      </p:tavLst>
                                    </p:anim>
                                    <p:anim calcmode="lin" valueType="num">
                                      <p:cBhvr>
                                        <p:cTn id="43" dur="1000" fill="hold"/>
                                        <p:tgtEl>
                                          <p:spTgt spid="897028"/>
                                        </p:tgtEl>
                                        <p:attrNameLst>
                                          <p:attrName>ppt_h</p:attrName>
                                        </p:attrNameLst>
                                      </p:cBhvr>
                                      <p:tavLst>
                                        <p:tav tm="0">
                                          <p:val>
                                            <p:strVal val="#ppt_h"/>
                                          </p:val>
                                        </p:tav>
                                        <p:tav tm="100000">
                                          <p:val>
                                            <p:strVal val="#ppt_h"/>
                                          </p:val>
                                        </p:tav>
                                      </p:tavLst>
                                    </p:anim>
                                    <p:animEffect transition="in" filter="fade">
                                      <p:cBhvr>
                                        <p:cTn id="44" dur="1000"/>
                                        <p:tgtEl>
                                          <p:spTgt spid="897028"/>
                                        </p:tgtEl>
                                      </p:cBhvr>
                                    </p:animEffect>
                                  </p:childTnLst>
                                </p:cTn>
                              </p:par>
                            </p:childTnLst>
                          </p:cTn>
                        </p:par>
                        <p:par>
                          <p:cTn id="45" fill="hold" nodeType="afterGroup">
                            <p:stCondLst>
                              <p:cond delay="1000"/>
                            </p:stCondLst>
                            <p:childTnLst>
                              <p:par>
                                <p:cTn id="46" presetID="12" presetClass="entr" presetSubtype="1" fill="hold" grpId="0" nodeType="afterEffect">
                                  <p:stCondLst>
                                    <p:cond delay="0"/>
                                  </p:stCondLst>
                                  <p:childTnLst>
                                    <p:set>
                                      <p:cBhvr>
                                        <p:cTn id="47" dur="1" fill="hold">
                                          <p:stCondLst>
                                            <p:cond delay="0"/>
                                          </p:stCondLst>
                                        </p:cTn>
                                        <p:tgtEl>
                                          <p:spTgt spid="897038"/>
                                        </p:tgtEl>
                                        <p:attrNameLst>
                                          <p:attrName>style.visibility</p:attrName>
                                        </p:attrNameLst>
                                      </p:cBhvr>
                                      <p:to>
                                        <p:strVal val="visible"/>
                                      </p:to>
                                    </p:set>
                                    <p:animEffect transition="in" filter="slide(fromTop)">
                                      <p:cBhvr>
                                        <p:cTn id="48" dur="500"/>
                                        <p:tgtEl>
                                          <p:spTgt spid="897038"/>
                                        </p:tgtEl>
                                      </p:cBhvr>
                                    </p:animEffect>
                                  </p:childTnLst>
                                </p:cTn>
                              </p:par>
                            </p:childTnLst>
                          </p:cTn>
                        </p:par>
                        <p:par>
                          <p:cTn id="49" fill="hold" nodeType="afterGroup">
                            <p:stCondLst>
                              <p:cond delay="1500"/>
                            </p:stCondLst>
                            <p:childTnLst>
                              <p:par>
                                <p:cTn id="50" presetID="12" presetClass="entr" presetSubtype="4" fill="hold" grpId="0" nodeType="afterEffect">
                                  <p:stCondLst>
                                    <p:cond delay="0"/>
                                  </p:stCondLst>
                                  <p:childTnLst>
                                    <p:set>
                                      <p:cBhvr>
                                        <p:cTn id="51" dur="1" fill="hold">
                                          <p:stCondLst>
                                            <p:cond delay="0"/>
                                          </p:stCondLst>
                                        </p:cTn>
                                        <p:tgtEl>
                                          <p:spTgt spid="897037"/>
                                        </p:tgtEl>
                                        <p:attrNameLst>
                                          <p:attrName>style.visibility</p:attrName>
                                        </p:attrNameLst>
                                      </p:cBhvr>
                                      <p:to>
                                        <p:strVal val="visible"/>
                                      </p:to>
                                    </p:set>
                                    <p:animEffect transition="in" filter="slide(fromBottom)">
                                      <p:cBhvr>
                                        <p:cTn id="52" dur="500"/>
                                        <p:tgtEl>
                                          <p:spTgt spid="897037"/>
                                        </p:tgtEl>
                                      </p:cBhvr>
                                    </p:animEffect>
                                  </p:childTnLst>
                                </p:cTn>
                              </p:par>
                            </p:childTnLst>
                          </p:cTn>
                        </p:par>
                        <p:par>
                          <p:cTn id="53" fill="hold" nodeType="afterGroup">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897031"/>
                                        </p:tgtEl>
                                        <p:attrNameLst>
                                          <p:attrName>style.visibility</p:attrName>
                                        </p:attrNameLst>
                                      </p:cBhvr>
                                      <p:to>
                                        <p:strVal val="visible"/>
                                      </p:to>
                                    </p:set>
                                    <p:animEffect transition="in" filter="fade">
                                      <p:cBhvr>
                                        <p:cTn id="56" dur="2000"/>
                                        <p:tgtEl>
                                          <p:spTgt spid="8970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7027"/>
                                        </p:tgtEl>
                                        <p:attrNameLst>
                                          <p:attrName>style.visibility</p:attrName>
                                        </p:attrNameLst>
                                      </p:cBhvr>
                                      <p:to>
                                        <p:strVal val="visible"/>
                                      </p:to>
                                    </p:set>
                                    <p:animEffect transition="in" filter="fade">
                                      <p:cBhvr>
                                        <p:cTn id="59" dur="2000"/>
                                        <p:tgtEl>
                                          <p:spTgt spid="897027"/>
                                        </p:tgtEl>
                                      </p:cBhvr>
                                    </p:animEffect>
                                  </p:childTnLst>
                                </p:cTn>
                              </p:par>
                              <p:par>
                                <p:cTn id="60" presetID="9" presetClass="emph" presetSubtype="0" grpId="1" nodeType="withEffect">
                                  <p:stCondLst>
                                    <p:cond delay="0"/>
                                  </p:stCondLst>
                                  <p:childTnLst>
                                    <p:set>
                                      <p:cBhvr rctx="PPT">
                                        <p:cTn id="61" dur="indefinite"/>
                                        <p:tgtEl>
                                          <p:spTgt spid="897031"/>
                                        </p:tgtEl>
                                        <p:attrNameLst>
                                          <p:attrName>style.opacity</p:attrName>
                                        </p:attrNameLst>
                                      </p:cBhvr>
                                      <p:to>
                                        <p:strVal val="0.5"/>
                                      </p:to>
                                    </p:set>
                                    <p:animEffect filter="image" prLst="opacity: 0.5">
                                      <p:cBhvr rctx="IE">
                                        <p:cTn id="62" dur="indefinite"/>
                                        <p:tgtEl>
                                          <p:spTgt spid="897031"/>
                                        </p:tgtEl>
                                      </p:cBhvr>
                                    </p:animEffect>
                                  </p:childTnLst>
                                </p:cTn>
                              </p:par>
                              <p:par>
                                <p:cTn id="63" presetID="9" presetClass="emph" presetSubtype="0" grpId="1" nodeType="withEffect">
                                  <p:stCondLst>
                                    <p:cond delay="0"/>
                                  </p:stCondLst>
                                  <p:childTnLst>
                                    <p:set>
                                      <p:cBhvr rctx="PPT">
                                        <p:cTn id="64" dur="indefinite"/>
                                        <p:tgtEl>
                                          <p:spTgt spid="897027"/>
                                        </p:tgtEl>
                                        <p:attrNameLst>
                                          <p:attrName>style.opacity</p:attrName>
                                        </p:attrNameLst>
                                      </p:cBhvr>
                                      <p:to>
                                        <p:strVal val="0.5"/>
                                      </p:to>
                                    </p:set>
                                    <p:animEffect filter="image" prLst="opacity: 0.5">
                                      <p:cBhvr rctx="IE">
                                        <p:cTn id="65" dur="indefinite"/>
                                        <p:tgtEl>
                                          <p:spTgt spid="8970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897033"/>
                                        </p:tgtEl>
                                        <p:attrNameLst>
                                          <p:attrName>style.visibility</p:attrName>
                                        </p:attrNameLst>
                                      </p:cBhvr>
                                      <p:to>
                                        <p:strVal val="visible"/>
                                      </p:to>
                                    </p:set>
                                    <p:anim calcmode="lin" valueType="num">
                                      <p:cBhvr>
                                        <p:cTn id="70" dur="1000" fill="hold"/>
                                        <p:tgtEl>
                                          <p:spTgt spid="897033"/>
                                        </p:tgtEl>
                                        <p:attrNameLst>
                                          <p:attrName>ppt_w</p:attrName>
                                        </p:attrNameLst>
                                      </p:cBhvr>
                                      <p:tavLst>
                                        <p:tav tm="0">
                                          <p:val>
                                            <p:strVal val="#ppt_w*0.70"/>
                                          </p:val>
                                        </p:tav>
                                        <p:tav tm="100000">
                                          <p:val>
                                            <p:strVal val="#ppt_w"/>
                                          </p:val>
                                        </p:tav>
                                      </p:tavLst>
                                    </p:anim>
                                    <p:anim calcmode="lin" valueType="num">
                                      <p:cBhvr>
                                        <p:cTn id="71" dur="1000" fill="hold"/>
                                        <p:tgtEl>
                                          <p:spTgt spid="897033"/>
                                        </p:tgtEl>
                                        <p:attrNameLst>
                                          <p:attrName>ppt_h</p:attrName>
                                        </p:attrNameLst>
                                      </p:cBhvr>
                                      <p:tavLst>
                                        <p:tav tm="0">
                                          <p:val>
                                            <p:strVal val="#ppt_h"/>
                                          </p:val>
                                        </p:tav>
                                        <p:tav tm="100000">
                                          <p:val>
                                            <p:strVal val="#ppt_h"/>
                                          </p:val>
                                        </p:tav>
                                      </p:tavLst>
                                    </p:anim>
                                    <p:animEffect transition="in" filter="fade">
                                      <p:cBhvr>
                                        <p:cTn id="72" dur="1000"/>
                                        <p:tgtEl>
                                          <p:spTgt spid="897033"/>
                                        </p:tgtEl>
                                      </p:cBhvr>
                                    </p:animEffect>
                                  </p:childTnLst>
                                </p:cTn>
                              </p:par>
                            </p:childTnLst>
                          </p:cTn>
                        </p:par>
                        <p:par>
                          <p:cTn id="73" fill="hold" nodeType="afterGroup">
                            <p:stCondLst>
                              <p:cond delay="1000"/>
                            </p:stCondLst>
                            <p:childTnLst>
                              <p:par>
                                <p:cTn id="74" presetID="12" presetClass="entr" presetSubtype="4" fill="hold" grpId="0" nodeType="afterEffect">
                                  <p:stCondLst>
                                    <p:cond delay="0"/>
                                  </p:stCondLst>
                                  <p:childTnLst>
                                    <p:set>
                                      <p:cBhvr>
                                        <p:cTn id="75" dur="1" fill="hold">
                                          <p:stCondLst>
                                            <p:cond delay="0"/>
                                          </p:stCondLst>
                                        </p:cTn>
                                        <p:tgtEl>
                                          <p:spTgt spid="897034"/>
                                        </p:tgtEl>
                                        <p:attrNameLst>
                                          <p:attrName>style.visibility</p:attrName>
                                        </p:attrNameLst>
                                      </p:cBhvr>
                                      <p:to>
                                        <p:strVal val="visible"/>
                                      </p:to>
                                    </p:set>
                                    <p:animEffect transition="in" filter="slide(fromBottom)">
                                      <p:cBhvr>
                                        <p:cTn id="76" dur="500"/>
                                        <p:tgtEl>
                                          <p:spTgt spid="897034"/>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897035"/>
                                        </p:tgtEl>
                                        <p:attrNameLst>
                                          <p:attrName>style.visibility</p:attrName>
                                        </p:attrNameLst>
                                      </p:cBhvr>
                                      <p:to>
                                        <p:strVal val="visible"/>
                                      </p:to>
                                    </p:set>
                                    <p:animEffect transition="in" filter="slide(fromBottom)">
                                      <p:cBhvr>
                                        <p:cTn id="79" dur="500"/>
                                        <p:tgtEl>
                                          <p:spTgt spid="897035"/>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897036"/>
                                        </p:tgtEl>
                                        <p:attrNameLst>
                                          <p:attrName>style.visibility</p:attrName>
                                        </p:attrNameLst>
                                      </p:cBhvr>
                                      <p:to>
                                        <p:strVal val="visible"/>
                                      </p:to>
                                    </p:set>
                                    <p:animEffect transition="in" filter="slide(fromTop)">
                                      <p:cBhvr>
                                        <p:cTn id="82" dur="500"/>
                                        <p:tgtEl>
                                          <p:spTgt spid="8970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897042"/>
                                        </p:tgtEl>
                                        <p:attrNameLst>
                                          <p:attrName>style.visibility</p:attrName>
                                        </p:attrNameLst>
                                      </p:cBhvr>
                                      <p:to>
                                        <p:strVal val="visible"/>
                                      </p:to>
                                    </p:set>
                                    <p:anim calcmode="lin" valueType="num">
                                      <p:cBhvr>
                                        <p:cTn id="87" dur="1000" fill="hold"/>
                                        <p:tgtEl>
                                          <p:spTgt spid="897042"/>
                                        </p:tgtEl>
                                        <p:attrNameLst>
                                          <p:attrName>ppt_w</p:attrName>
                                        </p:attrNameLst>
                                      </p:cBhvr>
                                      <p:tavLst>
                                        <p:tav tm="0">
                                          <p:val>
                                            <p:strVal val="#ppt_w*0.70"/>
                                          </p:val>
                                        </p:tav>
                                        <p:tav tm="100000">
                                          <p:val>
                                            <p:strVal val="#ppt_w"/>
                                          </p:val>
                                        </p:tav>
                                      </p:tavLst>
                                    </p:anim>
                                    <p:anim calcmode="lin" valueType="num">
                                      <p:cBhvr>
                                        <p:cTn id="88" dur="1000" fill="hold"/>
                                        <p:tgtEl>
                                          <p:spTgt spid="897042"/>
                                        </p:tgtEl>
                                        <p:attrNameLst>
                                          <p:attrName>ppt_h</p:attrName>
                                        </p:attrNameLst>
                                      </p:cBhvr>
                                      <p:tavLst>
                                        <p:tav tm="0">
                                          <p:val>
                                            <p:strVal val="#ppt_h"/>
                                          </p:val>
                                        </p:tav>
                                        <p:tav tm="100000">
                                          <p:val>
                                            <p:strVal val="#ppt_h"/>
                                          </p:val>
                                        </p:tav>
                                      </p:tavLst>
                                    </p:anim>
                                    <p:animEffect transition="in" filter="fade">
                                      <p:cBhvr>
                                        <p:cTn id="89" dur="1000"/>
                                        <p:tgtEl>
                                          <p:spTgt spid="89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animBg="1"/>
      <p:bldP spid="897029" grpId="0" animBg="1"/>
      <p:bldP spid="897030" grpId="0" animBg="1"/>
      <p:bldP spid="897033" grpId="0" animBg="1"/>
      <p:bldP spid="897034" grpId="0" animBg="1"/>
      <p:bldP spid="897035" grpId="0" animBg="1"/>
      <p:bldP spid="897036" grpId="0" animBg="1"/>
      <p:bldP spid="897037" grpId="0" animBg="1"/>
      <p:bldP spid="897038" grpId="0" animBg="1"/>
      <p:bldP spid="897039" grpId="0" animBg="1"/>
      <p:bldP spid="897040" grpId="0" animBg="1"/>
      <p:bldP spid="897041" grpId="0" animBg="1"/>
      <p:bldP spid="897042" grpId="0"/>
      <p:bldP spid="897043" grpId="0" animBg="1"/>
      <p:bldP spid="897044" grpId="0" animBg="1"/>
      <p:bldP spid="897027" grpId="0" animBg="1"/>
      <p:bldP spid="897027" grpId="1" animBg="1"/>
      <p:bldP spid="897031" grpId="0" animBg="1"/>
      <p:bldP spid="897031"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40E3960-C1A2-0046-933B-7CCCAF9ECEB0}" type="slidenum">
              <a:rPr lang="fr-FR"/>
              <a:pPr>
                <a:defRPr/>
              </a:pPr>
              <a:t>29</a:t>
            </a:fld>
            <a:endParaRPr lang="fr-FR"/>
          </a:p>
        </p:txBody>
      </p:sp>
      <p:sp>
        <p:nvSpPr>
          <p:cNvPr id="988162" name="Rectangle 2"/>
          <p:cNvSpPr>
            <a:spLocks noGrp="1" noChangeArrowheads="1"/>
          </p:cNvSpPr>
          <p:nvPr>
            <p:ph type="title"/>
          </p:nvPr>
        </p:nvSpPr>
        <p:spPr>
          <a:xfrm>
            <a:off x="379413" y="762000"/>
            <a:ext cx="9526587" cy="1143000"/>
          </a:xfrm>
        </p:spPr>
        <p:txBody>
          <a:bodyPr/>
          <a:lstStyle/>
          <a:p>
            <a:pPr eaLnBrk="1" hangingPunct="1">
              <a:spcBef>
                <a:spcPts val="1200"/>
              </a:spcBef>
              <a:spcAft>
                <a:spcPts val="300"/>
              </a:spcAft>
              <a:defRPr/>
            </a:pPr>
            <a:r>
              <a:rPr lang="fr-FR" b="1" dirty="0" smtClean="0">
                <a:solidFill>
                  <a:srgbClr val="FFEA18"/>
                </a:solidFill>
                <a:latin typeface="Palatino" charset="0"/>
                <a:cs typeface="+mj-cs"/>
              </a:rPr>
              <a:t>Interaction Homme-Machine</a:t>
            </a:r>
            <a:endParaRPr lang="fr-FR" b="1" dirty="0" smtClean="0">
              <a:latin typeface="Palatino" charset="0"/>
              <a:cs typeface="+mj-cs"/>
            </a:endParaRPr>
          </a:p>
        </p:txBody>
      </p:sp>
      <p:sp>
        <p:nvSpPr>
          <p:cNvPr id="988163" name="Rectangle 3"/>
          <p:cNvSpPr>
            <a:spLocks noGrp="1" noChangeArrowheads="1"/>
          </p:cNvSpPr>
          <p:nvPr>
            <p:ph type="body" idx="1"/>
          </p:nvPr>
        </p:nvSpPr>
        <p:spPr>
          <a:xfrm>
            <a:off x="304800" y="1295400"/>
            <a:ext cx="9601200" cy="5562600"/>
          </a:xfrm>
        </p:spPr>
        <p:txBody>
          <a:bodyPr/>
          <a:lstStyle/>
          <a:p>
            <a:pPr eaLnBrk="1" hangingPunct="1">
              <a:lnSpc>
                <a:spcPct val="90000"/>
              </a:lnSpc>
              <a:buFontTx/>
              <a:buNone/>
            </a:pPr>
            <a:endParaRPr lang="en-US" b="1" dirty="0">
              <a:latin typeface="Arial" charset="0"/>
              <a:ea typeface="ＭＳ Ｐゴシック" charset="0"/>
            </a:endParaRPr>
          </a:p>
          <a:p>
            <a:pPr eaLnBrk="1" hangingPunct="1">
              <a:lnSpc>
                <a:spcPct val="30000"/>
              </a:lnSpc>
              <a:buFontTx/>
              <a:buNone/>
            </a:pPr>
            <a:endParaRPr lang="en-US" b="1" dirty="0">
              <a:latin typeface="Arial" charset="0"/>
              <a:ea typeface="ＭＳ Ｐゴシック" charset="0"/>
            </a:endParaRPr>
          </a:p>
          <a:p>
            <a:pPr eaLnBrk="1" hangingPunct="1">
              <a:lnSpc>
                <a:spcPct val="90000"/>
              </a:lnSpc>
              <a:buFontTx/>
              <a:buNone/>
            </a:pPr>
            <a:r>
              <a:rPr lang="en-US" sz="3600" u="sng" dirty="0">
                <a:latin typeface="Palatino" charset="0"/>
                <a:ea typeface="ＭＳ Ｐゴシック" charset="0"/>
                <a:cs typeface="Palatino" charset="0"/>
              </a:rPr>
              <a:t>Rappel</a:t>
            </a:r>
            <a:r>
              <a:rPr lang="en-US" sz="3600" dirty="0">
                <a:latin typeface="Palatino" charset="0"/>
                <a:ea typeface="ＭＳ Ｐゴシック" charset="0"/>
                <a:cs typeface="Palatino" charset="0"/>
              </a:rPr>
              <a:t> :</a:t>
            </a:r>
          </a:p>
          <a:p>
            <a:pPr eaLnBrk="1" hangingPunct="1">
              <a:lnSpc>
                <a:spcPct val="90000"/>
              </a:lnSpc>
              <a:buFontTx/>
              <a:buNone/>
            </a:pPr>
            <a:r>
              <a:rPr lang="en-US" sz="3600" dirty="0">
                <a:solidFill>
                  <a:srgbClr val="FFEA18"/>
                </a:solidFill>
                <a:latin typeface="Palatino" charset="0"/>
                <a:ea typeface="ＭＳ Ｐゴシック" charset="0"/>
                <a:cs typeface="Palatino" charset="0"/>
              </a:rPr>
              <a:t>I H M  </a:t>
            </a:r>
            <a:r>
              <a:rPr lang="en-US" sz="3600" dirty="0">
                <a:latin typeface="Palatino" charset="0"/>
                <a:ea typeface="ＭＳ Ｐゴシック" charset="0"/>
                <a:cs typeface="Palatino" charset="0"/>
              </a:rPr>
              <a:t>=</a:t>
            </a:r>
          </a:p>
          <a:p>
            <a:pPr eaLnBrk="1" hangingPunct="1">
              <a:lnSpc>
                <a:spcPct val="90000"/>
              </a:lnSpc>
              <a:buFontTx/>
              <a:buNone/>
            </a:pPr>
            <a:r>
              <a:rPr lang="en-US" sz="3600" dirty="0">
                <a:latin typeface="Arial" charset="0"/>
                <a:ea typeface="ＭＳ Ｐゴシック" charset="0"/>
              </a:rPr>
              <a:t>	</a:t>
            </a:r>
            <a:r>
              <a:rPr lang="en-US" sz="3600" dirty="0">
                <a:latin typeface="Palatino" charset="0"/>
                <a:ea typeface="ＭＳ Ｐゴシック" charset="0"/>
                <a:cs typeface="Palatino" charset="0"/>
              </a:rPr>
              <a:t>Discipline </a:t>
            </a:r>
            <a:r>
              <a:rPr lang="en-US" sz="3600" dirty="0" err="1">
                <a:latin typeface="Palatino" charset="0"/>
                <a:ea typeface="ＭＳ Ｐゴシック" charset="0"/>
                <a:cs typeface="Palatino" charset="0"/>
              </a:rPr>
              <a:t>englobant</a:t>
            </a:r>
            <a:r>
              <a:rPr lang="en-US" sz="3600" dirty="0">
                <a:latin typeface="Palatino" charset="0"/>
                <a:ea typeface="ＭＳ Ｐゴシック" charset="0"/>
                <a:cs typeface="Palatino" charset="0"/>
              </a:rPr>
              <a:t> </a:t>
            </a:r>
            <a:r>
              <a:rPr lang="en-US" sz="3600" dirty="0" err="1">
                <a:latin typeface="Palatino" charset="0"/>
                <a:ea typeface="ＭＳ Ｐゴシック" charset="0"/>
                <a:cs typeface="Palatino" charset="0"/>
              </a:rPr>
              <a:t>l’ensemble</a:t>
            </a:r>
            <a:r>
              <a:rPr lang="en-US" sz="3600" dirty="0">
                <a:latin typeface="Palatino" charset="0"/>
                <a:ea typeface="ＭＳ Ｐゴシック" charset="0"/>
                <a:cs typeface="Palatino" charset="0"/>
              </a:rPr>
              <a:t> des</a:t>
            </a:r>
            <a:r>
              <a:rPr lang="en-US" sz="3600" dirty="0">
                <a:solidFill>
                  <a:srgbClr val="000000"/>
                </a:solidFill>
                <a:latin typeface="Palatino" charset="0"/>
                <a:ea typeface="ＭＳ Ｐゴシック" charset="0"/>
                <a:cs typeface="Palatino" charset="0"/>
              </a:rPr>
              <a:t> </a:t>
            </a:r>
            <a:r>
              <a:rPr lang="en-US" sz="3600" dirty="0">
                <a:latin typeface="Palatino" charset="0"/>
                <a:ea typeface="ＭＳ Ｐゴシック" charset="0"/>
                <a:cs typeface="Palatino" charset="0"/>
              </a:rPr>
              <a:t>aspects de</a:t>
            </a:r>
            <a:r>
              <a:rPr lang="en-US" sz="3600" dirty="0">
                <a:solidFill>
                  <a:srgbClr val="000000"/>
                </a:solidFill>
                <a:latin typeface="Palatino" charset="0"/>
                <a:ea typeface="ＭＳ Ｐゴシック" charset="0"/>
                <a:cs typeface="Palatino" charset="0"/>
              </a:rPr>
              <a:t> </a:t>
            </a:r>
            <a:r>
              <a:rPr lang="en-US" sz="3600" dirty="0">
                <a:solidFill>
                  <a:srgbClr val="FFEA18"/>
                </a:solidFill>
                <a:latin typeface="Palatino" charset="0"/>
                <a:ea typeface="ＭＳ Ｐゴシック" charset="0"/>
                <a:cs typeface="Palatino" charset="0"/>
              </a:rPr>
              <a:t>la conception,</a:t>
            </a:r>
            <a:r>
              <a:rPr lang="en-US" sz="3600" dirty="0">
                <a:solidFill>
                  <a:srgbClr val="000000"/>
                </a:solidFill>
                <a:latin typeface="Palatino" charset="0"/>
                <a:ea typeface="ＭＳ Ｐゴシック" charset="0"/>
                <a:cs typeface="Palatino" charset="0"/>
              </a:rPr>
              <a:t>,</a:t>
            </a:r>
            <a:r>
              <a:rPr lang="en-US" sz="3600" dirty="0">
                <a:latin typeface="Palatino" charset="0"/>
                <a:ea typeface="ＭＳ Ｐゴシック" charset="0"/>
                <a:cs typeface="Palatino" charset="0"/>
              </a:rPr>
              <a:t> de </a:t>
            </a:r>
            <a:r>
              <a:rPr lang="en-US" sz="3600" dirty="0" err="1">
                <a:solidFill>
                  <a:srgbClr val="FFEA18"/>
                </a:solidFill>
                <a:latin typeface="Palatino" charset="0"/>
                <a:ea typeface="ＭＳ Ｐゴシック" charset="0"/>
                <a:cs typeface="Palatino" charset="0"/>
              </a:rPr>
              <a:t>l’implémentation</a:t>
            </a:r>
            <a:r>
              <a:rPr lang="en-US" sz="3600" dirty="0">
                <a:solidFill>
                  <a:srgbClr val="FFEA18"/>
                </a:solidFill>
                <a:latin typeface="Palatino" charset="0"/>
                <a:ea typeface="ＭＳ Ｐゴシック" charset="0"/>
                <a:cs typeface="Palatino" charset="0"/>
              </a:rPr>
              <a:t>,</a:t>
            </a:r>
            <a:r>
              <a:rPr lang="en-US" sz="3600" dirty="0">
                <a:solidFill>
                  <a:srgbClr val="000000"/>
                </a:solidFill>
                <a:latin typeface="Palatino" charset="0"/>
                <a:ea typeface="ＭＳ Ｐゴシック" charset="0"/>
                <a:cs typeface="Palatino" charset="0"/>
              </a:rPr>
              <a:t> </a:t>
            </a:r>
            <a:r>
              <a:rPr lang="en-US" sz="3600" dirty="0">
                <a:latin typeface="Palatino" charset="0"/>
                <a:ea typeface="ＭＳ Ｐゴシック" charset="0"/>
                <a:cs typeface="Palatino" charset="0"/>
              </a:rPr>
              <a:t>et de</a:t>
            </a:r>
            <a:r>
              <a:rPr lang="en-US" sz="3600" dirty="0">
                <a:solidFill>
                  <a:srgbClr val="000000"/>
                </a:solidFill>
                <a:latin typeface="Palatino" charset="0"/>
                <a:ea typeface="ＭＳ Ｐゴシック" charset="0"/>
                <a:cs typeface="Palatino" charset="0"/>
              </a:rPr>
              <a:t> </a:t>
            </a:r>
            <a:r>
              <a:rPr lang="en-US" sz="3600" dirty="0" err="1">
                <a:solidFill>
                  <a:srgbClr val="FFEA18"/>
                </a:solidFill>
                <a:latin typeface="Palatino" charset="0"/>
                <a:ea typeface="ＭＳ Ｐゴシック" charset="0"/>
                <a:cs typeface="Palatino" charset="0"/>
              </a:rPr>
              <a:t>l’évaluation</a:t>
            </a:r>
            <a:r>
              <a:rPr lang="en-US" sz="3600" dirty="0">
                <a:solidFill>
                  <a:srgbClr val="000000"/>
                </a:solidFill>
                <a:latin typeface="Palatino" charset="0"/>
                <a:ea typeface="ＭＳ Ｐゴシック" charset="0"/>
                <a:cs typeface="Palatino" charset="0"/>
              </a:rPr>
              <a:t> </a:t>
            </a:r>
            <a:r>
              <a:rPr lang="en-US" sz="3600" dirty="0">
                <a:latin typeface="Palatino" charset="0"/>
                <a:ea typeface="ＭＳ Ｐゴシック" charset="0"/>
                <a:cs typeface="Palatino" charset="0"/>
              </a:rPr>
              <a:t>des </a:t>
            </a:r>
            <a:r>
              <a:rPr lang="en-US" sz="3600" dirty="0" err="1">
                <a:latin typeface="Palatino" charset="0"/>
                <a:ea typeface="ＭＳ Ｐゴシック" charset="0"/>
                <a:cs typeface="Palatino" charset="0"/>
              </a:rPr>
              <a:t>systèmes</a:t>
            </a:r>
            <a:r>
              <a:rPr lang="en-US" sz="3600" dirty="0">
                <a:latin typeface="Palatino" charset="0"/>
                <a:ea typeface="ＭＳ Ｐゴシック" charset="0"/>
                <a:cs typeface="Palatino" charset="0"/>
              </a:rPr>
              <a:t> </a:t>
            </a:r>
            <a:r>
              <a:rPr lang="en-US" sz="3600" dirty="0" smtClean="0">
                <a:latin typeface="Palatino" charset="0"/>
                <a:ea typeface="ＭＳ Ｐゴシック" charset="0"/>
                <a:cs typeface="Palatino" charset="0"/>
              </a:rPr>
              <a:t>(</a:t>
            </a:r>
            <a:r>
              <a:rPr lang="en-US" sz="3600" dirty="0" err="1" smtClean="0">
                <a:latin typeface="Palatino" charset="0"/>
                <a:ea typeface="ＭＳ Ｐゴシック" charset="0"/>
                <a:cs typeface="Palatino" charset="0"/>
              </a:rPr>
              <a:t>informatiques</a:t>
            </a:r>
            <a:r>
              <a:rPr lang="en-US" sz="3600" dirty="0" smtClean="0">
                <a:latin typeface="Palatino" charset="0"/>
                <a:ea typeface="ＭＳ Ｐゴシック" charset="0"/>
                <a:cs typeface="Palatino" charset="0"/>
              </a:rPr>
              <a:t>) </a:t>
            </a:r>
            <a:r>
              <a:rPr lang="en-US" sz="3600" dirty="0" err="1">
                <a:latin typeface="Palatino" charset="0"/>
                <a:ea typeface="ＭＳ Ｐゴシック" charset="0"/>
                <a:cs typeface="Palatino" charset="0"/>
              </a:rPr>
              <a:t>interactifs</a:t>
            </a:r>
            <a:endParaRPr lang="en-US" sz="3600" b="1" dirty="0">
              <a:latin typeface="Palatino" charset="0"/>
              <a:ea typeface="ＭＳ Ｐゴシック" charset="0"/>
              <a:cs typeface="Palatino" charset="0"/>
            </a:endParaRPr>
          </a:p>
        </p:txBody>
      </p:sp>
      <p:sp>
        <p:nvSpPr>
          <p:cNvPr id="988164" name="Rectangle 4"/>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57ACFCE-6597-8544-A2B6-44EFEE7748F0}" type="slidenum">
              <a:rPr lang="fr-FR"/>
              <a:pPr>
                <a:defRPr/>
              </a:pPr>
              <a:t>3</a:t>
            </a:fld>
            <a:endParaRPr lang="fr-FR"/>
          </a:p>
        </p:txBody>
      </p:sp>
      <p:sp>
        <p:nvSpPr>
          <p:cNvPr id="723970" name="Rectangle 2"/>
          <p:cNvSpPr>
            <a:spLocks noGrp="1" noChangeArrowheads="1"/>
          </p:cNvSpPr>
          <p:nvPr>
            <p:ph type="title"/>
          </p:nvPr>
        </p:nvSpPr>
        <p:spPr>
          <a:xfrm>
            <a:off x="379413" y="44450"/>
            <a:ext cx="9110662" cy="1143000"/>
          </a:xfrm>
        </p:spPr>
        <p:txBody>
          <a:bodyPr/>
          <a:lstStyle/>
          <a:p>
            <a:pPr algn="l" eaLnBrk="1" hangingPunct="1">
              <a:spcBef>
                <a:spcPts val="1200"/>
              </a:spcBef>
              <a:spcAft>
                <a:spcPts val="300"/>
              </a:spcAft>
              <a:defRPr/>
            </a:pPr>
            <a:r>
              <a:rPr lang="fr-FR" b="1" dirty="0" smtClean="0">
                <a:latin typeface="Palatino" charset="0"/>
              </a:rPr>
              <a:t>Vocabulaire: vous avez dit IHM ?</a:t>
            </a:r>
          </a:p>
        </p:txBody>
      </p:sp>
      <p:sp>
        <p:nvSpPr>
          <p:cNvPr id="723971" name="Rectangle 3"/>
          <p:cNvSpPr>
            <a:spLocks noGrp="1" noChangeArrowheads="1"/>
          </p:cNvSpPr>
          <p:nvPr>
            <p:ph type="body" idx="1"/>
          </p:nvPr>
        </p:nvSpPr>
        <p:spPr>
          <a:xfrm>
            <a:off x="304800" y="1295400"/>
            <a:ext cx="9601200" cy="5257800"/>
          </a:xfrm>
        </p:spPr>
        <p:txBody>
          <a:bodyPr/>
          <a:lstStyle/>
          <a:p>
            <a:pPr eaLnBrk="1" hangingPunct="1">
              <a:lnSpc>
                <a:spcPct val="90000"/>
              </a:lnSpc>
              <a:buFontTx/>
              <a:buNone/>
              <a:defRPr/>
            </a:pPr>
            <a:r>
              <a:rPr lang="fr-FR" sz="3600" b="1" dirty="0" smtClean="0"/>
              <a:t>I H M</a:t>
            </a:r>
            <a:endParaRPr lang="fr-FR" sz="2800" b="1" dirty="0" smtClean="0"/>
          </a:p>
          <a:p>
            <a:pPr eaLnBrk="1" hangingPunct="1">
              <a:defRPr/>
            </a:pPr>
            <a:r>
              <a:rPr lang="en-US" dirty="0" smtClean="0">
                <a:solidFill>
                  <a:srgbClr val="000000"/>
                </a:solidFill>
              </a:rPr>
              <a:t>Interface </a:t>
            </a:r>
            <a:r>
              <a:rPr lang="en-US" dirty="0" err="1" smtClean="0">
                <a:solidFill>
                  <a:srgbClr val="000000"/>
                </a:solidFill>
              </a:rPr>
              <a:t>Homme</a:t>
            </a:r>
            <a:r>
              <a:rPr lang="en-US" dirty="0" smtClean="0">
                <a:solidFill>
                  <a:srgbClr val="000000"/>
                </a:solidFill>
              </a:rPr>
              <a:t> – Machine</a:t>
            </a:r>
          </a:p>
          <a:p>
            <a:pPr eaLnBrk="1" hangingPunct="1">
              <a:defRPr/>
            </a:pPr>
            <a:r>
              <a:rPr lang="en-US" dirty="0" smtClean="0">
                <a:solidFill>
                  <a:srgbClr val="000000"/>
                </a:solidFill>
                <a:sym typeface="Wingdings 2" charset="0"/>
              </a:rPr>
              <a:t>Interaction </a:t>
            </a:r>
            <a:r>
              <a:rPr lang="en-US" dirty="0" err="1" smtClean="0">
                <a:solidFill>
                  <a:srgbClr val="000000"/>
                </a:solidFill>
                <a:sym typeface="Wingdings 2" charset="0"/>
              </a:rPr>
              <a:t>Homme</a:t>
            </a:r>
            <a:r>
              <a:rPr lang="en-US" dirty="0" smtClean="0">
                <a:solidFill>
                  <a:srgbClr val="000000"/>
                </a:solidFill>
                <a:sym typeface="Wingdings 2" charset="0"/>
              </a:rPr>
              <a:t> – Machine</a:t>
            </a:r>
          </a:p>
          <a:p>
            <a:pPr eaLnBrk="1" hangingPunct="1">
              <a:lnSpc>
                <a:spcPct val="40000"/>
              </a:lnSpc>
              <a:defRPr/>
            </a:pPr>
            <a:endParaRPr lang="fr-FR" sz="2800" dirty="0" smtClean="0"/>
          </a:p>
          <a:p>
            <a:pPr eaLnBrk="1" hangingPunct="1">
              <a:lnSpc>
                <a:spcPct val="90000"/>
              </a:lnSpc>
              <a:buFontTx/>
              <a:buNone/>
              <a:defRPr/>
            </a:pPr>
            <a:r>
              <a:rPr lang="fr-FR" sz="3600" dirty="0" smtClean="0"/>
              <a:t>Il y a aussi</a:t>
            </a:r>
            <a:endParaRPr lang="fr-FR" sz="2800" dirty="0" smtClean="0"/>
          </a:p>
          <a:p>
            <a:pPr eaLnBrk="1" hangingPunct="1">
              <a:defRPr/>
            </a:pPr>
            <a:r>
              <a:rPr lang="en-US" dirty="0" smtClean="0">
                <a:solidFill>
                  <a:srgbClr val="000000"/>
                </a:solidFill>
              </a:rPr>
              <a:t>CHM: Communication </a:t>
            </a:r>
            <a:r>
              <a:rPr lang="en-US" dirty="0" err="1" smtClean="0">
                <a:solidFill>
                  <a:srgbClr val="000000"/>
                </a:solidFill>
              </a:rPr>
              <a:t>Homme</a:t>
            </a:r>
            <a:r>
              <a:rPr lang="en-US" dirty="0" smtClean="0">
                <a:solidFill>
                  <a:srgbClr val="000000"/>
                </a:solidFill>
              </a:rPr>
              <a:t> – Machine</a:t>
            </a:r>
          </a:p>
          <a:p>
            <a:pPr eaLnBrk="1" hangingPunct="1">
              <a:defRPr/>
            </a:pPr>
            <a:r>
              <a:rPr lang="en-US" dirty="0" smtClean="0">
                <a:solidFill>
                  <a:srgbClr val="000000"/>
                </a:solidFill>
                <a:sym typeface="Wingdings 2" charset="0"/>
              </a:rPr>
              <a:t>DHM: Dialogue </a:t>
            </a:r>
            <a:r>
              <a:rPr lang="en-US" dirty="0" err="1" smtClean="0">
                <a:solidFill>
                  <a:srgbClr val="000000"/>
                </a:solidFill>
                <a:sym typeface="Wingdings 2" charset="0"/>
              </a:rPr>
              <a:t>Homme</a:t>
            </a:r>
            <a:r>
              <a:rPr lang="en-US" dirty="0" smtClean="0">
                <a:solidFill>
                  <a:srgbClr val="000000"/>
                </a:solidFill>
                <a:sym typeface="Wingdings 2" charset="0"/>
              </a:rPr>
              <a:t> – Machine</a:t>
            </a:r>
          </a:p>
          <a:p>
            <a:pPr eaLnBrk="1" hangingPunct="1">
              <a:defRPr/>
            </a:pPr>
            <a:r>
              <a:rPr lang="en-US" dirty="0" smtClean="0">
                <a:solidFill>
                  <a:srgbClr val="000000"/>
                </a:solidFill>
                <a:sym typeface="Wingdings 2" charset="0"/>
              </a:rPr>
              <a:t>IPM: Interaction </a:t>
            </a:r>
            <a:r>
              <a:rPr lang="en-US" dirty="0" err="1" smtClean="0">
                <a:solidFill>
                  <a:srgbClr val="000000"/>
                </a:solidFill>
                <a:sym typeface="Wingdings 2" charset="0"/>
              </a:rPr>
              <a:t>Personne</a:t>
            </a:r>
            <a:r>
              <a:rPr lang="en-US" dirty="0" smtClean="0">
                <a:solidFill>
                  <a:srgbClr val="000000"/>
                </a:solidFill>
                <a:sym typeface="Wingdings 2" charset="0"/>
              </a:rPr>
              <a:t> – Machine</a:t>
            </a:r>
            <a:endParaRPr lang="fr-FR"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3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39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39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39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397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23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2B59EF1-01E9-864F-BBA7-9C1AACAB662E}" type="slidenum">
              <a:rPr lang="fr-FR"/>
              <a:pPr>
                <a:defRPr/>
              </a:pPr>
              <a:t>30</a:t>
            </a:fld>
            <a:endParaRPr lang="fr-FR"/>
          </a:p>
        </p:txBody>
      </p:sp>
      <p:sp>
        <p:nvSpPr>
          <p:cNvPr id="748546"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Adapter l’IHM à l’utilisateur</a:t>
            </a:r>
            <a:endParaRPr lang="fr-FR" dirty="0" smtClean="0"/>
          </a:p>
        </p:txBody>
      </p:sp>
      <p:sp>
        <p:nvSpPr>
          <p:cNvPr id="748547" name="Rectangle 3"/>
          <p:cNvSpPr>
            <a:spLocks noGrp="1" noChangeArrowheads="1"/>
          </p:cNvSpPr>
          <p:nvPr>
            <p:ph type="body" idx="1"/>
          </p:nvPr>
        </p:nvSpPr>
        <p:spPr>
          <a:xfrm>
            <a:off x="304800" y="1371600"/>
            <a:ext cx="9271000" cy="5486400"/>
          </a:xfrm>
        </p:spPr>
        <p:txBody>
          <a:bodyPr/>
          <a:lstStyle/>
          <a:p>
            <a:pPr eaLnBrk="1" hangingPunct="1">
              <a:lnSpc>
                <a:spcPct val="90000"/>
              </a:lnSpc>
            </a:pPr>
            <a:r>
              <a:rPr lang="fr-FR" sz="2800" b="1">
                <a:solidFill>
                  <a:srgbClr val="F63F1B"/>
                </a:solidFill>
                <a:latin typeface="Palatino" charset="0"/>
                <a:ea typeface="ＭＳ Ｐゴシック" charset="0"/>
                <a:cs typeface="ＭＳ Ｐゴシック" charset="0"/>
              </a:rPr>
              <a:t>Caractéristiques de l’utilisateur</a:t>
            </a:r>
            <a:endParaRPr lang="fr-FR" sz="2800">
              <a:latin typeface="Palatino" charset="0"/>
              <a:ea typeface="ＭＳ Ｐゴシック" charset="0"/>
              <a:cs typeface="ＭＳ Ｐゴシック" charset="0"/>
            </a:endParaRPr>
          </a:p>
          <a:p>
            <a:pPr marL="819150" lvl="1" eaLnBrk="1" hangingPunct="1">
              <a:lnSpc>
                <a:spcPct val="90000"/>
              </a:lnSpc>
            </a:pPr>
            <a:r>
              <a:rPr lang="fr-FR" sz="2400">
                <a:latin typeface="Palatino" charset="0"/>
                <a:ea typeface="ＭＳ Ｐゴシック" charset="0"/>
              </a:rPr>
              <a:t>différences physiques (</a:t>
            </a:r>
            <a:r>
              <a:rPr lang="fr-FR" altLang="ja-JP" sz="2400">
                <a:latin typeface="Palatino" charset="0"/>
                <a:ea typeface="ＭＳ Ｐゴシック" charset="0"/>
              </a:rPr>
              <a:t>âge, handicap)</a:t>
            </a:r>
            <a:endParaRPr lang="fr-FR" sz="2400">
              <a:latin typeface="Palatino" charset="0"/>
              <a:ea typeface="ＭＳ Ｐゴシック" charset="0"/>
            </a:endParaRPr>
          </a:p>
          <a:p>
            <a:pPr marL="819150" lvl="1" eaLnBrk="1" hangingPunct="1">
              <a:lnSpc>
                <a:spcPct val="90000"/>
              </a:lnSpc>
            </a:pPr>
            <a:r>
              <a:rPr lang="fr-FR" sz="2400">
                <a:latin typeface="Palatino" charset="0"/>
                <a:ea typeface="ＭＳ Ｐゴシック" charset="0"/>
              </a:rPr>
              <a:t>connaissances et expériences (dans le domaine de la t</a:t>
            </a:r>
            <a:r>
              <a:rPr lang="fr-FR" altLang="ja-JP" sz="2400">
                <a:latin typeface="Palatino" charset="0"/>
                <a:ea typeface="ＭＳ Ｐゴシック" charset="0"/>
              </a:rPr>
              <a:t>âche: novice, expert, professionnel, en informatique, sur le système: usage occasionnel, quotidien)</a:t>
            </a:r>
          </a:p>
          <a:p>
            <a:pPr marL="819150" lvl="1" eaLnBrk="1" hangingPunct="1">
              <a:lnSpc>
                <a:spcPct val="90000"/>
              </a:lnSpc>
            </a:pPr>
            <a:r>
              <a:rPr lang="fr-FR" sz="2400">
                <a:latin typeface="Palatino" charset="0"/>
                <a:ea typeface="ＭＳ Ｐゴシック" charset="0"/>
              </a:rPr>
              <a:t>caractéristiques psychologiques (visuel / auditif, logique / intuitif, analytique / synthétique)</a:t>
            </a:r>
          </a:p>
          <a:p>
            <a:pPr marL="819150" lvl="1" eaLnBrk="1" hangingPunct="1">
              <a:lnSpc>
                <a:spcPct val="90000"/>
              </a:lnSpc>
            </a:pPr>
            <a:r>
              <a:rPr lang="fr-FR" sz="2400">
                <a:latin typeface="Palatino" charset="0"/>
                <a:ea typeface="ＭＳ Ｐゴシック" charset="0"/>
              </a:rPr>
              <a:t>caractéristiques socio-culturelles (sens de l’écriture, format de date, langue, signification des ic</a:t>
            </a:r>
            <a:r>
              <a:rPr lang="fr-FR" altLang="ja-JP" sz="2400">
                <a:latin typeface="Palatino" charset="0"/>
                <a:ea typeface="ＭＳ Ｐゴシック" charset="0"/>
              </a:rPr>
              <a:t>ônes, des couleurs, ...)</a:t>
            </a:r>
            <a:endParaRPr lang="fr-FR" sz="2400">
              <a:latin typeface="Palatino" charset="0"/>
              <a:ea typeface="ＭＳ Ｐゴシック" charset="0"/>
            </a:endParaRPr>
          </a:p>
          <a:p>
            <a:pPr eaLnBrk="1" hangingPunct="1">
              <a:lnSpc>
                <a:spcPct val="90000"/>
              </a:lnSpc>
            </a:pPr>
            <a:r>
              <a:rPr lang="fr-FR" sz="2800" b="1">
                <a:solidFill>
                  <a:srgbClr val="F63F1B"/>
                </a:solidFill>
                <a:latin typeface="Palatino" charset="0"/>
                <a:ea typeface="ＭＳ Ｐゴシック" charset="0"/>
                <a:cs typeface="ＭＳ Ｐゴシック" charset="0"/>
              </a:rPr>
              <a:t>Contexte</a:t>
            </a:r>
            <a:endParaRPr lang="fr-FR" sz="2800">
              <a:solidFill>
                <a:srgbClr val="F63F1B"/>
              </a:solidFill>
              <a:latin typeface="Palatino" charset="0"/>
              <a:ea typeface="ＭＳ Ｐゴシック" charset="0"/>
              <a:cs typeface="ＭＳ Ｐゴシック" charset="0"/>
            </a:endParaRPr>
          </a:p>
          <a:p>
            <a:pPr marL="819150" lvl="1" eaLnBrk="1" hangingPunct="1">
              <a:lnSpc>
                <a:spcPct val="90000"/>
              </a:lnSpc>
            </a:pPr>
            <a:r>
              <a:rPr lang="fr-FR" sz="2400">
                <a:latin typeface="Palatino" charset="0"/>
                <a:ea typeface="ＭＳ Ｐゴシック" charset="0"/>
              </a:rPr>
              <a:t>grand public (proposer une prise en main immédiate)</a:t>
            </a:r>
          </a:p>
          <a:p>
            <a:pPr marL="819150" lvl="1" eaLnBrk="1" hangingPunct="1">
              <a:lnSpc>
                <a:spcPct val="90000"/>
              </a:lnSpc>
            </a:pPr>
            <a:r>
              <a:rPr lang="fr-FR" sz="2400">
                <a:latin typeface="Palatino" charset="0"/>
                <a:ea typeface="ＭＳ Ｐゴシック" charset="0"/>
              </a:rPr>
              <a:t>loisirs (rendre le produit attrayant)</a:t>
            </a:r>
          </a:p>
          <a:p>
            <a:pPr marL="819150" lvl="1" eaLnBrk="1" hangingPunct="1">
              <a:lnSpc>
                <a:spcPct val="90000"/>
              </a:lnSpc>
            </a:pPr>
            <a:r>
              <a:rPr lang="fr-FR" sz="2400">
                <a:latin typeface="Palatino" charset="0"/>
                <a:ea typeface="ＭＳ Ｐゴシック" charset="0"/>
              </a:rPr>
              <a:t>industriel (augmenter la productivité, systèmes critiques: sécurité)</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87F224A-8F1F-8A41-B1BC-6EEBAA9A3304}" type="slidenum">
              <a:rPr lang="fr-FR"/>
              <a:pPr>
                <a:defRPr/>
              </a:pPr>
              <a:t>31</a:t>
            </a:fld>
            <a:endParaRPr lang="fr-FR"/>
          </a:p>
        </p:txBody>
      </p:sp>
      <p:sp>
        <p:nvSpPr>
          <p:cNvPr id="750594" name="Rectangle 2"/>
          <p:cNvSpPr>
            <a:spLocks noGrp="1" noChangeArrowheads="1"/>
          </p:cNvSpPr>
          <p:nvPr>
            <p:ph type="title"/>
          </p:nvPr>
        </p:nvSpPr>
        <p:spPr>
          <a:xfrm>
            <a:off x="742950" y="381000"/>
            <a:ext cx="8420100" cy="1143000"/>
          </a:xfrm>
        </p:spPr>
        <p:txBody>
          <a:bodyPr/>
          <a:lstStyle/>
          <a:p>
            <a:pPr eaLnBrk="1" hangingPunct="1">
              <a:defRPr/>
            </a:pPr>
            <a:r>
              <a:rPr lang="fr-FR" b="1" smtClean="0"/>
              <a:t>Adapter l</a:t>
            </a:r>
            <a:r>
              <a:rPr lang="ja-JP" altLang="fr-FR" b="1" smtClean="0"/>
              <a:t>’</a:t>
            </a:r>
            <a:r>
              <a:rPr lang="fr-FR" b="1" smtClean="0"/>
              <a:t>IHM</a:t>
            </a:r>
            <a:endParaRPr lang="fr-FR" smtClean="0"/>
          </a:p>
        </p:txBody>
      </p:sp>
      <p:sp>
        <p:nvSpPr>
          <p:cNvPr id="750595" name="Rectangle 3"/>
          <p:cNvSpPr>
            <a:spLocks noGrp="1" noChangeArrowheads="1"/>
          </p:cNvSpPr>
          <p:nvPr>
            <p:ph type="body" idx="1"/>
          </p:nvPr>
        </p:nvSpPr>
        <p:spPr>
          <a:xfrm>
            <a:off x="304800" y="1876425"/>
            <a:ext cx="9271000" cy="4432300"/>
          </a:xfrm>
        </p:spPr>
        <p:txBody>
          <a:bodyPr/>
          <a:lstStyle/>
          <a:p>
            <a:pPr eaLnBrk="1" hangingPunct="1">
              <a:lnSpc>
                <a:spcPct val="90000"/>
              </a:lnSpc>
              <a:defRPr/>
            </a:pPr>
            <a:r>
              <a:rPr lang="fr-FR" sz="2800" b="1" dirty="0" smtClean="0">
                <a:solidFill>
                  <a:srgbClr val="F63F1B"/>
                </a:solidFill>
              </a:rPr>
              <a:t>Caractéristiques de la t</a:t>
            </a:r>
            <a:r>
              <a:rPr lang="fr-FR" altLang="ja-JP" sz="2800" b="1" dirty="0" smtClean="0">
                <a:solidFill>
                  <a:srgbClr val="F63F1B"/>
                </a:solidFill>
              </a:rPr>
              <a:t>âche</a:t>
            </a:r>
            <a:endParaRPr lang="en-US" sz="2400" b="1" dirty="0" smtClean="0">
              <a:latin typeface="Times" charset="0"/>
            </a:endParaRPr>
          </a:p>
          <a:p>
            <a:pPr marL="819150" lvl="1" eaLnBrk="1" hangingPunct="1">
              <a:lnSpc>
                <a:spcPct val="90000"/>
              </a:lnSpc>
              <a:defRPr/>
            </a:pPr>
            <a:r>
              <a:rPr lang="fr-FR" altLang="ja-JP" sz="2400" dirty="0" smtClean="0"/>
              <a:t>répétitive, régulière, occasionnelle, sensible aux modifications de l</a:t>
            </a:r>
            <a:r>
              <a:rPr lang="fr-FR" altLang="ja-JP" sz="2400" dirty="0" smtClean="0">
                <a:latin typeface="Arial"/>
              </a:rPr>
              <a:t>’</a:t>
            </a:r>
            <a:r>
              <a:rPr lang="fr-FR" altLang="ja-JP" sz="2400" dirty="0" smtClean="0"/>
              <a:t>environnement, contrainte par le temps, risquée, etc.</a:t>
            </a:r>
            <a:endParaRPr lang="fr-FR" altLang="ja-JP" sz="2400" dirty="0" smtClean="0">
              <a:solidFill>
                <a:srgbClr val="F63F1B"/>
              </a:solidFill>
            </a:endParaRPr>
          </a:p>
          <a:p>
            <a:pPr eaLnBrk="1" hangingPunct="1">
              <a:lnSpc>
                <a:spcPct val="90000"/>
              </a:lnSpc>
              <a:defRPr/>
            </a:pPr>
            <a:r>
              <a:rPr lang="fr-FR" altLang="ja-JP" sz="2800" b="1" dirty="0" smtClean="0">
                <a:solidFill>
                  <a:srgbClr val="F63F1B"/>
                </a:solidFill>
              </a:rPr>
              <a:t>Contraintes techniques</a:t>
            </a:r>
            <a:endParaRPr lang="fr-FR" sz="2800" dirty="0" smtClean="0">
              <a:solidFill>
                <a:srgbClr val="F63F1B"/>
              </a:solidFill>
            </a:endParaRPr>
          </a:p>
          <a:p>
            <a:pPr marL="819150" lvl="1" eaLnBrk="1" hangingPunct="1">
              <a:lnSpc>
                <a:spcPct val="90000"/>
              </a:lnSpc>
              <a:defRPr/>
            </a:pPr>
            <a:r>
              <a:rPr lang="fr-FR" sz="2400" dirty="0" smtClean="0"/>
              <a:t>Plateforme</a:t>
            </a:r>
          </a:p>
          <a:p>
            <a:pPr marL="819150" lvl="1" eaLnBrk="1" hangingPunct="1">
              <a:lnSpc>
                <a:spcPct val="90000"/>
              </a:lnSpc>
              <a:defRPr/>
            </a:pPr>
            <a:r>
              <a:rPr lang="fr-FR" sz="2400" dirty="0" smtClean="0"/>
              <a:t>Taille mémoire,</a:t>
            </a:r>
          </a:p>
          <a:p>
            <a:pPr marL="819150" lvl="1" eaLnBrk="1" hangingPunct="1">
              <a:lnSpc>
                <a:spcPct val="90000"/>
              </a:lnSpc>
              <a:defRPr/>
            </a:pPr>
            <a:r>
              <a:rPr lang="fr-FR" sz="2400" dirty="0" smtClean="0"/>
              <a:t>Ecran, capteur, effecteurs</a:t>
            </a:r>
          </a:p>
          <a:p>
            <a:pPr marL="819150" lvl="1" eaLnBrk="1" hangingPunct="1">
              <a:lnSpc>
                <a:spcPct val="90000"/>
              </a:lnSpc>
              <a:defRPr/>
            </a:pPr>
            <a:r>
              <a:rPr lang="fr-FR" sz="2400" dirty="0" smtClean="0"/>
              <a:t>Réutilisation de code ancien</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DE9C6F7B-478A-DE49-9C3E-4D279ACA7FAE}" type="slidenum">
              <a:rPr lang="fr-FR"/>
              <a:pPr>
                <a:defRPr/>
              </a:pPr>
              <a:t>32</a:t>
            </a:fld>
            <a:endParaRPr lang="fr-FR"/>
          </a:p>
        </p:txBody>
      </p:sp>
      <p:sp>
        <p:nvSpPr>
          <p:cNvPr id="752642" name="Rectangle 2"/>
          <p:cNvSpPr>
            <a:spLocks noGrp="1" noChangeArrowheads="1"/>
          </p:cNvSpPr>
          <p:nvPr>
            <p:ph type="title"/>
          </p:nvPr>
        </p:nvSpPr>
        <p:spPr>
          <a:xfrm>
            <a:off x="742950" y="381000"/>
            <a:ext cx="8858250" cy="1143000"/>
          </a:xfrm>
        </p:spPr>
        <p:txBody>
          <a:bodyPr/>
          <a:lstStyle/>
          <a:p>
            <a:pPr eaLnBrk="1" hangingPunct="1">
              <a:defRPr/>
            </a:pPr>
            <a:r>
              <a:rPr lang="fr-FR" b="1" smtClean="0"/>
              <a:t>L</a:t>
            </a:r>
            <a:r>
              <a:rPr lang="ja-JP" altLang="fr-FR" b="1" smtClean="0"/>
              <a:t>’</a:t>
            </a:r>
            <a:r>
              <a:rPr lang="fr-FR" b="1" smtClean="0"/>
              <a:t>IHM : domaine pluridisciplinaire</a:t>
            </a:r>
            <a:endParaRPr lang="fr-FR" smtClean="0"/>
          </a:p>
        </p:txBody>
      </p:sp>
      <p:sp>
        <p:nvSpPr>
          <p:cNvPr id="752643" name="Rectangle 3"/>
          <p:cNvSpPr>
            <a:spLocks noGrp="1" noChangeArrowheads="1"/>
          </p:cNvSpPr>
          <p:nvPr>
            <p:ph type="body" idx="1"/>
          </p:nvPr>
        </p:nvSpPr>
        <p:spPr>
          <a:xfrm>
            <a:off x="304800" y="1524000"/>
            <a:ext cx="9271000" cy="5486400"/>
          </a:xfrm>
        </p:spPr>
        <p:txBody>
          <a:bodyPr/>
          <a:lstStyle/>
          <a:p>
            <a:pPr eaLnBrk="1" hangingPunct="1">
              <a:defRPr/>
            </a:pPr>
            <a:r>
              <a:rPr lang="fr-FR" sz="2800" dirty="0" smtClean="0"/>
              <a:t>Informatique</a:t>
            </a:r>
          </a:p>
          <a:p>
            <a:pPr marL="819150" lvl="1" eaLnBrk="1" hangingPunct="1">
              <a:defRPr/>
            </a:pPr>
            <a:r>
              <a:rPr lang="fr-FR" sz="2400" dirty="0" smtClean="0"/>
              <a:t>Programmation (en particulier celle de IG et du web)</a:t>
            </a:r>
            <a:endParaRPr lang="fr-FR" altLang="ja-JP" sz="2400" dirty="0" smtClean="0"/>
          </a:p>
          <a:p>
            <a:pPr marL="819150" lvl="1" eaLnBrk="1" hangingPunct="1">
              <a:defRPr/>
            </a:pPr>
            <a:r>
              <a:rPr lang="fr-FR" sz="2400" dirty="0" smtClean="0"/>
              <a:t>Génie logiciel</a:t>
            </a:r>
          </a:p>
          <a:p>
            <a:pPr marL="819150" lvl="1" eaLnBrk="1" hangingPunct="1">
              <a:defRPr/>
            </a:pPr>
            <a:r>
              <a:rPr lang="fr-FR" sz="2400" dirty="0" smtClean="0"/>
              <a:t>Synthèse et reconnaissance de la parole, langue naturelle</a:t>
            </a:r>
          </a:p>
          <a:p>
            <a:pPr marL="819150" lvl="1" eaLnBrk="1" hangingPunct="1">
              <a:defRPr/>
            </a:pPr>
            <a:r>
              <a:rPr lang="fr-FR" sz="2400" dirty="0" smtClean="0"/>
              <a:t>IA, image, système, etc.</a:t>
            </a:r>
          </a:p>
          <a:p>
            <a:pPr eaLnBrk="1" hangingPunct="1">
              <a:defRPr/>
            </a:pPr>
            <a:r>
              <a:rPr lang="fr-FR" sz="2800" dirty="0" smtClean="0"/>
              <a:t>Psychologie cognitive, psychologie expérimentale</a:t>
            </a:r>
          </a:p>
          <a:p>
            <a:pPr eaLnBrk="1" hangingPunct="1">
              <a:defRPr/>
            </a:pPr>
            <a:r>
              <a:rPr lang="fr-FR" sz="2800" dirty="0" smtClean="0"/>
              <a:t>Ergonomie cognitive, ergonomie des logiciels</a:t>
            </a:r>
          </a:p>
          <a:p>
            <a:pPr eaLnBrk="1" hangingPunct="1">
              <a:defRPr/>
            </a:pPr>
            <a:r>
              <a:rPr lang="fr-FR" sz="2800" dirty="0" smtClean="0"/>
              <a:t>Science de l</a:t>
            </a:r>
            <a:r>
              <a:rPr lang="ja-JP" altLang="fr-FR" sz="2800" dirty="0" smtClean="0"/>
              <a:t>’</a:t>
            </a:r>
            <a:r>
              <a:rPr lang="fr-FR" sz="2800" dirty="0" smtClean="0"/>
              <a:t>éducation, didactique</a:t>
            </a:r>
          </a:p>
          <a:p>
            <a:pPr eaLnBrk="1" hangingPunct="1">
              <a:defRPr/>
            </a:pPr>
            <a:r>
              <a:rPr lang="fr-FR" sz="2800" dirty="0" smtClean="0"/>
              <a:t>Anthropologie, sociologie, philosophie, linguistique</a:t>
            </a:r>
          </a:p>
          <a:p>
            <a:pPr eaLnBrk="1" hangingPunct="1">
              <a:defRPr/>
            </a:pPr>
            <a:r>
              <a:rPr lang="fr-FR" sz="2800" dirty="0" smtClean="0"/>
              <a:t>Communication, graphisme, audiovisuel</a:t>
            </a:r>
          </a:p>
          <a:p>
            <a:pPr eaLnBrk="1" hangingPunct="1">
              <a:defRPr/>
            </a:pPr>
            <a:r>
              <a:rPr lang="fr-FR" sz="2800" dirty="0" smtClean="0"/>
              <a:t>...</a:t>
            </a:r>
            <a:endParaRPr lang="fr-FR" sz="2800" dirty="0" smtClean="0">
              <a:solidFill>
                <a:srgbClr val="F63F1B"/>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5"/>
          <p:cNvSpPr>
            <a:spLocks noGrp="1"/>
          </p:cNvSpPr>
          <p:nvPr>
            <p:ph type="sldNum" sz="quarter" idx="12"/>
          </p:nvPr>
        </p:nvSpPr>
        <p:spPr/>
        <p:txBody>
          <a:bodyPr/>
          <a:lstStyle/>
          <a:p>
            <a:pPr>
              <a:defRPr/>
            </a:pPr>
            <a:fld id="{3FF474C3-1BC6-3844-AE91-351779C88BD0}" type="slidenum">
              <a:rPr lang="fr-FR"/>
              <a:pPr>
                <a:defRPr/>
              </a:pPr>
              <a:t>33</a:t>
            </a:fld>
            <a:endParaRPr lang="fr-FR"/>
          </a:p>
        </p:txBody>
      </p:sp>
      <p:sp>
        <p:nvSpPr>
          <p:cNvPr id="900098" name="Line 2"/>
          <p:cNvSpPr>
            <a:spLocks noChangeShapeType="1"/>
          </p:cNvSpPr>
          <p:nvPr/>
        </p:nvSpPr>
        <p:spPr bwMode="auto">
          <a:xfrm>
            <a:off x="2379663" y="2386013"/>
            <a:ext cx="2732087" cy="3960812"/>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099" name="Line 3"/>
          <p:cNvSpPr>
            <a:spLocks noChangeShapeType="1"/>
          </p:cNvSpPr>
          <p:nvPr/>
        </p:nvSpPr>
        <p:spPr bwMode="auto">
          <a:xfrm flipH="1">
            <a:off x="5111750" y="2530475"/>
            <a:ext cx="2573338" cy="381635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00" name="Rectangle 4"/>
          <p:cNvSpPr>
            <a:spLocks noGrp="1" noChangeArrowheads="1"/>
          </p:cNvSpPr>
          <p:nvPr>
            <p:ph type="title"/>
          </p:nvPr>
        </p:nvSpPr>
        <p:spPr>
          <a:xfrm>
            <a:off x="776288" y="44450"/>
            <a:ext cx="8323262" cy="1143000"/>
          </a:xfrm>
        </p:spPr>
        <p:txBody>
          <a:bodyPr/>
          <a:lstStyle/>
          <a:p>
            <a:pPr eaLnBrk="1" hangingPunct="1">
              <a:defRPr/>
            </a:pPr>
            <a:r>
              <a:rPr lang="fr-FR" b="1" dirty="0" smtClean="0"/>
              <a:t>Le cycle en V du génie logiciel</a:t>
            </a:r>
            <a:endParaRPr lang="fr-FR" dirty="0" smtClean="0"/>
          </a:p>
        </p:txBody>
      </p:sp>
      <p:sp>
        <p:nvSpPr>
          <p:cNvPr id="900101" name="Text Box 5"/>
          <p:cNvSpPr txBox="1">
            <a:spLocks noChangeArrowheads="1"/>
          </p:cNvSpPr>
          <p:nvPr/>
        </p:nvSpPr>
        <p:spPr bwMode="auto">
          <a:xfrm>
            <a:off x="1287463" y="1954213"/>
            <a:ext cx="1754187"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Analyse des besoins et faisabilité</a:t>
            </a:r>
          </a:p>
        </p:txBody>
      </p:sp>
      <p:sp>
        <p:nvSpPr>
          <p:cNvPr id="900102" name="Text Box 6"/>
          <p:cNvSpPr txBox="1">
            <a:spLocks noChangeArrowheads="1"/>
          </p:cNvSpPr>
          <p:nvPr/>
        </p:nvSpPr>
        <p:spPr bwMode="auto">
          <a:xfrm>
            <a:off x="1954213" y="2962275"/>
            <a:ext cx="1754187" cy="792163"/>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000" rIns="54000" anchor="ctr"/>
          <a:lstStyle/>
          <a:p>
            <a:pPr algn="ctr" eaLnBrk="1" hangingPunct="1">
              <a:spcBef>
                <a:spcPct val="50000"/>
              </a:spcBef>
              <a:defRPr/>
            </a:pPr>
            <a:r>
              <a:rPr lang="fr-FR" sz="1600">
                <a:latin typeface="Verdana" charset="0"/>
                <a:cs typeface="+mn-cs"/>
              </a:rPr>
              <a:t>Spécifications</a:t>
            </a:r>
          </a:p>
        </p:txBody>
      </p:sp>
      <p:sp>
        <p:nvSpPr>
          <p:cNvPr id="900103" name="Text Box 7"/>
          <p:cNvSpPr txBox="1">
            <a:spLocks noChangeArrowheads="1"/>
          </p:cNvSpPr>
          <p:nvPr/>
        </p:nvSpPr>
        <p:spPr bwMode="auto">
          <a:xfrm>
            <a:off x="2498725" y="3935413"/>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000" rIns="54000" anchor="ctr"/>
          <a:lstStyle/>
          <a:p>
            <a:pPr algn="ctr" eaLnBrk="1" hangingPunct="1">
              <a:spcBef>
                <a:spcPct val="50000"/>
              </a:spcBef>
              <a:defRPr/>
            </a:pPr>
            <a:r>
              <a:rPr lang="fr-FR" sz="1600">
                <a:latin typeface="Verdana" charset="0"/>
                <a:cs typeface="+mn-cs"/>
              </a:rPr>
              <a:t>Conception architecturale</a:t>
            </a:r>
          </a:p>
        </p:txBody>
      </p:sp>
      <p:sp>
        <p:nvSpPr>
          <p:cNvPr id="900104" name="Text Box 8"/>
          <p:cNvSpPr txBox="1">
            <a:spLocks noChangeArrowheads="1"/>
          </p:cNvSpPr>
          <p:nvPr/>
        </p:nvSpPr>
        <p:spPr bwMode="auto">
          <a:xfrm>
            <a:off x="3238500" y="4906963"/>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Conception  détaillée</a:t>
            </a:r>
          </a:p>
        </p:txBody>
      </p:sp>
      <p:sp>
        <p:nvSpPr>
          <p:cNvPr id="900105" name="Text Box 9"/>
          <p:cNvSpPr txBox="1">
            <a:spLocks noChangeArrowheads="1"/>
          </p:cNvSpPr>
          <p:nvPr/>
        </p:nvSpPr>
        <p:spPr bwMode="auto">
          <a:xfrm>
            <a:off x="4213225" y="5949950"/>
            <a:ext cx="1754188" cy="792163"/>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Codage</a:t>
            </a:r>
          </a:p>
        </p:txBody>
      </p:sp>
      <p:sp>
        <p:nvSpPr>
          <p:cNvPr id="900106" name="Text Box 10"/>
          <p:cNvSpPr txBox="1">
            <a:spLocks noChangeArrowheads="1"/>
          </p:cNvSpPr>
          <p:nvPr/>
        </p:nvSpPr>
        <p:spPr bwMode="auto">
          <a:xfrm>
            <a:off x="5229225" y="4906963"/>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Tests                   unitaires</a:t>
            </a:r>
          </a:p>
        </p:txBody>
      </p:sp>
      <p:sp>
        <p:nvSpPr>
          <p:cNvPr id="900107" name="Text Box 11"/>
          <p:cNvSpPr txBox="1">
            <a:spLocks noChangeArrowheads="1"/>
          </p:cNvSpPr>
          <p:nvPr/>
        </p:nvSpPr>
        <p:spPr bwMode="auto">
          <a:xfrm>
            <a:off x="5813425" y="3970338"/>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Tests          d</a:t>
            </a:r>
            <a:r>
              <a:rPr lang="ja-JP" altLang="fr-FR" sz="1600">
                <a:latin typeface="Arial"/>
                <a:cs typeface="+mn-cs"/>
              </a:rPr>
              <a:t>’</a:t>
            </a:r>
            <a:r>
              <a:rPr lang="fr-FR" sz="1600">
                <a:latin typeface="Verdana" charset="0"/>
                <a:cs typeface="+mn-cs"/>
              </a:rPr>
              <a:t>intégration</a:t>
            </a:r>
          </a:p>
        </p:txBody>
      </p:sp>
      <p:sp>
        <p:nvSpPr>
          <p:cNvPr id="900108" name="Text Box 12"/>
          <p:cNvSpPr txBox="1">
            <a:spLocks noChangeArrowheads="1"/>
          </p:cNvSpPr>
          <p:nvPr/>
        </p:nvSpPr>
        <p:spPr bwMode="auto">
          <a:xfrm>
            <a:off x="6556375" y="2962275"/>
            <a:ext cx="1754188" cy="792163"/>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Tests                          de validation</a:t>
            </a:r>
          </a:p>
        </p:txBody>
      </p:sp>
      <p:sp>
        <p:nvSpPr>
          <p:cNvPr id="900109" name="Text Box 13"/>
          <p:cNvSpPr txBox="1">
            <a:spLocks noChangeArrowheads="1"/>
          </p:cNvSpPr>
          <p:nvPr/>
        </p:nvSpPr>
        <p:spPr bwMode="auto">
          <a:xfrm>
            <a:off x="7180263" y="1954213"/>
            <a:ext cx="1754187"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Recette</a:t>
            </a:r>
          </a:p>
        </p:txBody>
      </p:sp>
      <p:sp>
        <p:nvSpPr>
          <p:cNvPr id="900110" name="Line 14"/>
          <p:cNvSpPr>
            <a:spLocks noChangeShapeType="1"/>
          </p:cNvSpPr>
          <p:nvPr/>
        </p:nvSpPr>
        <p:spPr bwMode="auto">
          <a:xfrm>
            <a:off x="3082925" y="2351088"/>
            <a:ext cx="4056063"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1" name="Line 15"/>
          <p:cNvSpPr>
            <a:spLocks noChangeShapeType="1"/>
          </p:cNvSpPr>
          <p:nvPr/>
        </p:nvSpPr>
        <p:spPr bwMode="auto">
          <a:xfrm>
            <a:off x="3708400" y="3357563"/>
            <a:ext cx="2886075"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2" name="Line 16"/>
          <p:cNvSpPr>
            <a:spLocks noChangeShapeType="1"/>
          </p:cNvSpPr>
          <p:nvPr/>
        </p:nvSpPr>
        <p:spPr bwMode="auto">
          <a:xfrm>
            <a:off x="4252913" y="4330700"/>
            <a:ext cx="1560512"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3" name="Line 17"/>
          <p:cNvSpPr>
            <a:spLocks noChangeShapeType="1"/>
          </p:cNvSpPr>
          <p:nvPr/>
        </p:nvSpPr>
        <p:spPr bwMode="auto">
          <a:xfrm>
            <a:off x="4954588" y="5265738"/>
            <a:ext cx="312737"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4" name="Oval 18"/>
          <p:cNvSpPr>
            <a:spLocks noChangeArrowheads="1"/>
          </p:cNvSpPr>
          <p:nvPr/>
        </p:nvSpPr>
        <p:spPr bwMode="auto">
          <a:xfrm>
            <a:off x="198438" y="2674938"/>
            <a:ext cx="1870075" cy="1008062"/>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Analyse des </a:t>
            </a:r>
          </a:p>
          <a:p>
            <a:pPr algn="ctr" eaLnBrk="1" hangingPunct="1">
              <a:defRPr/>
            </a:pPr>
            <a:r>
              <a:rPr lang="fr-FR" sz="1600">
                <a:latin typeface="Verdana" charset="0"/>
                <a:cs typeface="+mn-cs"/>
              </a:rPr>
              <a:t>besoins </a:t>
            </a:r>
          </a:p>
          <a:p>
            <a:pPr algn="ctr" eaLnBrk="1" hangingPunct="1">
              <a:defRPr/>
            </a:pPr>
            <a:r>
              <a:rPr lang="fr-FR" sz="1600">
                <a:latin typeface="Verdana" charset="0"/>
                <a:cs typeface="+mn-cs"/>
              </a:rPr>
              <a:t>utilisateurs</a:t>
            </a:r>
          </a:p>
        </p:txBody>
      </p:sp>
      <p:sp>
        <p:nvSpPr>
          <p:cNvPr id="900115" name="Oval 19"/>
          <p:cNvSpPr>
            <a:spLocks noChangeArrowheads="1"/>
          </p:cNvSpPr>
          <p:nvPr/>
        </p:nvSpPr>
        <p:spPr bwMode="auto">
          <a:xfrm>
            <a:off x="665163" y="3898900"/>
            <a:ext cx="1871662"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Spécifications </a:t>
            </a:r>
          </a:p>
          <a:p>
            <a:pPr algn="ctr" eaLnBrk="1" hangingPunct="1">
              <a:defRPr/>
            </a:pPr>
            <a:r>
              <a:rPr lang="fr-FR" sz="1600">
                <a:latin typeface="Verdana" charset="0"/>
                <a:cs typeface="+mn-cs"/>
              </a:rPr>
              <a:t>d</a:t>
            </a:r>
            <a:r>
              <a:rPr lang="ja-JP" altLang="fr-FR" sz="1600">
                <a:latin typeface="Arial"/>
                <a:cs typeface="+mn-cs"/>
              </a:rPr>
              <a:t>’</a:t>
            </a:r>
            <a:r>
              <a:rPr lang="fr-FR" sz="1600">
                <a:latin typeface="Verdana" charset="0"/>
                <a:cs typeface="+mn-cs"/>
              </a:rPr>
              <a:t>Utilisabilité</a:t>
            </a:r>
          </a:p>
        </p:txBody>
      </p:sp>
      <p:sp>
        <p:nvSpPr>
          <p:cNvPr id="900116" name="Oval 20"/>
          <p:cNvSpPr>
            <a:spLocks noChangeArrowheads="1"/>
          </p:cNvSpPr>
          <p:nvPr/>
        </p:nvSpPr>
        <p:spPr bwMode="auto">
          <a:xfrm>
            <a:off x="1446213" y="4978400"/>
            <a:ext cx="1871662"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Prototypage</a:t>
            </a:r>
          </a:p>
        </p:txBody>
      </p:sp>
      <p:sp>
        <p:nvSpPr>
          <p:cNvPr id="900117" name="Oval 21"/>
          <p:cNvSpPr>
            <a:spLocks noChangeArrowheads="1"/>
          </p:cNvSpPr>
          <p:nvPr/>
        </p:nvSpPr>
        <p:spPr bwMode="auto">
          <a:xfrm>
            <a:off x="6126163" y="5626100"/>
            <a:ext cx="1871662"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Evaluation </a:t>
            </a:r>
          </a:p>
          <a:p>
            <a:pPr algn="ctr" eaLnBrk="1" hangingPunct="1">
              <a:defRPr/>
            </a:pPr>
            <a:r>
              <a:rPr lang="fr-FR" sz="1600">
                <a:latin typeface="Verdana" charset="0"/>
                <a:cs typeface="+mn-cs"/>
              </a:rPr>
              <a:t>Experte</a:t>
            </a:r>
          </a:p>
        </p:txBody>
      </p:sp>
      <p:sp>
        <p:nvSpPr>
          <p:cNvPr id="900118" name="Oval 22"/>
          <p:cNvSpPr>
            <a:spLocks noChangeArrowheads="1"/>
          </p:cNvSpPr>
          <p:nvPr/>
        </p:nvSpPr>
        <p:spPr bwMode="auto">
          <a:xfrm>
            <a:off x="7451725" y="3609975"/>
            <a:ext cx="1871663"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Tests </a:t>
            </a:r>
          </a:p>
          <a:p>
            <a:pPr algn="ctr" eaLnBrk="1" hangingPunct="1">
              <a:defRPr/>
            </a:pPr>
            <a:r>
              <a:rPr lang="fr-FR" sz="1600">
                <a:latin typeface="Verdana" charset="0"/>
                <a:cs typeface="+mn-cs"/>
              </a:rPr>
              <a:t>d</a:t>
            </a:r>
            <a:r>
              <a:rPr lang="ja-JP" altLang="fr-FR" sz="1600">
                <a:latin typeface="Arial"/>
                <a:cs typeface="+mn-cs"/>
              </a:rPr>
              <a:t>’</a:t>
            </a:r>
            <a:r>
              <a:rPr lang="fr-FR" sz="1600">
                <a:latin typeface="Verdana" charset="0"/>
                <a:cs typeface="+mn-cs"/>
              </a:rPr>
              <a:t>Utilisabilité</a:t>
            </a:r>
          </a:p>
        </p:txBody>
      </p:sp>
      <p:sp>
        <p:nvSpPr>
          <p:cNvPr id="900119" name="Oval 23"/>
          <p:cNvSpPr>
            <a:spLocks noChangeArrowheads="1"/>
          </p:cNvSpPr>
          <p:nvPr/>
        </p:nvSpPr>
        <p:spPr bwMode="auto">
          <a:xfrm>
            <a:off x="7997825" y="1125538"/>
            <a:ext cx="1870075" cy="1008062"/>
          </a:xfrm>
          <a:prstGeom prst="ellipse">
            <a:avLst/>
          </a:prstGeom>
          <a:gradFill rotWithShape="1">
            <a:gsLst>
              <a:gs pos="0">
                <a:srgbClr val="DDDDDD"/>
              </a:gs>
              <a:gs pos="50000">
                <a:schemeClr val="bg1"/>
              </a:gs>
              <a:gs pos="100000">
                <a:srgbClr val="DDDDDD"/>
              </a:gs>
            </a:gsLst>
            <a:lin ang="5400000" scaled="1"/>
          </a:gradFill>
          <a:ln w="38100">
            <a:solidFill>
              <a:srgbClr val="CC99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Evaluation </a:t>
            </a:r>
          </a:p>
          <a:p>
            <a:pPr algn="ctr" eaLnBrk="1" hangingPunct="1">
              <a:defRPr/>
            </a:pPr>
            <a:r>
              <a:rPr lang="fr-FR" sz="1600">
                <a:latin typeface="Verdana" charset="0"/>
                <a:cs typeface="+mn-cs"/>
              </a:rPr>
              <a:t>Experte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0114"/>
                                        </p:tgtEl>
                                        <p:attrNameLst>
                                          <p:attrName>style.visibility</p:attrName>
                                        </p:attrNameLst>
                                      </p:cBhvr>
                                      <p:to>
                                        <p:strVal val="visible"/>
                                      </p:to>
                                    </p:set>
                                    <p:anim calcmode="lin" valueType="num">
                                      <p:cBhvr>
                                        <p:cTn id="7" dur="1000" fill="hold"/>
                                        <p:tgtEl>
                                          <p:spTgt spid="900114"/>
                                        </p:tgtEl>
                                        <p:attrNameLst>
                                          <p:attrName>ppt_w</p:attrName>
                                        </p:attrNameLst>
                                      </p:cBhvr>
                                      <p:tavLst>
                                        <p:tav tm="0">
                                          <p:val>
                                            <p:strVal val="#ppt_w*0.70"/>
                                          </p:val>
                                        </p:tav>
                                        <p:tav tm="100000">
                                          <p:val>
                                            <p:strVal val="#ppt_w"/>
                                          </p:val>
                                        </p:tav>
                                      </p:tavLst>
                                    </p:anim>
                                    <p:anim calcmode="lin" valueType="num">
                                      <p:cBhvr>
                                        <p:cTn id="8" dur="1000" fill="hold"/>
                                        <p:tgtEl>
                                          <p:spTgt spid="900114"/>
                                        </p:tgtEl>
                                        <p:attrNameLst>
                                          <p:attrName>ppt_h</p:attrName>
                                        </p:attrNameLst>
                                      </p:cBhvr>
                                      <p:tavLst>
                                        <p:tav tm="0">
                                          <p:val>
                                            <p:strVal val="#ppt_h"/>
                                          </p:val>
                                        </p:tav>
                                        <p:tav tm="100000">
                                          <p:val>
                                            <p:strVal val="#ppt_h"/>
                                          </p:val>
                                        </p:tav>
                                      </p:tavLst>
                                    </p:anim>
                                    <p:animEffect transition="in" filter="fade">
                                      <p:cBhvr>
                                        <p:cTn id="9" dur="1000"/>
                                        <p:tgtEl>
                                          <p:spTgt spid="9001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00115"/>
                                        </p:tgtEl>
                                        <p:attrNameLst>
                                          <p:attrName>style.visibility</p:attrName>
                                        </p:attrNameLst>
                                      </p:cBhvr>
                                      <p:to>
                                        <p:strVal val="visible"/>
                                      </p:to>
                                    </p:set>
                                    <p:anim calcmode="lin" valueType="num">
                                      <p:cBhvr>
                                        <p:cTn id="14" dur="1000" fill="hold"/>
                                        <p:tgtEl>
                                          <p:spTgt spid="900115"/>
                                        </p:tgtEl>
                                        <p:attrNameLst>
                                          <p:attrName>ppt_w</p:attrName>
                                        </p:attrNameLst>
                                      </p:cBhvr>
                                      <p:tavLst>
                                        <p:tav tm="0">
                                          <p:val>
                                            <p:strVal val="#ppt_w*0.70"/>
                                          </p:val>
                                        </p:tav>
                                        <p:tav tm="100000">
                                          <p:val>
                                            <p:strVal val="#ppt_w"/>
                                          </p:val>
                                        </p:tav>
                                      </p:tavLst>
                                    </p:anim>
                                    <p:anim calcmode="lin" valueType="num">
                                      <p:cBhvr>
                                        <p:cTn id="15" dur="1000" fill="hold"/>
                                        <p:tgtEl>
                                          <p:spTgt spid="900115"/>
                                        </p:tgtEl>
                                        <p:attrNameLst>
                                          <p:attrName>ppt_h</p:attrName>
                                        </p:attrNameLst>
                                      </p:cBhvr>
                                      <p:tavLst>
                                        <p:tav tm="0">
                                          <p:val>
                                            <p:strVal val="#ppt_h"/>
                                          </p:val>
                                        </p:tav>
                                        <p:tav tm="100000">
                                          <p:val>
                                            <p:strVal val="#ppt_h"/>
                                          </p:val>
                                        </p:tav>
                                      </p:tavLst>
                                    </p:anim>
                                    <p:animEffect transition="in" filter="fade">
                                      <p:cBhvr>
                                        <p:cTn id="16" dur="1000"/>
                                        <p:tgtEl>
                                          <p:spTgt spid="9001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00116"/>
                                        </p:tgtEl>
                                        <p:attrNameLst>
                                          <p:attrName>style.visibility</p:attrName>
                                        </p:attrNameLst>
                                      </p:cBhvr>
                                      <p:to>
                                        <p:strVal val="visible"/>
                                      </p:to>
                                    </p:set>
                                    <p:anim calcmode="lin" valueType="num">
                                      <p:cBhvr>
                                        <p:cTn id="21" dur="1000" fill="hold"/>
                                        <p:tgtEl>
                                          <p:spTgt spid="900116"/>
                                        </p:tgtEl>
                                        <p:attrNameLst>
                                          <p:attrName>ppt_w</p:attrName>
                                        </p:attrNameLst>
                                      </p:cBhvr>
                                      <p:tavLst>
                                        <p:tav tm="0">
                                          <p:val>
                                            <p:strVal val="#ppt_w*0.70"/>
                                          </p:val>
                                        </p:tav>
                                        <p:tav tm="100000">
                                          <p:val>
                                            <p:strVal val="#ppt_w"/>
                                          </p:val>
                                        </p:tav>
                                      </p:tavLst>
                                    </p:anim>
                                    <p:anim calcmode="lin" valueType="num">
                                      <p:cBhvr>
                                        <p:cTn id="22" dur="1000" fill="hold"/>
                                        <p:tgtEl>
                                          <p:spTgt spid="900116"/>
                                        </p:tgtEl>
                                        <p:attrNameLst>
                                          <p:attrName>ppt_h</p:attrName>
                                        </p:attrNameLst>
                                      </p:cBhvr>
                                      <p:tavLst>
                                        <p:tav tm="0">
                                          <p:val>
                                            <p:strVal val="#ppt_h"/>
                                          </p:val>
                                        </p:tav>
                                        <p:tav tm="100000">
                                          <p:val>
                                            <p:strVal val="#ppt_h"/>
                                          </p:val>
                                        </p:tav>
                                      </p:tavLst>
                                    </p:anim>
                                    <p:animEffect transition="in" filter="fade">
                                      <p:cBhvr>
                                        <p:cTn id="23" dur="1000"/>
                                        <p:tgtEl>
                                          <p:spTgt spid="9001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00117"/>
                                        </p:tgtEl>
                                        <p:attrNameLst>
                                          <p:attrName>style.visibility</p:attrName>
                                        </p:attrNameLst>
                                      </p:cBhvr>
                                      <p:to>
                                        <p:strVal val="visible"/>
                                      </p:to>
                                    </p:set>
                                    <p:anim calcmode="lin" valueType="num">
                                      <p:cBhvr>
                                        <p:cTn id="28" dur="1000" fill="hold"/>
                                        <p:tgtEl>
                                          <p:spTgt spid="900117"/>
                                        </p:tgtEl>
                                        <p:attrNameLst>
                                          <p:attrName>ppt_w</p:attrName>
                                        </p:attrNameLst>
                                      </p:cBhvr>
                                      <p:tavLst>
                                        <p:tav tm="0">
                                          <p:val>
                                            <p:strVal val="#ppt_w*0.70"/>
                                          </p:val>
                                        </p:tav>
                                        <p:tav tm="100000">
                                          <p:val>
                                            <p:strVal val="#ppt_w"/>
                                          </p:val>
                                        </p:tav>
                                      </p:tavLst>
                                    </p:anim>
                                    <p:anim calcmode="lin" valueType="num">
                                      <p:cBhvr>
                                        <p:cTn id="29" dur="1000" fill="hold"/>
                                        <p:tgtEl>
                                          <p:spTgt spid="900117"/>
                                        </p:tgtEl>
                                        <p:attrNameLst>
                                          <p:attrName>ppt_h</p:attrName>
                                        </p:attrNameLst>
                                      </p:cBhvr>
                                      <p:tavLst>
                                        <p:tav tm="0">
                                          <p:val>
                                            <p:strVal val="#ppt_h"/>
                                          </p:val>
                                        </p:tav>
                                        <p:tav tm="100000">
                                          <p:val>
                                            <p:strVal val="#ppt_h"/>
                                          </p:val>
                                        </p:tav>
                                      </p:tavLst>
                                    </p:anim>
                                    <p:animEffect transition="in" filter="fade">
                                      <p:cBhvr>
                                        <p:cTn id="30" dur="1000"/>
                                        <p:tgtEl>
                                          <p:spTgt spid="9001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00118"/>
                                        </p:tgtEl>
                                        <p:attrNameLst>
                                          <p:attrName>style.visibility</p:attrName>
                                        </p:attrNameLst>
                                      </p:cBhvr>
                                      <p:to>
                                        <p:strVal val="visible"/>
                                      </p:to>
                                    </p:set>
                                    <p:anim calcmode="lin" valueType="num">
                                      <p:cBhvr>
                                        <p:cTn id="35" dur="1000" fill="hold"/>
                                        <p:tgtEl>
                                          <p:spTgt spid="900118"/>
                                        </p:tgtEl>
                                        <p:attrNameLst>
                                          <p:attrName>ppt_w</p:attrName>
                                        </p:attrNameLst>
                                      </p:cBhvr>
                                      <p:tavLst>
                                        <p:tav tm="0">
                                          <p:val>
                                            <p:strVal val="#ppt_w*0.70"/>
                                          </p:val>
                                        </p:tav>
                                        <p:tav tm="100000">
                                          <p:val>
                                            <p:strVal val="#ppt_w"/>
                                          </p:val>
                                        </p:tav>
                                      </p:tavLst>
                                    </p:anim>
                                    <p:anim calcmode="lin" valueType="num">
                                      <p:cBhvr>
                                        <p:cTn id="36" dur="1000" fill="hold"/>
                                        <p:tgtEl>
                                          <p:spTgt spid="900118"/>
                                        </p:tgtEl>
                                        <p:attrNameLst>
                                          <p:attrName>ppt_h</p:attrName>
                                        </p:attrNameLst>
                                      </p:cBhvr>
                                      <p:tavLst>
                                        <p:tav tm="0">
                                          <p:val>
                                            <p:strVal val="#ppt_h"/>
                                          </p:val>
                                        </p:tav>
                                        <p:tav tm="100000">
                                          <p:val>
                                            <p:strVal val="#ppt_h"/>
                                          </p:val>
                                        </p:tav>
                                      </p:tavLst>
                                    </p:anim>
                                    <p:animEffect transition="in" filter="fade">
                                      <p:cBhvr>
                                        <p:cTn id="37" dur="1000"/>
                                        <p:tgtEl>
                                          <p:spTgt spid="9001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00119"/>
                                        </p:tgtEl>
                                        <p:attrNameLst>
                                          <p:attrName>style.visibility</p:attrName>
                                        </p:attrNameLst>
                                      </p:cBhvr>
                                      <p:to>
                                        <p:strVal val="visible"/>
                                      </p:to>
                                    </p:set>
                                    <p:anim calcmode="lin" valueType="num">
                                      <p:cBhvr>
                                        <p:cTn id="42" dur="1000" fill="hold"/>
                                        <p:tgtEl>
                                          <p:spTgt spid="900119"/>
                                        </p:tgtEl>
                                        <p:attrNameLst>
                                          <p:attrName>ppt_w</p:attrName>
                                        </p:attrNameLst>
                                      </p:cBhvr>
                                      <p:tavLst>
                                        <p:tav tm="0">
                                          <p:val>
                                            <p:strVal val="#ppt_w*0.70"/>
                                          </p:val>
                                        </p:tav>
                                        <p:tav tm="100000">
                                          <p:val>
                                            <p:strVal val="#ppt_w"/>
                                          </p:val>
                                        </p:tav>
                                      </p:tavLst>
                                    </p:anim>
                                    <p:anim calcmode="lin" valueType="num">
                                      <p:cBhvr>
                                        <p:cTn id="43" dur="1000" fill="hold"/>
                                        <p:tgtEl>
                                          <p:spTgt spid="900119"/>
                                        </p:tgtEl>
                                        <p:attrNameLst>
                                          <p:attrName>ppt_h</p:attrName>
                                        </p:attrNameLst>
                                      </p:cBhvr>
                                      <p:tavLst>
                                        <p:tav tm="0">
                                          <p:val>
                                            <p:strVal val="#ppt_h"/>
                                          </p:val>
                                        </p:tav>
                                        <p:tav tm="100000">
                                          <p:val>
                                            <p:strVal val="#ppt_h"/>
                                          </p:val>
                                        </p:tav>
                                      </p:tavLst>
                                    </p:anim>
                                    <p:animEffect transition="in" filter="fade">
                                      <p:cBhvr>
                                        <p:cTn id="44" dur="1000"/>
                                        <p:tgtEl>
                                          <p:spTgt spid="90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14" grpId="0" animBg="1"/>
      <p:bldP spid="900115" grpId="0" animBg="1"/>
      <p:bldP spid="900116" grpId="0" animBg="1"/>
      <p:bldP spid="900117" grpId="0" animBg="1"/>
      <p:bldP spid="900118" grpId="0" animBg="1"/>
      <p:bldP spid="9001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9DC8C9D2-8927-F046-8F7D-6FCA5D7687B3}" type="slidenum">
              <a:rPr lang="fr-FR"/>
              <a:pPr>
                <a:defRPr/>
              </a:pPr>
              <a:t>34</a:t>
            </a:fld>
            <a:endParaRPr lang="fr-FR"/>
          </a:p>
        </p:txBody>
      </p:sp>
      <p:sp>
        <p:nvSpPr>
          <p:cNvPr id="903170" name="Rectangle 2"/>
          <p:cNvSpPr>
            <a:spLocks noGrp="1" noChangeArrowheads="1"/>
          </p:cNvSpPr>
          <p:nvPr>
            <p:ph type="title"/>
          </p:nvPr>
        </p:nvSpPr>
        <p:spPr/>
        <p:txBody>
          <a:bodyPr/>
          <a:lstStyle/>
          <a:p>
            <a:pPr eaLnBrk="1" hangingPunct="1">
              <a:defRPr/>
            </a:pPr>
            <a:r>
              <a:rPr lang="fr-FR" b="1" dirty="0" smtClean="0"/>
              <a:t>Principes ergonomiques</a:t>
            </a:r>
            <a:endParaRPr lang="fr-FR" dirty="0" smtClean="0"/>
          </a:p>
        </p:txBody>
      </p:sp>
      <p:sp>
        <p:nvSpPr>
          <p:cNvPr id="903171" name="Rectangle 3"/>
          <p:cNvSpPr>
            <a:spLocks noGrp="1" noChangeArrowheads="1"/>
          </p:cNvSpPr>
          <p:nvPr>
            <p:ph type="body" idx="1"/>
          </p:nvPr>
        </p:nvSpPr>
        <p:spPr/>
        <p:txBody>
          <a:bodyPr/>
          <a:lstStyle/>
          <a:p>
            <a:pPr algn="just" eaLnBrk="1" hangingPunct="1">
              <a:lnSpc>
                <a:spcPct val="90000"/>
              </a:lnSpc>
              <a:defRPr/>
            </a:pPr>
            <a:r>
              <a:rPr lang="fr-FR" sz="2400" b="1" dirty="0" smtClean="0">
                <a:cs typeface="Palatino"/>
              </a:rPr>
              <a:t>Adéquation des modes et des modalités sensorielles</a:t>
            </a:r>
            <a:endParaRPr lang="fr-FR" sz="2400" dirty="0" smtClean="0">
              <a:cs typeface="Palatino"/>
            </a:endParaRPr>
          </a:p>
          <a:p>
            <a:pPr algn="just" eaLnBrk="1" hangingPunct="1">
              <a:lnSpc>
                <a:spcPct val="90000"/>
              </a:lnSpc>
              <a:defRPr/>
            </a:pPr>
            <a:r>
              <a:rPr lang="fr-FR" sz="2400" b="1" dirty="0" smtClean="0">
                <a:cs typeface="Palatino"/>
              </a:rPr>
              <a:t>Adéquation des représentations</a:t>
            </a:r>
            <a:endParaRPr lang="fr-FR" sz="2400" dirty="0" smtClean="0">
              <a:cs typeface="Palatino"/>
            </a:endParaRPr>
          </a:p>
          <a:p>
            <a:pPr algn="just" eaLnBrk="1" hangingPunct="1">
              <a:lnSpc>
                <a:spcPct val="90000"/>
              </a:lnSpc>
              <a:defRPr/>
            </a:pPr>
            <a:r>
              <a:rPr lang="fr-FR" sz="2400" b="1" dirty="0" smtClean="0">
                <a:cs typeface="Palatino"/>
              </a:rPr>
              <a:t>Traitements compatibles avec les objectifs et avec le raisonnement</a:t>
            </a:r>
          </a:p>
          <a:p>
            <a:pPr algn="just" eaLnBrk="1" hangingPunct="1">
              <a:lnSpc>
                <a:spcPct val="90000"/>
              </a:lnSpc>
              <a:buFontTx/>
              <a:buNone/>
              <a:defRPr/>
            </a:pPr>
            <a:endParaRPr lang="fr-FR" sz="2400" b="1" dirty="0" smtClean="0">
              <a:latin typeface="Papyrus"/>
              <a:cs typeface="Papyrus"/>
            </a:endParaRPr>
          </a:p>
          <a:p>
            <a:pPr eaLnBrk="1" hangingPunct="1">
              <a:lnSpc>
                <a:spcPct val="90000"/>
              </a:lnSpc>
              <a:buFontTx/>
              <a:buNone/>
              <a:defRPr/>
            </a:pPr>
            <a:r>
              <a:rPr lang="fr-FR" sz="2400" b="1" dirty="0" smtClean="0">
                <a:solidFill>
                  <a:srgbClr val="0000FF"/>
                </a:solidFill>
                <a:latin typeface="Papyrus"/>
                <a:cs typeface="Papyrus"/>
              </a:rPr>
              <a:t>H	= humain,                 E  = environnement,             M = machine</a:t>
            </a:r>
            <a:endParaRPr lang="fr-FR" sz="2400" dirty="0" smtClean="0">
              <a:latin typeface="Papyrus"/>
              <a:cs typeface="Papyrus"/>
            </a:endParaRPr>
          </a:p>
          <a:p>
            <a:pPr algn="just" eaLnBrk="1" hangingPunct="1">
              <a:lnSpc>
                <a:spcPct val="90000"/>
              </a:lnSpc>
              <a:buFontTx/>
              <a:buNone/>
              <a:defRPr/>
            </a:pPr>
            <a:r>
              <a:rPr lang="fr-FR" sz="2400" b="1" dirty="0" smtClean="0">
                <a:solidFill>
                  <a:srgbClr val="0000FF"/>
                </a:solidFill>
                <a:latin typeface="Papyrus"/>
                <a:cs typeface="Papyrus"/>
              </a:rPr>
              <a:t>	H	   	►</a:t>
            </a:r>
            <a:r>
              <a:rPr lang="fr-FR" sz="2400" b="1" dirty="0">
                <a:solidFill>
                  <a:srgbClr val="0000FF"/>
                </a:solidFill>
                <a:latin typeface="Papyrus"/>
                <a:cs typeface="Papyrus"/>
              </a:rPr>
              <a:t>	</a:t>
            </a:r>
            <a:r>
              <a:rPr lang="fr-FR" sz="2400" b="1" dirty="0" smtClean="0">
                <a:solidFill>
                  <a:srgbClr val="0000FF"/>
                </a:solidFill>
                <a:latin typeface="Papyrus"/>
                <a:cs typeface="Papyrus"/>
              </a:rPr>
              <a:t>	E	           		+        M</a:t>
            </a:r>
          </a:p>
          <a:p>
            <a:pPr algn="just" eaLnBrk="1" hangingPunct="1">
              <a:lnSpc>
                <a:spcPct val="90000"/>
              </a:lnSpc>
              <a:buFontTx/>
              <a:buNone/>
              <a:defRPr/>
            </a:pPr>
            <a:endParaRPr lang="fr-FR" sz="2400" b="1" dirty="0" smtClean="0">
              <a:solidFill>
                <a:srgbClr val="0000FF"/>
              </a:solidFill>
              <a:latin typeface="Papyrus"/>
              <a:cs typeface="Papyrus"/>
            </a:endParaRPr>
          </a:p>
          <a:p>
            <a:pPr algn="just" eaLnBrk="1" hangingPunct="1">
              <a:lnSpc>
                <a:spcPct val="90000"/>
              </a:lnSpc>
              <a:buFontTx/>
              <a:buNone/>
              <a:defRPr/>
            </a:pPr>
            <a:r>
              <a:rPr lang="fr-FR" sz="2400" b="1" dirty="0" smtClean="0">
                <a:solidFill>
                  <a:srgbClr val="0000FF"/>
                </a:solidFill>
                <a:latin typeface="Papyrus"/>
                <a:cs typeface="Papyrus"/>
              </a:rPr>
              <a:t>  modalités sensorielles			             </a:t>
            </a:r>
            <a:r>
              <a:rPr lang="fr-FR" sz="2400" b="1" dirty="0">
                <a:solidFill>
                  <a:srgbClr val="0000FF"/>
                </a:solidFill>
                <a:latin typeface="Papyrus"/>
                <a:cs typeface="Papyrus"/>
              </a:rPr>
              <a:t> </a:t>
            </a:r>
            <a:r>
              <a:rPr lang="fr-FR" sz="2400" b="1" dirty="0" smtClean="0">
                <a:solidFill>
                  <a:srgbClr val="0000FF"/>
                </a:solidFill>
                <a:latin typeface="Papyrus"/>
                <a:cs typeface="Papyrus"/>
              </a:rPr>
              <a:t> modes</a:t>
            </a:r>
          </a:p>
          <a:p>
            <a:pPr algn="just" eaLnBrk="1" hangingPunct="1">
              <a:lnSpc>
                <a:spcPct val="90000"/>
              </a:lnSpc>
              <a:buFontTx/>
              <a:buNone/>
              <a:defRPr/>
            </a:pPr>
            <a:r>
              <a:rPr lang="fr-FR" sz="2400" b="1" dirty="0" smtClean="0">
                <a:solidFill>
                  <a:srgbClr val="0000FF"/>
                </a:solidFill>
                <a:latin typeface="Papyrus"/>
                <a:cs typeface="Papyrus"/>
              </a:rPr>
              <a:t>  représentations	         modèles, objets                         de</a:t>
            </a:r>
          </a:p>
          <a:p>
            <a:pPr algn="just" eaLnBrk="1" hangingPunct="1">
              <a:lnSpc>
                <a:spcPct val="90000"/>
              </a:lnSpc>
              <a:buFontTx/>
              <a:buNone/>
              <a:defRPr/>
            </a:pPr>
            <a:r>
              <a:rPr lang="fr-FR" sz="2400" b="1" dirty="0" smtClean="0">
                <a:solidFill>
                  <a:srgbClr val="0000FF"/>
                </a:solidFill>
                <a:latin typeface="Papyrus"/>
                <a:cs typeface="Papyrus"/>
              </a:rPr>
              <a:t>  raisonnements			                            traitements</a:t>
            </a:r>
          </a:p>
        </p:txBody>
      </p:sp>
      <p:sp>
        <p:nvSpPr>
          <p:cNvPr id="903172" name="Rectangle 4"/>
          <p:cNvSpPr>
            <a:spLocks noChangeArrowheads="1"/>
          </p:cNvSpPr>
          <p:nvPr/>
        </p:nvSpPr>
        <p:spPr bwMode="auto">
          <a:xfrm>
            <a:off x="415925" y="3716338"/>
            <a:ext cx="9217025" cy="27606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C89AE32D-BDC0-324C-A2DE-B1855281A88C}" type="slidenum">
              <a:rPr lang="fr-FR"/>
              <a:pPr>
                <a:defRPr/>
              </a:pPr>
              <a:t>35</a:t>
            </a:fld>
            <a:endParaRPr lang="fr-FR"/>
          </a:p>
        </p:txBody>
      </p:sp>
      <p:sp>
        <p:nvSpPr>
          <p:cNvPr id="904194" name="Rectangle 2"/>
          <p:cNvSpPr>
            <a:spLocks noGrp="1" noChangeArrowheads="1"/>
          </p:cNvSpPr>
          <p:nvPr>
            <p:ph type="title"/>
          </p:nvPr>
        </p:nvSpPr>
        <p:spPr>
          <a:xfrm>
            <a:off x="742950" y="228600"/>
            <a:ext cx="8420100" cy="1143000"/>
          </a:xfrm>
        </p:spPr>
        <p:txBody>
          <a:bodyPr/>
          <a:lstStyle/>
          <a:p>
            <a:pPr eaLnBrk="1" hangingPunct="1">
              <a:defRPr/>
            </a:pPr>
            <a:r>
              <a:rPr lang="fr-FR" dirty="0" smtClean="0"/>
              <a:t>Modélisation du processus interactionnel</a:t>
            </a:r>
          </a:p>
        </p:txBody>
      </p:sp>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r="1169" b="943"/>
          <a:stretch>
            <a:fillRect/>
          </a:stretch>
        </p:blipFill>
        <p:spPr bwMode="auto">
          <a:xfrm>
            <a:off x="3797300" y="1439863"/>
            <a:ext cx="57785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6" name="Text Box 4"/>
          <p:cNvSpPr txBox="1">
            <a:spLocks noChangeArrowheads="1"/>
          </p:cNvSpPr>
          <p:nvPr/>
        </p:nvSpPr>
        <p:spPr bwMode="auto">
          <a:xfrm>
            <a:off x="742950" y="1676400"/>
            <a:ext cx="2971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fr-FR" dirty="0">
                <a:latin typeface="+mn-lt"/>
                <a:cs typeface="+mn-cs"/>
              </a:rPr>
              <a:t>Théorie de l</a:t>
            </a:r>
            <a:r>
              <a:rPr lang="ja-JP" altLang="fr-FR" dirty="0">
                <a:latin typeface="+mn-lt"/>
                <a:cs typeface="+mn-cs"/>
              </a:rPr>
              <a:t>’</a:t>
            </a:r>
            <a:r>
              <a:rPr lang="fr-FR" dirty="0">
                <a:latin typeface="+mn-lt"/>
                <a:cs typeface="+mn-cs"/>
              </a:rPr>
              <a:t>action [Norman, 86]</a:t>
            </a:r>
          </a:p>
          <a:p>
            <a:pPr eaLnBrk="1" hangingPunct="1">
              <a:defRPr/>
            </a:pPr>
            <a:endParaRPr lang="fr-FR" dirty="0">
              <a:latin typeface="+mn-lt"/>
              <a:cs typeface="+mn-cs"/>
            </a:endParaRPr>
          </a:p>
          <a:p>
            <a:pPr eaLnBrk="1" hangingPunct="1">
              <a:defRPr/>
            </a:pPr>
            <a:r>
              <a:rPr lang="fr-FR" dirty="0">
                <a:latin typeface="+mn-lt"/>
                <a:cs typeface="+mn-cs"/>
              </a:rPr>
              <a:t>Modèle de Rasmussen [86]</a:t>
            </a:r>
          </a:p>
          <a:p>
            <a:pPr eaLnBrk="1" hangingPunct="1">
              <a:buFontTx/>
              <a:buChar char="•"/>
              <a:defRPr/>
            </a:pPr>
            <a:r>
              <a:rPr lang="fr-FR" dirty="0">
                <a:latin typeface="+mn-lt"/>
                <a:cs typeface="+mn-cs"/>
              </a:rPr>
              <a:t> Habiletés</a:t>
            </a:r>
          </a:p>
          <a:p>
            <a:pPr eaLnBrk="1" hangingPunct="1">
              <a:buFontTx/>
              <a:buChar char="•"/>
              <a:defRPr/>
            </a:pPr>
            <a:r>
              <a:rPr lang="fr-FR" dirty="0">
                <a:latin typeface="+mn-lt"/>
                <a:cs typeface="+mn-cs"/>
              </a:rPr>
              <a:t> Comportement</a:t>
            </a:r>
          </a:p>
          <a:p>
            <a:pPr eaLnBrk="1" hangingPunct="1">
              <a:buFontTx/>
              <a:buChar char="•"/>
              <a:defRPr/>
            </a:pPr>
            <a:r>
              <a:rPr lang="fr-FR" dirty="0">
                <a:latin typeface="+mn-lt"/>
                <a:cs typeface="+mn-cs"/>
              </a:rPr>
              <a:t> Raisonnement</a:t>
            </a:r>
          </a:p>
        </p:txBody>
      </p:sp>
      <p:sp>
        <p:nvSpPr>
          <p:cNvPr id="904197" name="Line 5"/>
          <p:cNvSpPr>
            <a:spLocks noChangeShapeType="1"/>
          </p:cNvSpPr>
          <p:nvPr/>
        </p:nvSpPr>
        <p:spPr bwMode="auto">
          <a:xfrm flipH="1">
            <a:off x="5888038" y="4508500"/>
            <a:ext cx="14049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904198" name="Line 6"/>
          <p:cNvSpPr>
            <a:spLocks noChangeShapeType="1"/>
          </p:cNvSpPr>
          <p:nvPr/>
        </p:nvSpPr>
        <p:spPr bwMode="auto">
          <a:xfrm flipH="1">
            <a:off x="5888038" y="3500438"/>
            <a:ext cx="14049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904199" name="Line 7"/>
          <p:cNvSpPr>
            <a:spLocks noChangeShapeType="1"/>
          </p:cNvSpPr>
          <p:nvPr/>
        </p:nvSpPr>
        <p:spPr bwMode="auto">
          <a:xfrm flipH="1">
            <a:off x="5888038" y="2420938"/>
            <a:ext cx="14049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904200" name="Text Box 8"/>
          <p:cNvSpPr txBox="1">
            <a:spLocks noChangeArrowheads="1"/>
          </p:cNvSpPr>
          <p:nvPr/>
        </p:nvSpPr>
        <p:spPr bwMode="auto">
          <a:xfrm>
            <a:off x="6045200" y="4221163"/>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sz="1600">
                <a:latin typeface="Tahoma" charset="0"/>
                <a:cs typeface="+mn-cs"/>
              </a:rPr>
              <a:t>Habiletés</a:t>
            </a:r>
          </a:p>
        </p:txBody>
      </p:sp>
      <p:sp>
        <p:nvSpPr>
          <p:cNvPr id="904201" name="Text Box 9"/>
          <p:cNvSpPr txBox="1">
            <a:spLocks noChangeArrowheads="1"/>
          </p:cNvSpPr>
          <p:nvPr/>
        </p:nvSpPr>
        <p:spPr bwMode="auto">
          <a:xfrm>
            <a:off x="5734050" y="3213100"/>
            <a:ext cx="1517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sz="1600">
                <a:latin typeface="Tahoma" charset="0"/>
                <a:cs typeface="+mn-cs"/>
              </a:rPr>
              <a:t>Comportement</a:t>
            </a:r>
          </a:p>
        </p:txBody>
      </p:sp>
      <p:sp>
        <p:nvSpPr>
          <p:cNvPr id="904202" name="Text Box 10"/>
          <p:cNvSpPr txBox="1">
            <a:spLocks noChangeArrowheads="1"/>
          </p:cNvSpPr>
          <p:nvPr/>
        </p:nvSpPr>
        <p:spPr bwMode="auto">
          <a:xfrm>
            <a:off x="5811838" y="2133600"/>
            <a:ext cx="1457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sz="1600">
                <a:latin typeface="Tahoma" charset="0"/>
                <a:cs typeface="+mn-cs"/>
              </a:rPr>
              <a:t>Raisonnement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D7CB4FE-FE8E-9A47-A223-DFA49E1C7BA2}" type="slidenum">
              <a:rPr lang="fr-FR"/>
              <a:pPr>
                <a:defRPr/>
              </a:pPr>
              <a:t>36</a:t>
            </a:fld>
            <a:endParaRPr lang="fr-FR"/>
          </a:p>
        </p:txBody>
      </p:sp>
      <p:sp>
        <p:nvSpPr>
          <p:cNvPr id="905218" name="Rectangle 2"/>
          <p:cNvSpPr>
            <a:spLocks noGrp="1" noChangeArrowheads="1"/>
          </p:cNvSpPr>
          <p:nvPr>
            <p:ph type="title"/>
          </p:nvPr>
        </p:nvSpPr>
        <p:spPr/>
        <p:txBody>
          <a:bodyPr/>
          <a:lstStyle/>
          <a:p>
            <a:pPr eaLnBrk="1" hangingPunct="1">
              <a:defRPr/>
            </a:pPr>
            <a:r>
              <a:rPr lang="fr-FR" smtClean="0"/>
              <a:t>Le modèle ICS [Barnard &amp; May 93]</a:t>
            </a:r>
          </a:p>
        </p:txBody>
      </p:sp>
      <p:pic>
        <p:nvPicPr>
          <p:cNvPr id="905219" name="Picture 3"/>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5200650" y="1905000"/>
            <a:ext cx="4306888" cy="4572000"/>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05220" name="Text Box 4"/>
          <p:cNvSpPr txBox="1">
            <a:spLocks noChangeArrowheads="1"/>
          </p:cNvSpPr>
          <p:nvPr/>
        </p:nvSpPr>
        <p:spPr bwMode="auto">
          <a:xfrm>
            <a:off x="825500" y="1524000"/>
            <a:ext cx="4271963"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fr-FR" sz="3200" dirty="0">
                <a:solidFill>
                  <a:srgbClr val="0000FF"/>
                </a:solidFill>
                <a:latin typeface="+mn-lt"/>
                <a:cs typeface="Times New Roman" charset="0"/>
              </a:rPr>
              <a:t>Interactive Cognitive </a:t>
            </a:r>
            <a:r>
              <a:rPr lang="fr-FR" sz="3200" dirty="0" err="1">
                <a:solidFill>
                  <a:srgbClr val="0000FF"/>
                </a:solidFill>
                <a:latin typeface="+mn-lt"/>
                <a:cs typeface="Times New Roman" charset="0"/>
              </a:rPr>
              <a:t>Subsystems</a:t>
            </a:r>
            <a:endParaRPr lang="fr-FR" sz="3200" dirty="0">
              <a:solidFill>
                <a:srgbClr val="0000FF"/>
              </a:solidFill>
              <a:latin typeface="+mn-lt"/>
              <a:cs typeface="Times New Roman" charset="0"/>
            </a:endParaRPr>
          </a:p>
          <a:p>
            <a:pPr eaLnBrk="1" hangingPunct="1">
              <a:defRPr/>
            </a:pPr>
            <a:endParaRPr lang="fr-FR" dirty="0">
              <a:latin typeface="+mn-lt"/>
              <a:cs typeface="Times New Roman" charset="0"/>
            </a:endParaRPr>
          </a:p>
          <a:p>
            <a:pPr eaLnBrk="1" hangingPunct="1">
              <a:defRPr/>
            </a:pPr>
            <a:r>
              <a:rPr lang="fr-FR" dirty="0">
                <a:latin typeface="+mn-lt"/>
                <a:cs typeface="Times New Roman" charset="0"/>
              </a:rPr>
              <a:t>ICS peut se voir, en première approximation, comme un affinement du Modèle du Processeur Humain [</a:t>
            </a:r>
            <a:r>
              <a:rPr lang="fr-FR" dirty="0" err="1">
                <a:latin typeface="+mn-lt"/>
                <a:cs typeface="Times New Roman" charset="0"/>
              </a:rPr>
              <a:t>Card</a:t>
            </a:r>
            <a:r>
              <a:rPr lang="fr-FR" dirty="0">
                <a:latin typeface="+mn-lt"/>
                <a:cs typeface="Times New Roman" charset="0"/>
              </a:rPr>
              <a:t> 83]. </a:t>
            </a:r>
          </a:p>
          <a:p>
            <a:pPr eaLnBrk="1" hangingPunct="1">
              <a:defRPr/>
            </a:pPr>
            <a:r>
              <a:rPr lang="fr-FR" dirty="0">
                <a:latin typeface="+mn-lt"/>
                <a:cs typeface="Times New Roman" charset="0"/>
              </a:rPr>
              <a:t>ICS est une architecture parallèle multiprocessus modélisant le système cognitif en un ensemble de neuf sous-systèmes spécialisés communicants.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3304868-627B-D447-819E-ED42FE2F2332}" type="slidenum">
              <a:rPr lang="fr-FR"/>
              <a:pPr>
                <a:defRPr/>
              </a:pPr>
              <a:t>37</a:t>
            </a:fld>
            <a:endParaRPr lang="fr-FR"/>
          </a:p>
        </p:txBody>
      </p:sp>
      <p:sp>
        <p:nvSpPr>
          <p:cNvPr id="875522"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dirty="0" smtClean="0"/>
              <a:t> </a:t>
            </a:r>
            <a:endParaRPr lang="fr-FR" dirty="0" smtClean="0"/>
          </a:p>
        </p:txBody>
      </p:sp>
      <p:sp>
        <p:nvSpPr>
          <p:cNvPr id="875523"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75525" name="Text Box 5"/>
          <p:cNvSpPr txBox="1">
            <a:spLocks noChangeArrowheads="1"/>
          </p:cNvSpPr>
          <p:nvPr/>
        </p:nvSpPr>
        <p:spPr bwMode="auto">
          <a:xfrm>
            <a:off x="914400" y="2362200"/>
            <a:ext cx="8397875"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000" dirty="0">
                <a:cs typeface="+mn-cs"/>
              </a:rPr>
              <a:t>Apports de la psychologie expérimentale concernant la perception (vision, audition, attention,...) et le développement de ces modèles cognitifs : la suite dans vos exposés</a:t>
            </a:r>
            <a:r>
              <a:rPr lang="en-US" sz="4000" dirty="0">
                <a:cs typeface="+mn-cs"/>
              </a:rPr>
              <a:t>.</a:t>
            </a:r>
            <a:endParaRPr lang="en-US" sz="32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08A5B19-0066-D341-8C7C-5E5C0103FFB7}" type="slidenum">
              <a:rPr lang="fr-FR"/>
              <a:pPr>
                <a:defRPr/>
              </a:pPr>
              <a:t>38</a:t>
            </a:fld>
            <a:endParaRPr lang="fr-FR"/>
          </a:p>
        </p:txBody>
      </p:sp>
      <p:sp>
        <p:nvSpPr>
          <p:cNvPr id="919554" name="Rectangle 2"/>
          <p:cNvSpPr>
            <a:spLocks noGrp="1" noChangeArrowheads="1"/>
          </p:cNvSpPr>
          <p:nvPr>
            <p:ph type="title"/>
          </p:nvPr>
        </p:nvSpPr>
        <p:spPr>
          <a:xfrm>
            <a:off x="412750" y="381000"/>
            <a:ext cx="8667750" cy="1392238"/>
          </a:xfrm>
        </p:spPr>
        <p:txBody>
          <a:bodyPr/>
          <a:lstStyle/>
          <a:p>
            <a:pPr eaLnBrk="1" hangingPunct="1">
              <a:defRPr/>
            </a:pPr>
            <a:r>
              <a:rPr lang="en-US" b="1" dirty="0" err="1" smtClean="0">
                <a:solidFill>
                  <a:srgbClr val="FFEA18"/>
                </a:solidFill>
                <a:cs typeface="+mj-cs"/>
              </a:rPr>
              <a:t>Historique</a:t>
            </a:r>
            <a:r>
              <a:rPr lang="en-US" b="1" dirty="0" smtClean="0">
                <a:solidFill>
                  <a:srgbClr val="FFEA18"/>
                </a:solidFill>
                <a:cs typeface="+mj-cs"/>
              </a:rPr>
              <a:t> </a:t>
            </a:r>
            <a:r>
              <a:rPr lang="en-US" b="1" dirty="0" err="1" smtClean="0">
                <a:solidFill>
                  <a:srgbClr val="FFEA18"/>
                </a:solidFill>
                <a:cs typeface="+mj-cs"/>
              </a:rPr>
              <a:t>rapide</a:t>
            </a:r>
            <a:r>
              <a:rPr lang="en-US" b="1" dirty="0" smtClean="0">
                <a:solidFill>
                  <a:srgbClr val="FFEA18"/>
                </a:solidFill>
                <a:cs typeface="+mj-cs"/>
              </a:rPr>
              <a:t> de </a:t>
            </a:r>
            <a:r>
              <a:rPr lang="en-US" b="1" dirty="0" err="1" smtClean="0">
                <a:solidFill>
                  <a:srgbClr val="FFEA18"/>
                </a:solidFill>
                <a:cs typeface="+mj-cs"/>
              </a:rPr>
              <a:t>l’IHM</a:t>
            </a:r>
            <a:r>
              <a:rPr lang="en-US" b="1" dirty="0" smtClean="0">
                <a:solidFill>
                  <a:srgbClr val="FFEA18"/>
                </a:solidFill>
                <a:cs typeface="+mj-cs"/>
              </a:rPr>
              <a:t> </a:t>
            </a:r>
            <a:r>
              <a:rPr lang="en-US" b="1" dirty="0" err="1" smtClean="0">
                <a:solidFill>
                  <a:srgbClr val="FFEA18"/>
                </a:solidFill>
                <a:cs typeface="+mj-cs"/>
              </a:rPr>
              <a:t>dans</a:t>
            </a:r>
            <a:r>
              <a:rPr lang="en-US" b="1" dirty="0" smtClean="0">
                <a:solidFill>
                  <a:srgbClr val="FFEA18"/>
                </a:solidFill>
                <a:cs typeface="+mj-cs"/>
              </a:rPr>
              <a:t> le cadre de </a:t>
            </a:r>
            <a:r>
              <a:rPr lang="en-US" b="1" dirty="0" err="1" smtClean="0">
                <a:solidFill>
                  <a:srgbClr val="FFEA18"/>
                </a:solidFill>
                <a:cs typeface="+mj-cs"/>
              </a:rPr>
              <a:t>l’informatique</a:t>
            </a:r>
            <a:endParaRPr lang="en-US" dirty="0" smtClean="0">
              <a:cs typeface="+mj-cs"/>
            </a:endParaRPr>
          </a:p>
        </p:txBody>
      </p:sp>
      <p:sp>
        <p:nvSpPr>
          <p:cNvPr id="919555" name="Rectangle 3"/>
          <p:cNvSpPr>
            <a:spLocks noGrp="1" noChangeArrowheads="1"/>
          </p:cNvSpPr>
          <p:nvPr>
            <p:ph type="body" idx="1"/>
          </p:nvPr>
        </p:nvSpPr>
        <p:spPr>
          <a:xfrm>
            <a:off x="742950" y="2133600"/>
            <a:ext cx="8420100" cy="3810000"/>
          </a:xfrm>
        </p:spPr>
        <p:txBody>
          <a:bodyPr/>
          <a:lstStyle/>
          <a:p>
            <a:pPr eaLnBrk="1" hangingPunct="1">
              <a:defRPr/>
            </a:pPr>
            <a:r>
              <a:rPr lang="en-US" dirty="0" smtClean="0">
                <a:cs typeface="+mn-cs"/>
              </a:rPr>
              <a:t>Points de </a:t>
            </a:r>
            <a:r>
              <a:rPr lang="en-US" dirty="0" err="1" smtClean="0">
                <a:cs typeface="+mn-cs"/>
              </a:rPr>
              <a:t>repères</a:t>
            </a:r>
            <a:endParaRPr lang="en-US" dirty="0" smtClean="0">
              <a:cs typeface="+mn-cs"/>
            </a:endParaRPr>
          </a:p>
          <a:p>
            <a:pPr eaLnBrk="1" hangingPunct="1">
              <a:defRPr/>
            </a:pPr>
            <a:r>
              <a:rPr lang="en-US" dirty="0" smtClean="0">
                <a:cs typeface="+mn-cs"/>
              </a:rPr>
              <a:t>Styles </a:t>
            </a:r>
            <a:r>
              <a:rPr lang="en-US" dirty="0" err="1" smtClean="0">
                <a:cs typeface="+mn-cs"/>
              </a:rPr>
              <a:t>d’interaction</a:t>
            </a: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66CE7D3-BE28-BF4C-9951-22CEF2E93365}" type="slidenum">
              <a:rPr lang="fr-FR"/>
              <a:pPr>
                <a:defRPr/>
              </a:pPr>
              <a:t>39</a:t>
            </a:fld>
            <a:endParaRPr lang="fr-FR"/>
          </a:p>
        </p:txBody>
      </p:sp>
      <p:sp>
        <p:nvSpPr>
          <p:cNvPr id="920578" name="Rectangle 2"/>
          <p:cNvSpPr>
            <a:spLocks noGrp="1" noChangeArrowheads="1"/>
          </p:cNvSpPr>
          <p:nvPr>
            <p:ph type="title"/>
          </p:nvPr>
        </p:nvSpPr>
        <p:spPr/>
        <p:txBody>
          <a:bodyPr/>
          <a:lstStyle/>
          <a:p>
            <a:pPr eaLnBrk="1" hangingPunct="1">
              <a:defRPr/>
            </a:pPr>
            <a:r>
              <a:rPr lang="en-US" b="1" dirty="0" smtClean="0"/>
              <a:t>Points de </a:t>
            </a:r>
            <a:r>
              <a:rPr lang="en-US" b="1" dirty="0" err="1" smtClean="0"/>
              <a:t>repères</a:t>
            </a:r>
            <a:endParaRPr lang="en-US" dirty="0" smtClean="0"/>
          </a:p>
        </p:txBody>
      </p:sp>
      <p:sp>
        <p:nvSpPr>
          <p:cNvPr id="920579" name="Rectangle 3"/>
          <p:cNvSpPr>
            <a:spLocks noGrp="1" noChangeArrowheads="1"/>
          </p:cNvSpPr>
          <p:nvPr>
            <p:ph type="body" idx="1"/>
          </p:nvPr>
        </p:nvSpPr>
        <p:spPr>
          <a:xfrm>
            <a:off x="742950" y="1981200"/>
            <a:ext cx="9163050" cy="4876800"/>
          </a:xfrm>
        </p:spPr>
        <p:txBody>
          <a:bodyPr/>
          <a:lstStyle/>
          <a:p>
            <a:pPr eaLnBrk="1" hangingPunct="1">
              <a:defRPr/>
            </a:pPr>
            <a:r>
              <a:rPr lang="en-US" sz="3600" b="1" smtClean="0"/>
              <a:t>Memex</a:t>
            </a:r>
            <a:r>
              <a:rPr lang="en-US" b="1" smtClean="0"/>
              <a:t> (Vannevar Bush, 1945)</a:t>
            </a:r>
            <a:endParaRPr lang="en-US" smtClean="0"/>
          </a:p>
          <a:p>
            <a:pPr eaLnBrk="1" hangingPunct="1">
              <a:buFontTx/>
              <a:buNone/>
              <a:defRPr/>
            </a:pPr>
            <a:r>
              <a:rPr lang="en-US" smtClean="0"/>
              <a:t>	système hypertexte sur des micro-fiches</a:t>
            </a:r>
          </a:p>
          <a:p>
            <a:pPr eaLnBrk="1" hangingPunct="1">
              <a:defRPr/>
            </a:pPr>
            <a:r>
              <a:rPr lang="en-US" sz="3600" b="1" smtClean="0"/>
              <a:t>Sketchpad</a:t>
            </a:r>
            <a:r>
              <a:rPr lang="en-US" b="1" smtClean="0"/>
              <a:t> (Ivan Sutherland, 1963)</a:t>
            </a:r>
            <a:endParaRPr lang="en-US" smtClean="0"/>
          </a:p>
          <a:p>
            <a:pPr eaLnBrk="1" hangingPunct="1">
              <a:buFontTx/>
              <a:buNone/>
              <a:defRPr/>
            </a:pPr>
            <a:r>
              <a:rPr lang="en-US" smtClean="0"/>
              <a:t>	manipulation directe de formes géométriques</a:t>
            </a:r>
          </a:p>
          <a:p>
            <a:pPr eaLnBrk="1" hangingPunct="1">
              <a:defRPr/>
            </a:pPr>
            <a:r>
              <a:rPr lang="en-US" sz="3600" b="1" smtClean="0"/>
              <a:t>NLS/Augment</a:t>
            </a:r>
            <a:r>
              <a:rPr lang="en-US" smtClean="0"/>
              <a:t> </a:t>
            </a:r>
            <a:r>
              <a:rPr lang="en-US" b="1" smtClean="0"/>
              <a:t>(Douglas Engelbart, 1968)</a:t>
            </a:r>
            <a:endParaRPr lang="en-US" smtClean="0"/>
          </a:p>
          <a:p>
            <a:pPr eaLnBrk="1" hangingPunct="1">
              <a:buFontTx/>
              <a:buNone/>
              <a:defRPr/>
            </a:pPr>
            <a:r>
              <a:rPr lang="en-US" smtClean="0"/>
              <a:t>	travail </a:t>
            </a:r>
            <a:r>
              <a:rPr lang="fr-FR" smtClean="0"/>
              <a:t>collaboratif, partage de documents, visio-conférence</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C42280B-B3A2-AD46-BA0C-A39EAFC3DE95}" type="slidenum">
              <a:rPr lang="fr-FR"/>
              <a:pPr>
                <a:defRPr/>
              </a:pPr>
              <a:t>4</a:t>
            </a:fld>
            <a:endParaRPr lang="fr-FR"/>
          </a:p>
        </p:txBody>
      </p:sp>
      <p:sp>
        <p:nvSpPr>
          <p:cNvPr id="726018" name="Rectangle 2"/>
          <p:cNvSpPr>
            <a:spLocks noGrp="1" noChangeArrowheads="1"/>
          </p:cNvSpPr>
          <p:nvPr>
            <p:ph type="title"/>
          </p:nvPr>
        </p:nvSpPr>
        <p:spPr>
          <a:xfrm>
            <a:off x="379413" y="304800"/>
            <a:ext cx="7469187" cy="1143000"/>
          </a:xfrm>
        </p:spPr>
        <p:txBody>
          <a:bodyPr/>
          <a:lstStyle/>
          <a:p>
            <a:pPr algn="l" eaLnBrk="1" hangingPunct="1">
              <a:spcBef>
                <a:spcPts val="1200"/>
              </a:spcBef>
              <a:spcAft>
                <a:spcPts val="300"/>
              </a:spcAft>
              <a:defRPr/>
            </a:pPr>
            <a:r>
              <a:rPr lang="fr-FR" b="1" smtClean="0">
                <a:latin typeface="Palatino" charset="0"/>
              </a:rPr>
              <a:t>Vous avez dit IHM ?</a:t>
            </a:r>
          </a:p>
        </p:txBody>
      </p:sp>
      <p:sp>
        <p:nvSpPr>
          <p:cNvPr id="726019" name="Rectangle 3"/>
          <p:cNvSpPr>
            <a:spLocks noGrp="1" noChangeArrowheads="1"/>
          </p:cNvSpPr>
          <p:nvPr>
            <p:ph type="body" idx="1"/>
          </p:nvPr>
        </p:nvSpPr>
        <p:spPr>
          <a:xfrm>
            <a:off x="304800" y="1295400"/>
            <a:ext cx="9601200" cy="5257800"/>
          </a:xfrm>
        </p:spPr>
        <p:txBody>
          <a:bodyPr/>
          <a:lstStyle/>
          <a:p>
            <a:pPr eaLnBrk="1" hangingPunct="1">
              <a:lnSpc>
                <a:spcPct val="90000"/>
              </a:lnSpc>
              <a:buFontTx/>
              <a:buNone/>
              <a:defRPr/>
            </a:pPr>
            <a:r>
              <a:rPr lang="fr-FR" dirty="0" smtClean="0"/>
              <a:t>En anglais</a:t>
            </a:r>
          </a:p>
          <a:p>
            <a:pPr eaLnBrk="1" hangingPunct="1">
              <a:defRPr/>
            </a:pPr>
            <a:r>
              <a:rPr lang="en-US" dirty="0" smtClean="0">
                <a:solidFill>
                  <a:srgbClr val="000000"/>
                </a:solidFill>
                <a:sym typeface="Wingdings 2" charset="0"/>
              </a:rPr>
              <a:t>UI - User Interface</a:t>
            </a:r>
            <a:endParaRPr lang="en-US" dirty="0" smtClean="0">
              <a:solidFill>
                <a:srgbClr val="000000"/>
              </a:solidFill>
            </a:endParaRPr>
          </a:p>
          <a:p>
            <a:pPr eaLnBrk="1" hangingPunct="1">
              <a:defRPr/>
            </a:pPr>
            <a:r>
              <a:rPr lang="en-US" dirty="0" smtClean="0">
                <a:solidFill>
                  <a:srgbClr val="000000"/>
                </a:solidFill>
              </a:rPr>
              <a:t>GUI - Graphical User Interface</a:t>
            </a:r>
          </a:p>
          <a:p>
            <a:pPr eaLnBrk="1" hangingPunct="1">
              <a:defRPr/>
            </a:pPr>
            <a:r>
              <a:rPr lang="en-US" dirty="0" smtClean="0">
                <a:solidFill>
                  <a:srgbClr val="000000"/>
                </a:solidFill>
                <a:sym typeface="Wingdings 2" charset="0"/>
              </a:rPr>
              <a:t>HMI - Human-Machine Interface</a:t>
            </a:r>
          </a:p>
          <a:p>
            <a:pPr eaLnBrk="1" hangingPunct="1">
              <a:defRPr/>
            </a:pPr>
            <a:r>
              <a:rPr lang="en-US" dirty="0" smtClean="0">
                <a:solidFill>
                  <a:srgbClr val="000000"/>
                </a:solidFill>
                <a:sym typeface="Wingdings 2" charset="0"/>
              </a:rPr>
              <a:t>HCI - Human-Computer Interaction</a:t>
            </a:r>
          </a:p>
          <a:p>
            <a:pPr eaLnBrk="1" hangingPunct="1">
              <a:defRPr/>
            </a:pPr>
            <a:r>
              <a:rPr lang="en-US" dirty="0" smtClean="0">
                <a:solidFill>
                  <a:srgbClr val="000000"/>
                </a:solidFill>
                <a:sym typeface="Wingdings 2" charset="0"/>
              </a:rPr>
              <a:t>...</a:t>
            </a:r>
            <a:endParaRPr lang="fr-FR" dirty="0" smtClean="0"/>
          </a:p>
          <a:p>
            <a:pPr eaLnBrk="1" hangingPunct="1">
              <a:defRPr/>
            </a:pPr>
            <a:endParaRPr lang="fr-FR"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6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60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60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8760CFE-A433-9A4B-A2C4-9A2079C6E566}" type="slidenum">
              <a:rPr lang="fr-FR"/>
              <a:pPr>
                <a:defRPr/>
              </a:pPr>
              <a:t>40</a:t>
            </a:fld>
            <a:endParaRPr lang="fr-FR"/>
          </a:p>
        </p:txBody>
      </p:sp>
      <p:sp>
        <p:nvSpPr>
          <p:cNvPr id="921602" name="Rectangle 2"/>
          <p:cNvSpPr>
            <a:spLocks noGrp="1" noChangeArrowheads="1"/>
          </p:cNvSpPr>
          <p:nvPr>
            <p:ph type="title"/>
          </p:nvPr>
        </p:nvSpPr>
        <p:spPr>
          <a:xfrm>
            <a:off x="762000" y="381000"/>
            <a:ext cx="8420100" cy="1143000"/>
          </a:xfrm>
        </p:spPr>
        <p:txBody>
          <a:bodyPr/>
          <a:lstStyle/>
          <a:p>
            <a:pPr eaLnBrk="1" hangingPunct="1">
              <a:defRPr/>
            </a:pPr>
            <a:r>
              <a:rPr lang="en-US" b="1" dirty="0" smtClean="0"/>
              <a:t>Points de </a:t>
            </a:r>
            <a:r>
              <a:rPr lang="en-US" b="1" dirty="0" err="1" smtClean="0"/>
              <a:t>repères</a:t>
            </a:r>
            <a:endParaRPr lang="en-US" dirty="0" smtClean="0"/>
          </a:p>
        </p:txBody>
      </p:sp>
      <p:sp>
        <p:nvSpPr>
          <p:cNvPr id="921603" name="Rectangle 3"/>
          <p:cNvSpPr>
            <a:spLocks noGrp="1" noChangeArrowheads="1"/>
          </p:cNvSpPr>
          <p:nvPr>
            <p:ph type="body" idx="1"/>
          </p:nvPr>
        </p:nvSpPr>
        <p:spPr>
          <a:xfrm>
            <a:off x="742950" y="1752600"/>
            <a:ext cx="9163050" cy="4876800"/>
          </a:xfrm>
        </p:spPr>
        <p:txBody>
          <a:bodyPr/>
          <a:lstStyle/>
          <a:p>
            <a:pPr eaLnBrk="1" hangingPunct="1">
              <a:lnSpc>
                <a:spcPct val="90000"/>
              </a:lnSpc>
              <a:defRPr/>
            </a:pPr>
            <a:r>
              <a:rPr lang="en-US" b="1" smtClean="0"/>
              <a:t>Star (Xerox PARC, 1981)</a:t>
            </a:r>
            <a:endParaRPr lang="en-US" smtClean="0"/>
          </a:p>
          <a:p>
            <a:pPr eaLnBrk="1" hangingPunct="1">
              <a:lnSpc>
                <a:spcPct val="90000"/>
              </a:lnSpc>
              <a:buFontTx/>
              <a:buNone/>
              <a:defRPr/>
            </a:pPr>
            <a:r>
              <a:rPr lang="en-US" smtClean="0"/>
              <a:t>	station de travail et environnement de programmation graphique</a:t>
            </a:r>
          </a:p>
          <a:p>
            <a:pPr eaLnBrk="1" hangingPunct="1">
              <a:lnSpc>
                <a:spcPct val="90000"/>
              </a:lnSpc>
              <a:defRPr/>
            </a:pPr>
            <a:r>
              <a:rPr lang="en-US" b="1" smtClean="0"/>
              <a:t>Macintosh (Apple, 1984)</a:t>
            </a:r>
            <a:endParaRPr lang="en-US" smtClean="0"/>
          </a:p>
          <a:p>
            <a:pPr eaLnBrk="1" hangingPunct="1">
              <a:lnSpc>
                <a:spcPct val="90000"/>
              </a:lnSpc>
              <a:buFontTx/>
              <a:buNone/>
              <a:defRPr/>
            </a:pPr>
            <a:r>
              <a:rPr lang="en-US" smtClean="0"/>
              <a:t>	ordinateur </a:t>
            </a:r>
            <a:r>
              <a:rPr lang="en-US" altLang="ja-JP" smtClean="0"/>
              <a:t>personnel graphique</a:t>
            </a:r>
            <a:endParaRPr lang="en-US" smtClean="0"/>
          </a:p>
          <a:p>
            <a:pPr eaLnBrk="1" hangingPunct="1">
              <a:lnSpc>
                <a:spcPct val="90000"/>
              </a:lnSpc>
              <a:defRPr/>
            </a:pPr>
            <a:r>
              <a:rPr lang="en-US" b="1" smtClean="0"/>
              <a:t>X-Window</a:t>
            </a:r>
            <a:r>
              <a:rPr lang="en-US" smtClean="0"/>
              <a:t> </a:t>
            </a:r>
            <a:r>
              <a:rPr lang="en-US" b="1" smtClean="0"/>
              <a:t>System</a:t>
            </a:r>
            <a:r>
              <a:rPr lang="en-US" smtClean="0"/>
              <a:t> </a:t>
            </a:r>
            <a:r>
              <a:rPr lang="en-US" b="1" smtClean="0"/>
              <a:t>(MIT, 1985)</a:t>
            </a:r>
            <a:endParaRPr lang="en-US" smtClean="0"/>
          </a:p>
          <a:p>
            <a:pPr eaLnBrk="1" hangingPunct="1">
              <a:lnSpc>
                <a:spcPct val="90000"/>
              </a:lnSpc>
              <a:buFontTx/>
              <a:buNone/>
              <a:defRPr/>
            </a:pPr>
            <a:r>
              <a:rPr lang="en-US" smtClean="0"/>
              <a:t>	plateforme graphique pour Unix</a:t>
            </a:r>
          </a:p>
          <a:p>
            <a:pPr eaLnBrk="1" hangingPunct="1">
              <a:lnSpc>
                <a:spcPct val="90000"/>
              </a:lnSpc>
              <a:defRPr/>
            </a:pPr>
            <a:r>
              <a:rPr lang="en-US" b="1" smtClean="0"/>
              <a:t>World-Wide Web (CERN, 1990)</a:t>
            </a:r>
            <a:endParaRPr lang="en-US" smtClean="0"/>
          </a:p>
          <a:p>
            <a:pPr eaLnBrk="1" hangingPunct="1">
              <a:lnSpc>
                <a:spcPct val="90000"/>
              </a:lnSpc>
              <a:buFontTx/>
              <a:buNone/>
              <a:defRPr/>
            </a:pPr>
            <a:r>
              <a:rPr lang="en-US" smtClean="0"/>
              <a:t>	modèle hypertexte en réseau</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DEC49178-C2C0-5D41-9E84-F78B037BBC03}" type="slidenum">
              <a:rPr lang="fr-FR"/>
              <a:pPr>
                <a:defRPr/>
              </a:pPr>
              <a:t>41</a:t>
            </a:fld>
            <a:endParaRPr lang="fr-FR"/>
          </a:p>
        </p:txBody>
      </p:sp>
      <p:sp>
        <p:nvSpPr>
          <p:cNvPr id="922626"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2627" name="Rectangle 3"/>
          <p:cNvSpPr>
            <a:spLocks noGrp="1" noChangeArrowheads="1"/>
          </p:cNvSpPr>
          <p:nvPr>
            <p:ph type="body" idx="1"/>
          </p:nvPr>
        </p:nvSpPr>
        <p:spPr>
          <a:xfrm>
            <a:off x="457200" y="1676400"/>
            <a:ext cx="9163050" cy="5181600"/>
          </a:xfrm>
        </p:spPr>
        <p:txBody>
          <a:bodyPr/>
          <a:lstStyle/>
          <a:p>
            <a:pPr eaLnBrk="1" hangingPunct="1">
              <a:lnSpc>
                <a:spcPct val="90000"/>
              </a:lnSpc>
              <a:defRPr/>
            </a:pPr>
            <a:r>
              <a:rPr lang="en-US" sz="3600" b="1" smtClean="0"/>
              <a:t>Conversationnel</a:t>
            </a:r>
            <a:endParaRPr lang="en-US" smtClean="0"/>
          </a:p>
          <a:p>
            <a:pPr eaLnBrk="1" hangingPunct="1">
              <a:lnSpc>
                <a:spcPct val="90000"/>
              </a:lnSpc>
              <a:buFontTx/>
              <a:buNone/>
              <a:defRPr/>
            </a:pPr>
            <a:r>
              <a:rPr lang="en-US" smtClean="0"/>
              <a:t>	langage de commandes</a:t>
            </a:r>
          </a:p>
          <a:p>
            <a:pPr eaLnBrk="1" hangingPunct="1">
              <a:lnSpc>
                <a:spcPct val="90000"/>
              </a:lnSpc>
              <a:buFontTx/>
              <a:buNone/>
              <a:defRPr/>
            </a:pPr>
            <a:r>
              <a:rPr lang="en-US" smtClean="0"/>
              <a:t>	dialogue imposé par le système</a:t>
            </a:r>
          </a:p>
          <a:p>
            <a:pPr eaLnBrk="1" hangingPunct="1">
              <a:lnSpc>
                <a:spcPct val="90000"/>
              </a:lnSpc>
              <a:buFontTx/>
              <a:buNone/>
              <a:defRPr/>
            </a:pPr>
            <a:endParaRPr lang="en-US" smtClean="0"/>
          </a:p>
          <a:p>
            <a:pPr eaLnBrk="1" hangingPunct="1">
              <a:lnSpc>
                <a:spcPct val="90000"/>
              </a:lnSpc>
              <a:defRPr/>
            </a:pPr>
            <a:r>
              <a:rPr lang="en-US" sz="3600" b="1" smtClean="0"/>
              <a:t>Menus, formulaires</a:t>
            </a:r>
            <a:endParaRPr lang="en-US" smtClean="0"/>
          </a:p>
          <a:p>
            <a:pPr eaLnBrk="1" hangingPunct="1">
              <a:lnSpc>
                <a:spcPct val="90000"/>
              </a:lnSpc>
              <a:buFontTx/>
              <a:buNone/>
              <a:defRPr/>
            </a:pPr>
            <a:r>
              <a:rPr lang="en-US" smtClean="0"/>
              <a:t>	guidage du système</a:t>
            </a:r>
          </a:p>
          <a:p>
            <a:pPr eaLnBrk="1" hangingPunct="1">
              <a:lnSpc>
                <a:spcPct val="90000"/>
              </a:lnSpc>
              <a:buFontTx/>
              <a:buNone/>
              <a:defRPr/>
            </a:pPr>
            <a:r>
              <a:rPr lang="en-US" smtClean="0"/>
              <a:t>	dialogue contr</a:t>
            </a:r>
            <a:r>
              <a:rPr lang="en-US" altLang="ja-JP" smtClean="0"/>
              <a:t>ôlé par le système</a:t>
            </a:r>
            <a:endParaRPr lang="en-US" smtClean="0"/>
          </a:p>
          <a:p>
            <a:pPr eaLnBrk="1" hangingPunct="1">
              <a:lnSpc>
                <a:spcPct val="90000"/>
              </a:lnSpc>
              <a:buFontTx/>
              <a:buNone/>
              <a:defRPr/>
            </a:pPr>
            <a:endParaRPr lang="en-US" smtClean="0"/>
          </a:p>
        </p:txBody>
      </p:sp>
      <p:pic>
        <p:nvPicPr>
          <p:cNvPr id="110596" name="Picture 4" descr="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2133600"/>
            <a:ext cx="2120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5" descr="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35600"/>
            <a:ext cx="60833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5"/>
          <p:cNvSpPr>
            <a:spLocks noGrp="1"/>
          </p:cNvSpPr>
          <p:nvPr>
            <p:ph type="sldNum" sz="quarter" idx="12"/>
          </p:nvPr>
        </p:nvSpPr>
        <p:spPr/>
        <p:txBody>
          <a:bodyPr/>
          <a:lstStyle/>
          <a:p>
            <a:pPr>
              <a:defRPr/>
            </a:pPr>
            <a:fld id="{082BFF82-A17E-8B4F-AE2D-771F980ADF67}" type="slidenum">
              <a:rPr lang="fr-FR"/>
              <a:pPr>
                <a:defRPr/>
              </a:pPr>
              <a:t>42</a:t>
            </a:fld>
            <a:endParaRPr lang="fr-FR"/>
          </a:p>
        </p:txBody>
      </p:sp>
      <p:sp>
        <p:nvSpPr>
          <p:cNvPr id="923650"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3651" name="Rectangle 3"/>
          <p:cNvSpPr>
            <a:spLocks noGrp="1" noChangeArrowheads="1"/>
          </p:cNvSpPr>
          <p:nvPr>
            <p:ph type="body" idx="1"/>
          </p:nvPr>
        </p:nvSpPr>
        <p:spPr>
          <a:xfrm>
            <a:off x="457200" y="1676400"/>
            <a:ext cx="9163050" cy="5181600"/>
          </a:xfrm>
        </p:spPr>
        <p:txBody>
          <a:bodyPr/>
          <a:lstStyle/>
          <a:p>
            <a:pPr eaLnBrk="1" hangingPunct="1">
              <a:lnSpc>
                <a:spcPct val="90000"/>
              </a:lnSpc>
              <a:defRPr/>
            </a:pPr>
            <a:r>
              <a:rPr lang="en-US" sz="3600" b="1" dirty="0" smtClean="0"/>
              <a:t>Navigation</a:t>
            </a:r>
            <a:endParaRPr lang="en-US" dirty="0" smtClean="0"/>
          </a:p>
          <a:p>
            <a:pPr eaLnBrk="1" hangingPunct="1">
              <a:lnSpc>
                <a:spcPct val="90000"/>
              </a:lnSpc>
              <a:buFontTx/>
              <a:buChar char="-"/>
              <a:defRPr/>
            </a:pPr>
            <a:r>
              <a:rPr lang="fr-FR" dirty="0" err="1" smtClean="0"/>
              <a:t>noeuds</a:t>
            </a:r>
            <a:r>
              <a:rPr lang="fr-FR" dirty="0" smtClean="0"/>
              <a:t>, ancres, liens</a:t>
            </a:r>
          </a:p>
          <a:p>
            <a:pPr eaLnBrk="1" hangingPunct="1">
              <a:lnSpc>
                <a:spcPct val="90000"/>
              </a:lnSpc>
              <a:buFontTx/>
              <a:buChar char="-"/>
              <a:defRPr/>
            </a:pPr>
            <a:r>
              <a:rPr lang="fr-FR" dirty="0" smtClean="0"/>
              <a:t>difficultés de repérage</a:t>
            </a:r>
          </a:p>
          <a:p>
            <a:pPr eaLnBrk="1" hangingPunct="1">
              <a:lnSpc>
                <a:spcPct val="90000"/>
              </a:lnSpc>
              <a:buFontTx/>
              <a:buNone/>
              <a:defRPr/>
            </a:pPr>
            <a:endParaRPr lang="fr-FR" dirty="0" smtClean="0"/>
          </a:p>
          <a:p>
            <a:pPr eaLnBrk="1" hangingPunct="1">
              <a:lnSpc>
                <a:spcPct val="90000"/>
              </a:lnSpc>
              <a:defRPr/>
            </a:pPr>
            <a:r>
              <a:rPr lang="fr-FR" sz="3600" b="1" dirty="0" smtClean="0"/>
              <a:t>Manipulation directe</a:t>
            </a:r>
            <a:endParaRPr lang="fr-FR" dirty="0" smtClean="0"/>
          </a:p>
          <a:p>
            <a:pPr eaLnBrk="1" hangingPunct="1">
              <a:lnSpc>
                <a:spcPct val="90000"/>
              </a:lnSpc>
              <a:buFontTx/>
              <a:buChar char="-"/>
              <a:defRPr/>
            </a:pPr>
            <a:r>
              <a:rPr lang="fr-FR" dirty="0" smtClean="0"/>
              <a:t>actions physiques sur des représentations d’objets</a:t>
            </a:r>
          </a:p>
          <a:p>
            <a:pPr eaLnBrk="1" hangingPunct="1">
              <a:lnSpc>
                <a:spcPct val="90000"/>
              </a:lnSpc>
              <a:buFontTx/>
              <a:buChar char="-"/>
              <a:defRPr/>
            </a:pPr>
            <a:r>
              <a:rPr lang="fr-FR" dirty="0" smtClean="0"/>
              <a:t>inspire toutes les interfaces actuelles</a:t>
            </a:r>
          </a:p>
          <a:p>
            <a:pPr eaLnBrk="1" hangingPunct="1">
              <a:lnSpc>
                <a:spcPct val="90000"/>
              </a:lnSpc>
              <a:buFontTx/>
              <a:buNone/>
              <a:defRPr/>
            </a:pPr>
            <a:endParaRPr lang="en-US" dirty="0" smtClean="0"/>
          </a:p>
        </p:txBody>
      </p:sp>
      <p:grpSp>
        <p:nvGrpSpPr>
          <p:cNvPr id="112644" name="Group 6"/>
          <p:cNvGrpSpPr>
            <a:grpSpLocks/>
          </p:cNvGrpSpPr>
          <p:nvPr/>
        </p:nvGrpSpPr>
        <p:grpSpPr bwMode="auto">
          <a:xfrm>
            <a:off x="4648200" y="1600200"/>
            <a:ext cx="5105400" cy="2057400"/>
            <a:chOff x="888" y="2568"/>
            <a:chExt cx="3420" cy="1344"/>
          </a:xfrm>
        </p:grpSpPr>
        <p:sp>
          <p:nvSpPr>
            <p:cNvPr id="923655" name="Rectangle 7"/>
            <p:cNvSpPr>
              <a:spLocks noChangeArrowheads="1"/>
            </p:cNvSpPr>
            <p:nvPr/>
          </p:nvSpPr>
          <p:spPr bwMode="auto">
            <a:xfrm>
              <a:off x="1640" y="2760"/>
              <a:ext cx="616" cy="936"/>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6" name="Rectangle 8"/>
            <p:cNvSpPr>
              <a:spLocks noChangeArrowheads="1"/>
            </p:cNvSpPr>
            <p:nvPr/>
          </p:nvSpPr>
          <p:spPr bwMode="auto">
            <a:xfrm>
              <a:off x="2888" y="2752"/>
              <a:ext cx="464" cy="904"/>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7" name="Rectangle 9"/>
            <p:cNvSpPr>
              <a:spLocks noChangeArrowheads="1"/>
            </p:cNvSpPr>
            <p:nvPr/>
          </p:nvSpPr>
          <p:spPr bwMode="auto">
            <a:xfrm>
              <a:off x="3808" y="2568"/>
              <a:ext cx="328" cy="608"/>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8" name="Rectangle 10"/>
            <p:cNvSpPr>
              <a:spLocks noChangeArrowheads="1"/>
            </p:cNvSpPr>
            <p:nvPr/>
          </p:nvSpPr>
          <p:spPr bwMode="auto">
            <a:xfrm>
              <a:off x="3992" y="3448"/>
              <a:ext cx="288" cy="464"/>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9" name="Rectangle 11"/>
            <p:cNvSpPr>
              <a:spLocks noChangeArrowheads="1"/>
            </p:cNvSpPr>
            <p:nvPr/>
          </p:nvSpPr>
          <p:spPr bwMode="auto">
            <a:xfrm>
              <a:off x="888" y="2760"/>
              <a:ext cx="480" cy="635"/>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0" name="Line 12"/>
            <p:cNvSpPr>
              <a:spLocks noChangeShapeType="1"/>
            </p:cNvSpPr>
            <p:nvPr/>
          </p:nvSpPr>
          <p:spPr bwMode="auto">
            <a:xfrm>
              <a:off x="1272" y="2872"/>
              <a:ext cx="715" cy="75"/>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1" name="Line 13"/>
            <p:cNvSpPr>
              <a:spLocks noChangeShapeType="1"/>
            </p:cNvSpPr>
            <p:nvPr/>
          </p:nvSpPr>
          <p:spPr bwMode="auto">
            <a:xfrm flipV="1">
              <a:off x="1952" y="2912"/>
              <a:ext cx="1152" cy="16"/>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2" name="Line 14"/>
            <p:cNvSpPr>
              <a:spLocks noChangeShapeType="1"/>
            </p:cNvSpPr>
            <p:nvPr/>
          </p:nvSpPr>
          <p:spPr bwMode="auto">
            <a:xfrm flipV="1">
              <a:off x="3088" y="2648"/>
              <a:ext cx="926" cy="264"/>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3" name="Line 15"/>
            <p:cNvSpPr>
              <a:spLocks noChangeShapeType="1"/>
            </p:cNvSpPr>
            <p:nvPr/>
          </p:nvSpPr>
          <p:spPr bwMode="auto">
            <a:xfrm flipH="1">
              <a:off x="1984" y="3304"/>
              <a:ext cx="1040" cy="34"/>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4" name="Line 16"/>
            <p:cNvSpPr>
              <a:spLocks noChangeShapeType="1"/>
            </p:cNvSpPr>
            <p:nvPr/>
          </p:nvSpPr>
          <p:spPr bwMode="auto">
            <a:xfrm>
              <a:off x="1976" y="3344"/>
              <a:ext cx="2176" cy="336"/>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5" name="Line 17"/>
            <p:cNvSpPr>
              <a:spLocks noChangeShapeType="1"/>
            </p:cNvSpPr>
            <p:nvPr/>
          </p:nvSpPr>
          <p:spPr bwMode="auto">
            <a:xfrm flipH="1" flipV="1">
              <a:off x="3976" y="2944"/>
              <a:ext cx="172" cy="720"/>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6" name="Rectangle 18"/>
            <p:cNvSpPr>
              <a:spLocks noChangeArrowheads="1"/>
            </p:cNvSpPr>
            <p:nvPr/>
          </p:nvSpPr>
          <p:spPr bwMode="auto">
            <a:xfrm>
              <a:off x="902" y="2802"/>
              <a:ext cx="454" cy="59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923667" name="Rectangle 19"/>
            <p:cNvSpPr>
              <a:spLocks noChangeArrowheads="1"/>
            </p:cNvSpPr>
            <p:nvPr/>
          </p:nvSpPr>
          <p:spPr bwMode="auto">
            <a:xfrm>
              <a:off x="1742" y="2858"/>
              <a:ext cx="454" cy="59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923668" name="Rectangle 20"/>
            <p:cNvSpPr>
              <a:spLocks noChangeArrowheads="1"/>
            </p:cNvSpPr>
            <p:nvPr/>
          </p:nvSpPr>
          <p:spPr bwMode="auto">
            <a:xfrm>
              <a:off x="2941" y="2786"/>
              <a:ext cx="335" cy="69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923669" name="Rectangle 21"/>
            <p:cNvSpPr>
              <a:spLocks noChangeArrowheads="1"/>
            </p:cNvSpPr>
            <p:nvPr/>
          </p:nvSpPr>
          <p:spPr bwMode="auto">
            <a:xfrm>
              <a:off x="3838" y="2594"/>
              <a:ext cx="294" cy="691"/>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endParaRPr lang="en-US" sz="900">
                <a:latin typeface="Times New Roman" charset="0"/>
                <a:cs typeface="+mn-cs"/>
              </a:endParaRPr>
            </a:p>
          </p:txBody>
        </p:sp>
        <p:sp>
          <p:nvSpPr>
            <p:cNvPr id="923670" name="Rectangle 22"/>
            <p:cNvSpPr>
              <a:spLocks noChangeArrowheads="1"/>
            </p:cNvSpPr>
            <p:nvPr/>
          </p:nvSpPr>
          <p:spPr bwMode="auto">
            <a:xfrm>
              <a:off x="4014" y="3498"/>
              <a:ext cx="294" cy="334"/>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a:t>
              </a:r>
            </a:p>
          </p:txBody>
        </p: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289C2FA0-9017-6E47-8739-9A31254BFDC1}" type="slidenum">
              <a:rPr lang="fr-FR"/>
              <a:pPr>
                <a:defRPr/>
              </a:pPr>
              <a:t>43</a:t>
            </a:fld>
            <a:endParaRPr lang="fr-FR"/>
          </a:p>
        </p:txBody>
      </p:sp>
      <p:sp>
        <p:nvSpPr>
          <p:cNvPr id="924674"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4675" name="Rectangle 3"/>
          <p:cNvSpPr>
            <a:spLocks noGrp="1" noChangeArrowheads="1"/>
          </p:cNvSpPr>
          <p:nvPr>
            <p:ph type="body" idx="1"/>
          </p:nvPr>
        </p:nvSpPr>
        <p:spPr>
          <a:xfrm>
            <a:off x="457200" y="1447800"/>
            <a:ext cx="9163050" cy="2209800"/>
          </a:xfrm>
        </p:spPr>
        <p:txBody>
          <a:bodyPr/>
          <a:lstStyle/>
          <a:p>
            <a:pPr eaLnBrk="1" hangingPunct="1">
              <a:lnSpc>
                <a:spcPct val="90000"/>
              </a:lnSpc>
              <a:defRPr/>
            </a:pPr>
            <a:r>
              <a:rPr lang="en-US" sz="3600" b="1" smtClean="0"/>
              <a:t>Edition de document</a:t>
            </a:r>
            <a:endParaRPr lang="en-US" smtClean="0"/>
          </a:p>
          <a:p>
            <a:pPr eaLnBrk="1" hangingPunct="1">
              <a:lnSpc>
                <a:spcPct val="90000"/>
              </a:lnSpc>
              <a:buFontTx/>
              <a:buNone/>
              <a:defRPr/>
            </a:pPr>
            <a:r>
              <a:rPr lang="en-US" smtClean="0"/>
              <a:t>	</a:t>
            </a:r>
            <a:r>
              <a:rPr lang="fr-FR" smtClean="0"/>
              <a:t>dialogue contr</a:t>
            </a:r>
            <a:r>
              <a:rPr lang="fr-FR" altLang="ja-JP" smtClean="0"/>
              <a:t>ôlé par l’utilisateur</a:t>
            </a:r>
            <a:endParaRPr lang="fr-FR" smtClean="0"/>
          </a:p>
          <a:p>
            <a:pPr eaLnBrk="1" hangingPunct="1">
              <a:lnSpc>
                <a:spcPct val="90000"/>
              </a:lnSpc>
              <a:buFontTx/>
              <a:buNone/>
              <a:defRPr/>
            </a:pPr>
            <a:r>
              <a:rPr lang="fr-FR" smtClean="0"/>
              <a:t>	</a:t>
            </a:r>
          </a:p>
          <a:p>
            <a:pPr eaLnBrk="1" hangingPunct="1">
              <a:lnSpc>
                <a:spcPct val="90000"/>
              </a:lnSpc>
              <a:buFontTx/>
              <a:buNone/>
              <a:defRPr/>
            </a:pPr>
            <a:endParaRPr lang="en-US" smtClean="0"/>
          </a:p>
        </p:txBody>
      </p:sp>
      <p:sp>
        <p:nvSpPr>
          <p:cNvPr id="924693" name="Text Box 21"/>
          <p:cNvSpPr txBox="1">
            <a:spLocks noChangeArrowheads="1"/>
          </p:cNvSpPr>
          <p:nvPr/>
        </p:nvSpPr>
        <p:spPr bwMode="auto">
          <a:xfrm>
            <a:off x="8001000" y="1905000"/>
            <a:ext cx="1066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F63F1B"/>
                </a:solidFill>
                <a:cs typeface="+mn-cs"/>
              </a:rPr>
              <a:t>W</a:t>
            </a:r>
            <a:r>
              <a:rPr lang="en-US" b="1">
                <a:cs typeface="+mn-cs"/>
              </a:rPr>
              <a:t>hat</a:t>
            </a:r>
            <a:endParaRPr lang="en-US" b="1">
              <a:solidFill>
                <a:srgbClr val="F63F1B"/>
              </a:solidFill>
              <a:cs typeface="+mn-cs"/>
            </a:endParaRPr>
          </a:p>
          <a:p>
            <a:pPr>
              <a:spcBef>
                <a:spcPct val="50000"/>
              </a:spcBef>
              <a:defRPr/>
            </a:pPr>
            <a:r>
              <a:rPr lang="en-US" b="1">
                <a:solidFill>
                  <a:srgbClr val="F63F1B"/>
                </a:solidFill>
                <a:cs typeface="+mn-cs"/>
              </a:rPr>
              <a:t>Y</a:t>
            </a:r>
            <a:r>
              <a:rPr lang="en-US" b="1">
                <a:cs typeface="+mn-cs"/>
              </a:rPr>
              <a:t>ou</a:t>
            </a:r>
            <a:endParaRPr lang="en-US" b="1">
              <a:solidFill>
                <a:srgbClr val="F63F1B"/>
              </a:solidFill>
              <a:cs typeface="+mn-cs"/>
            </a:endParaRPr>
          </a:p>
          <a:p>
            <a:pPr>
              <a:spcBef>
                <a:spcPct val="50000"/>
              </a:spcBef>
              <a:defRPr/>
            </a:pPr>
            <a:r>
              <a:rPr lang="en-US" b="1">
                <a:solidFill>
                  <a:srgbClr val="F63F1B"/>
                </a:solidFill>
                <a:cs typeface="+mn-cs"/>
              </a:rPr>
              <a:t>S</a:t>
            </a:r>
            <a:r>
              <a:rPr lang="en-US" b="1">
                <a:cs typeface="+mn-cs"/>
              </a:rPr>
              <a:t>ee</a:t>
            </a:r>
            <a:endParaRPr lang="en-US" b="1">
              <a:solidFill>
                <a:srgbClr val="F63F1B"/>
              </a:solidFill>
              <a:cs typeface="+mn-cs"/>
            </a:endParaRPr>
          </a:p>
          <a:p>
            <a:pPr>
              <a:spcBef>
                <a:spcPct val="50000"/>
              </a:spcBef>
              <a:defRPr/>
            </a:pPr>
            <a:r>
              <a:rPr lang="en-US" b="1">
                <a:solidFill>
                  <a:srgbClr val="F63F1B"/>
                </a:solidFill>
                <a:cs typeface="+mn-cs"/>
              </a:rPr>
              <a:t>I</a:t>
            </a:r>
            <a:r>
              <a:rPr lang="en-US" b="1">
                <a:cs typeface="+mn-cs"/>
              </a:rPr>
              <a:t>s</a:t>
            </a:r>
            <a:endParaRPr lang="en-US" b="1">
              <a:solidFill>
                <a:srgbClr val="F63F1B"/>
              </a:solidFill>
              <a:cs typeface="+mn-cs"/>
            </a:endParaRPr>
          </a:p>
          <a:p>
            <a:pPr>
              <a:spcBef>
                <a:spcPct val="50000"/>
              </a:spcBef>
              <a:defRPr/>
            </a:pPr>
            <a:r>
              <a:rPr lang="en-US" b="1">
                <a:solidFill>
                  <a:srgbClr val="F63F1B"/>
                </a:solidFill>
                <a:cs typeface="+mn-cs"/>
              </a:rPr>
              <a:t>W</a:t>
            </a:r>
            <a:r>
              <a:rPr lang="en-US" b="1">
                <a:cs typeface="+mn-cs"/>
              </a:rPr>
              <a:t>hat</a:t>
            </a:r>
            <a:endParaRPr lang="en-US" b="1">
              <a:solidFill>
                <a:srgbClr val="F63F1B"/>
              </a:solidFill>
              <a:cs typeface="+mn-cs"/>
            </a:endParaRPr>
          </a:p>
          <a:p>
            <a:pPr>
              <a:spcBef>
                <a:spcPct val="50000"/>
              </a:spcBef>
              <a:defRPr/>
            </a:pPr>
            <a:r>
              <a:rPr lang="en-US" b="1">
                <a:solidFill>
                  <a:srgbClr val="F63F1B"/>
                </a:solidFill>
                <a:cs typeface="+mn-cs"/>
              </a:rPr>
              <a:t>Y</a:t>
            </a:r>
            <a:r>
              <a:rPr lang="en-US" b="1">
                <a:cs typeface="+mn-cs"/>
              </a:rPr>
              <a:t>ou</a:t>
            </a:r>
            <a:endParaRPr lang="en-US" b="1">
              <a:solidFill>
                <a:srgbClr val="F63F1B"/>
              </a:solidFill>
              <a:cs typeface="+mn-cs"/>
            </a:endParaRPr>
          </a:p>
          <a:p>
            <a:pPr>
              <a:spcBef>
                <a:spcPct val="50000"/>
              </a:spcBef>
              <a:defRPr/>
            </a:pPr>
            <a:r>
              <a:rPr lang="en-US" b="1">
                <a:solidFill>
                  <a:srgbClr val="F63F1B"/>
                </a:solidFill>
                <a:cs typeface="+mn-cs"/>
              </a:rPr>
              <a:t>G</a:t>
            </a:r>
            <a:r>
              <a:rPr lang="en-US" b="1">
                <a:cs typeface="+mn-cs"/>
              </a:rPr>
              <a:t>et</a:t>
            </a:r>
            <a:endParaRPr lang="en-US" b="1">
              <a:solidFill>
                <a:srgbClr val="F63F1B"/>
              </a:solidFill>
              <a:cs typeface="+mn-cs"/>
            </a:endParaRPr>
          </a:p>
        </p:txBody>
      </p:sp>
      <p:pic>
        <p:nvPicPr>
          <p:cNvPr id="114693" name="Picture 22" descr="e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64770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EB7278F-C5A2-EC47-906C-606B00B6F135}" type="slidenum">
              <a:rPr lang="fr-FR"/>
              <a:pPr>
                <a:defRPr/>
              </a:pPr>
              <a:t>44</a:t>
            </a:fld>
            <a:endParaRPr lang="fr-FR"/>
          </a:p>
        </p:txBody>
      </p:sp>
      <p:sp>
        <p:nvSpPr>
          <p:cNvPr id="925698"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5699" name="Rectangle 3"/>
          <p:cNvSpPr>
            <a:spLocks noGrp="1" noChangeArrowheads="1"/>
          </p:cNvSpPr>
          <p:nvPr>
            <p:ph type="body" idx="1"/>
          </p:nvPr>
        </p:nvSpPr>
        <p:spPr>
          <a:xfrm>
            <a:off x="457200" y="1752600"/>
            <a:ext cx="9163050" cy="2209800"/>
          </a:xfrm>
        </p:spPr>
        <p:txBody>
          <a:bodyPr/>
          <a:lstStyle/>
          <a:p>
            <a:pPr eaLnBrk="1" hangingPunct="1">
              <a:defRPr/>
            </a:pPr>
            <a:r>
              <a:rPr lang="en-US" sz="3600" b="1" dirty="0" smtClean="0"/>
              <a:t>Interaction </a:t>
            </a:r>
            <a:r>
              <a:rPr lang="en-US" sz="3600" b="1" dirty="0" err="1" smtClean="0"/>
              <a:t>iconique</a:t>
            </a:r>
            <a:endParaRPr lang="en-US" sz="2800" dirty="0" smtClean="0"/>
          </a:p>
          <a:p>
            <a:pPr eaLnBrk="1" hangingPunct="1">
              <a:buFontTx/>
              <a:buNone/>
              <a:defRPr/>
            </a:pPr>
            <a:r>
              <a:rPr lang="en-US" sz="2800" dirty="0" smtClean="0"/>
              <a:t>	- </a:t>
            </a:r>
            <a:r>
              <a:rPr lang="fr-FR" sz="2800" dirty="0" smtClean="0"/>
              <a:t>interface générique</a:t>
            </a:r>
          </a:p>
          <a:p>
            <a:pPr eaLnBrk="1" hangingPunct="1">
              <a:buFontTx/>
              <a:buNone/>
              <a:defRPr/>
            </a:pPr>
            <a:r>
              <a:rPr lang="fr-FR" sz="2800" dirty="0" smtClean="0"/>
              <a:t>	- approche métaphorique</a:t>
            </a:r>
          </a:p>
          <a:p>
            <a:pPr eaLnBrk="1" hangingPunct="1">
              <a:buFontTx/>
              <a:buNone/>
              <a:defRPr/>
            </a:pPr>
            <a:r>
              <a:rPr lang="fr-FR" sz="2800" dirty="0" smtClean="0"/>
              <a:t>	- « drag-and-drop » = « glisser-et-déposer »</a:t>
            </a:r>
          </a:p>
          <a:p>
            <a:pPr eaLnBrk="1" hangingPunct="1">
              <a:lnSpc>
                <a:spcPct val="90000"/>
              </a:lnSpc>
              <a:buFontTx/>
              <a:buNone/>
              <a:defRPr/>
            </a:pPr>
            <a:r>
              <a:rPr lang="fr-FR" sz="2800" dirty="0" smtClean="0"/>
              <a:t>	</a:t>
            </a:r>
          </a:p>
          <a:p>
            <a:pPr eaLnBrk="1" hangingPunct="1">
              <a:lnSpc>
                <a:spcPct val="90000"/>
              </a:lnSpc>
              <a:buFontTx/>
              <a:buNone/>
              <a:defRPr/>
            </a:pPr>
            <a:endParaRPr lang="en-US" sz="2800" dirty="0" smtClean="0"/>
          </a:p>
        </p:txBody>
      </p:sp>
      <p:pic>
        <p:nvPicPr>
          <p:cNvPr id="116740" name="Picture 6" descr="ic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14800"/>
            <a:ext cx="5867400" cy="2540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8466A12-C773-794C-897E-7045DFF86913}" type="slidenum">
              <a:rPr lang="fr-FR"/>
              <a:pPr>
                <a:defRPr/>
              </a:pPr>
              <a:t>45</a:t>
            </a:fld>
            <a:endParaRPr lang="fr-FR"/>
          </a:p>
        </p:txBody>
      </p:sp>
      <p:sp>
        <p:nvSpPr>
          <p:cNvPr id="926722"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6723" name="Rectangle 3"/>
          <p:cNvSpPr>
            <a:spLocks noGrp="1" noChangeArrowheads="1"/>
          </p:cNvSpPr>
          <p:nvPr>
            <p:ph type="body" idx="1"/>
          </p:nvPr>
        </p:nvSpPr>
        <p:spPr>
          <a:xfrm>
            <a:off x="457200" y="1752600"/>
            <a:ext cx="8001000" cy="4876800"/>
          </a:xfrm>
        </p:spPr>
        <p:txBody>
          <a:bodyPr/>
          <a:lstStyle/>
          <a:p>
            <a:pPr eaLnBrk="1" hangingPunct="1">
              <a:defRPr/>
            </a:pPr>
            <a:r>
              <a:rPr lang="en-US" sz="3600" b="1" dirty="0" smtClean="0"/>
              <a:t>Reconnaissance de traces</a:t>
            </a:r>
            <a:endParaRPr lang="en-US" sz="2800" b="1" dirty="0" smtClean="0"/>
          </a:p>
          <a:p>
            <a:pPr eaLnBrk="1" hangingPunct="1">
              <a:buFontTx/>
              <a:buNone/>
              <a:defRPr/>
            </a:pPr>
            <a:r>
              <a:rPr lang="en-US" sz="2800" b="1" dirty="0" smtClean="0"/>
              <a:t>	- </a:t>
            </a:r>
            <a:r>
              <a:rPr lang="en-US" sz="2800" dirty="0" smtClean="0"/>
              <a:t>interfaces </a:t>
            </a:r>
            <a:r>
              <a:rPr lang="en-US" sz="2800" dirty="0" err="1" smtClean="0"/>
              <a:t>à</a:t>
            </a:r>
            <a:r>
              <a:rPr lang="en-US" sz="2800" dirty="0" smtClean="0"/>
              <a:t> </a:t>
            </a:r>
            <a:r>
              <a:rPr lang="en-US" sz="2800" dirty="0" err="1" smtClean="0"/>
              <a:t>stylo</a:t>
            </a:r>
            <a:r>
              <a:rPr lang="en-US" sz="2800" dirty="0" smtClean="0"/>
              <a:t> </a:t>
            </a:r>
            <a:r>
              <a:rPr lang="en-US" sz="2800" dirty="0" err="1" smtClean="0"/>
              <a:t>ou</a:t>
            </a:r>
            <a:r>
              <a:rPr lang="en-US" sz="2800" dirty="0" smtClean="0"/>
              <a:t> au </a:t>
            </a:r>
            <a:r>
              <a:rPr lang="en-US" sz="2800" dirty="0" err="1" smtClean="0"/>
              <a:t>doigt</a:t>
            </a:r>
            <a:endParaRPr lang="en-US" sz="2800" b="1" dirty="0" smtClean="0"/>
          </a:p>
          <a:p>
            <a:pPr eaLnBrk="1" hangingPunct="1">
              <a:defRPr/>
            </a:pPr>
            <a:r>
              <a:rPr lang="en-US" sz="3600" b="1" dirty="0" err="1" smtClean="0"/>
              <a:t>Réalité</a:t>
            </a:r>
            <a:r>
              <a:rPr lang="en-US" sz="3600" b="1" dirty="0" smtClean="0"/>
              <a:t> </a:t>
            </a:r>
            <a:r>
              <a:rPr lang="en-US" sz="3600" b="1" dirty="0" err="1" smtClean="0"/>
              <a:t>virtuelle</a:t>
            </a:r>
            <a:endParaRPr lang="en-US" sz="2800" b="1" dirty="0" smtClean="0"/>
          </a:p>
          <a:p>
            <a:pPr eaLnBrk="1" hangingPunct="1">
              <a:buFontTx/>
              <a:buNone/>
              <a:defRPr/>
            </a:pPr>
            <a:r>
              <a:rPr lang="en-US" sz="2800" b="1" dirty="0" smtClean="0"/>
              <a:t>	- </a:t>
            </a:r>
            <a:r>
              <a:rPr lang="en-US" sz="2800" dirty="0" smtClean="0"/>
              <a:t>immersion </a:t>
            </a:r>
            <a:r>
              <a:rPr lang="en-US" sz="2800" dirty="0" err="1" smtClean="0"/>
              <a:t>sensori-motrice</a:t>
            </a:r>
            <a:r>
              <a:rPr lang="en-US" sz="2800" dirty="0" smtClean="0"/>
              <a:t> de </a:t>
            </a:r>
            <a:r>
              <a:rPr lang="en-US" sz="2800" dirty="0" err="1" smtClean="0"/>
              <a:t>l’utilisateur</a:t>
            </a:r>
            <a:r>
              <a:rPr lang="en-US" sz="2800" dirty="0" smtClean="0"/>
              <a:t> </a:t>
            </a:r>
            <a:r>
              <a:rPr lang="en-US" sz="2800" dirty="0" err="1" smtClean="0"/>
              <a:t>dans</a:t>
            </a:r>
            <a:r>
              <a:rPr lang="en-US" sz="2800" dirty="0" smtClean="0"/>
              <a:t> le </a:t>
            </a:r>
            <a:r>
              <a:rPr lang="en-US" sz="2800" dirty="0" err="1" smtClean="0"/>
              <a:t>système</a:t>
            </a:r>
            <a:endParaRPr lang="en-US" sz="2800" b="1" dirty="0" smtClean="0"/>
          </a:p>
          <a:p>
            <a:pPr eaLnBrk="1" hangingPunct="1">
              <a:defRPr/>
            </a:pPr>
            <a:r>
              <a:rPr lang="en-US" sz="3600" b="1" dirty="0" err="1" smtClean="0"/>
              <a:t>Réalité</a:t>
            </a:r>
            <a:r>
              <a:rPr lang="en-US" sz="3600" b="1" dirty="0" smtClean="0"/>
              <a:t> </a:t>
            </a:r>
            <a:r>
              <a:rPr lang="en-US" sz="3600" b="1" dirty="0" err="1" smtClean="0"/>
              <a:t>augmentée</a:t>
            </a:r>
            <a:endParaRPr lang="en-US" sz="2800" b="1" dirty="0" smtClean="0"/>
          </a:p>
          <a:p>
            <a:pPr eaLnBrk="1" hangingPunct="1">
              <a:buFontTx/>
              <a:buNone/>
              <a:defRPr/>
            </a:pPr>
            <a:r>
              <a:rPr lang="en-US" sz="2800" b="1" dirty="0" smtClean="0"/>
              <a:t>	- </a:t>
            </a:r>
            <a:r>
              <a:rPr lang="en-US" sz="2800" dirty="0" err="1" smtClean="0"/>
              <a:t>intégration</a:t>
            </a:r>
            <a:r>
              <a:rPr lang="en-US" sz="2800" dirty="0" smtClean="0"/>
              <a:t> de </a:t>
            </a:r>
            <a:r>
              <a:rPr lang="en-US" sz="2800" dirty="0" err="1" smtClean="0"/>
              <a:t>capacités</a:t>
            </a:r>
            <a:r>
              <a:rPr lang="en-US" sz="2800" dirty="0" smtClean="0"/>
              <a:t> de </a:t>
            </a:r>
            <a:r>
              <a:rPr lang="en-US" sz="2800" dirty="0" err="1" smtClean="0"/>
              <a:t>traitement</a:t>
            </a:r>
            <a:r>
              <a:rPr lang="en-US" sz="2800" dirty="0" smtClean="0"/>
              <a:t> de </a:t>
            </a:r>
            <a:r>
              <a:rPr lang="en-US" sz="2800" dirty="0" err="1" smtClean="0"/>
              <a:t>l’information</a:t>
            </a:r>
            <a:r>
              <a:rPr lang="en-US" sz="2800" dirty="0" smtClean="0"/>
              <a:t> </a:t>
            </a:r>
            <a:r>
              <a:rPr lang="en-US" sz="2800" dirty="0" err="1" smtClean="0"/>
              <a:t>dans</a:t>
            </a:r>
            <a:r>
              <a:rPr lang="en-US" sz="2800" dirty="0" smtClean="0"/>
              <a:t> des </a:t>
            </a:r>
            <a:r>
              <a:rPr lang="en-US" sz="2800" dirty="0" err="1" smtClean="0"/>
              <a:t>objets</a:t>
            </a:r>
            <a:r>
              <a:rPr lang="en-US" sz="2800" dirty="0" smtClean="0"/>
              <a:t> physiques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C489E62-1D8E-8A41-9C5D-0D592CC2CCE9}" type="slidenum">
              <a:rPr lang="fr-FR"/>
              <a:pPr>
                <a:defRPr/>
              </a:pPr>
              <a:t>46</a:t>
            </a:fld>
            <a:endParaRPr lang="fr-FR"/>
          </a:p>
        </p:txBody>
      </p:sp>
      <p:sp>
        <p:nvSpPr>
          <p:cNvPr id="927746" name="Rectangle 2"/>
          <p:cNvSpPr>
            <a:spLocks noGrp="1" noChangeArrowheads="1"/>
          </p:cNvSpPr>
          <p:nvPr>
            <p:ph type="title"/>
          </p:nvPr>
        </p:nvSpPr>
        <p:spPr>
          <a:xfrm>
            <a:off x="762000" y="381000"/>
            <a:ext cx="8420100" cy="1143000"/>
          </a:xfrm>
        </p:spPr>
        <p:txBody>
          <a:bodyPr/>
          <a:lstStyle/>
          <a:p>
            <a:pPr eaLnBrk="1" hangingPunct="1">
              <a:defRPr/>
            </a:pPr>
            <a:r>
              <a:rPr lang="en-US" sz="4400" b="1" dirty="0" smtClean="0">
                <a:solidFill>
                  <a:srgbClr val="FFEA18"/>
                </a:solidFill>
                <a:latin typeface="Times"/>
                <a:cs typeface="Times"/>
              </a:rPr>
              <a:t>Aspects </a:t>
            </a:r>
            <a:r>
              <a:rPr lang="en-US" sz="4400" b="1" dirty="0" err="1" smtClean="0">
                <a:solidFill>
                  <a:srgbClr val="FFEA18"/>
                </a:solidFill>
                <a:latin typeface="Times"/>
                <a:cs typeface="Times"/>
              </a:rPr>
              <a:t>humains</a:t>
            </a:r>
            <a:endParaRPr lang="en-US" sz="4400" dirty="0" smtClean="0">
              <a:latin typeface="Times"/>
              <a:cs typeface="Times"/>
            </a:endParaRPr>
          </a:p>
        </p:txBody>
      </p:sp>
      <p:sp>
        <p:nvSpPr>
          <p:cNvPr id="927747" name="Rectangle 3"/>
          <p:cNvSpPr>
            <a:spLocks noGrp="1" noChangeArrowheads="1"/>
          </p:cNvSpPr>
          <p:nvPr>
            <p:ph type="body" idx="1"/>
          </p:nvPr>
        </p:nvSpPr>
        <p:spPr>
          <a:xfrm>
            <a:off x="457200" y="1752600"/>
            <a:ext cx="8001000" cy="4876800"/>
          </a:xfrm>
        </p:spPr>
        <p:txBody>
          <a:bodyPr/>
          <a:lstStyle/>
          <a:p>
            <a:pPr eaLnBrk="1" hangingPunct="1">
              <a:buFontTx/>
              <a:buNone/>
              <a:defRPr/>
            </a:pPr>
            <a:r>
              <a:rPr lang="en-US" sz="3600" b="1" dirty="0" err="1" smtClean="0">
                <a:solidFill>
                  <a:srgbClr val="FFEA18"/>
                </a:solidFill>
                <a:latin typeface="Palatino"/>
                <a:cs typeface="Palatino"/>
              </a:rPr>
              <a:t>Eléments</a:t>
            </a:r>
            <a:r>
              <a:rPr lang="en-US" sz="3600" b="1" dirty="0" smtClean="0">
                <a:solidFill>
                  <a:srgbClr val="FFEA18"/>
                </a:solidFill>
                <a:latin typeface="Palatino"/>
                <a:cs typeface="Palatino"/>
              </a:rPr>
              <a:t> de </a:t>
            </a:r>
            <a:r>
              <a:rPr lang="en-US" sz="3600" b="1" dirty="0" err="1" smtClean="0">
                <a:solidFill>
                  <a:srgbClr val="FFEA18"/>
                </a:solidFill>
                <a:latin typeface="Palatino"/>
                <a:cs typeface="Palatino"/>
              </a:rPr>
              <a:t>Psychologie</a:t>
            </a:r>
            <a:r>
              <a:rPr lang="en-US" sz="3600" b="1" dirty="0" smtClean="0">
                <a:solidFill>
                  <a:srgbClr val="FFEA18"/>
                </a:solidFill>
                <a:latin typeface="Palatino"/>
                <a:cs typeface="Palatino"/>
              </a:rPr>
              <a:t> </a:t>
            </a:r>
            <a:r>
              <a:rPr lang="en-US" sz="3600" b="1" dirty="0" err="1" smtClean="0">
                <a:solidFill>
                  <a:srgbClr val="FFEA18"/>
                </a:solidFill>
                <a:latin typeface="Palatino"/>
                <a:cs typeface="Palatino"/>
              </a:rPr>
              <a:t>appliquée</a:t>
            </a:r>
            <a:r>
              <a:rPr lang="en-US" sz="3600" b="1" dirty="0" smtClean="0">
                <a:solidFill>
                  <a:srgbClr val="FFEA18"/>
                </a:solidFill>
                <a:latin typeface="Palatino"/>
                <a:cs typeface="Palatino"/>
              </a:rPr>
              <a:t> aux </a:t>
            </a:r>
            <a:r>
              <a:rPr lang="en-US" sz="3600" b="1" dirty="0" err="1" smtClean="0">
                <a:solidFill>
                  <a:srgbClr val="FFEA18"/>
                </a:solidFill>
                <a:latin typeface="Palatino"/>
                <a:cs typeface="Palatino"/>
              </a:rPr>
              <a:t>systèmes</a:t>
            </a:r>
            <a:r>
              <a:rPr lang="en-US" sz="3600" b="1" dirty="0" smtClean="0">
                <a:solidFill>
                  <a:srgbClr val="FFEA18"/>
                </a:solidFill>
                <a:latin typeface="Palatino"/>
                <a:cs typeface="Palatino"/>
              </a:rPr>
              <a:t> </a:t>
            </a:r>
            <a:r>
              <a:rPr lang="en-US" sz="3600" b="1" dirty="0" err="1" smtClean="0">
                <a:solidFill>
                  <a:srgbClr val="FFEA18"/>
                </a:solidFill>
                <a:latin typeface="Palatino"/>
                <a:cs typeface="Palatino"/>
              </a:rPr>
              <a:t>interactifs</a:t>
            </a:r>
            <a:endParaRPr lang="en-US" sz="2800" b="1" dirty="0" smtClean="0">
              <a:latin typeface="Palatino"/>
              <a:cs typeface="Palatino"/>
            </a:endParaRPr>
          </a:p>
          <a:p>
            <a:pPr lvl="1" eaLnBrk="1" hangingPunct="1">
              <a:defRPr/>
            </a:pPr>
            <a:r>
              <a:rPr lang="en-US" sz="3600" b="1" dirty="0" smtClean="0">
                <a:latin typeface="Palatino"/>
                <a:cs typeface="Palatino"/>
              </a:rPr>
              <a:t> Perception</a:t>
            </a:r>
            <a:endParaRPr lang="en-US" b="1" dirty="0" smtClean="0">
              <a:latin typeface="Palatino"/>
              <a:cs typeface="Palatino"/>
            </a:endParaRPr>
          </a:p>
          <a:p>
            <a:pPr lvl="1" eaLnBrk="1" hangingPunct="1">
              <a:defRPr/>
            </a:pPr>
            <a:r>
              <a:rPr lang="en-US" sz="3600" b="1" dirty="0" smtClean="0">
                <a:latin typeface="Palatino"/>
                <a:cs typeface="Palatino"/>
              </a:rPr>
              <a:t> Action</a:t>
            </a:r>
            <a:endParaRPr lang="en-US" b="1" dirty="0" smtClean="0">
              <a:latin typeface="Palatino"/>
              <a:cs typeface="Palatino"/>
            </a:endParaRPr>
          </a:p>
          <a:p>
            <a:pPr lvl="1" eaLnBrk="1" hangingPunct="1">
              <a:defRPr/>
            </a:pPr>
            <a:r>
              <a:rPr lang="en-US" sz="3600" b="1" dirty="0" smtClean="0">
                <a:latin typeface="Palatino"/>
                <a:cs typeface="Palatino"/>
              </a:rPr>
              <a:t> Cognition</a:t>
            </a:r>
            <a:endParaRPr lang="en-US" sz="2400" dirty="0" smtClean="0">
              <a:latin typeface="Palatino"/>
              <a:cs typeface="Palatino"/>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B7507A4-18AD-EB4F-8429-7F978FE35C02}" type="slidenum">
              <a:rPr lang="fr-FR"/>
              <a:pPr>
                <a:defRPr/>
              </a:pPr>
              <a:t>47</a:t>
            </a:fld>
            <a:endParaRPr lang="fr-FR"/>
          </a:p>
        </p:txBody>
      </p:sp>
      <p:sp>
        <p:nvSpPr>
          <p:cNvPr id="928770" name="Rectangle 2"/>
          <p:cNvSpPr>
            <a:spLocks noGrp="1" noChangeArrowheads="1"/>
          </p:cNvSpPr>
          <p:nvPr>
            <p:ph type="title"/>
          </p:nvPr>
        </p:nvSpPr>
        <p:spPr>
          <a:xfrm>
            <a:off x="762000" y="381000"/>
            <a:ext cx="8420100" cy="1143000"/>
          </a:xfrm>
        </p:spPr>
        <p:txBody>
          <a:bodyPr/>
          <a:lstStyle/>
          <a:p>
            <a:pPr algn="l" eaLnBrk="1" hangingPunct="1">
              <a:defRPr/>
            </a:pPr>
            <a:r>
              <a:rPr lang="en-US" sz="4800" b="1" dirty="0" err="1" smtClean="0"/>
              <a:t>Couplage</a:t>
            </a:r>
            <a:r>
              <a:rPr lang="en-US" sz="4800" b="1" dirty="0" smtClean="0"/>
              <a:t> Action-Perception</a:t>
            </a:r>
            <a:endParaRPr lang="en-US" dirty="0" smtClean="0"/>
          </a:p>
        </p:txBody>
      </p:sp>
      <p:sp>
        <p:nvSpPr>
          <p:cNvPr id="928771" name="Rectangle 3"/>
          <p:cNvSpPr>
            <a:spLocks noGrp="1" noChangeArrowheads="1"/>
          </p:cNvSpPr>
          <p:nvPr>
            <p:ph type="body" idx="1"/>
          </p:nvPr>
        </p:nvSpPr>
        <p:spPr>
          <a:xfrm>
            <a:off x="1219200" y="1752600"/>
            <a:ext cx="7543800" cy="4876800"/>
          </a:xfrm>
        </p:spPr>
        <p:txBody>
          <a:bodyPr/>
          <a:lstStyle/>
          <a:p>
            <a:pPr eaLnBrk="1" hangingPunct="1">
              <a:defRPr/>
            </a:pPr>
            <a:r>
              <a:rPr lang="en-US" sz="3600" b="1" dirty="0" err="1" smtClean="0"/>
              <a:t>Agir</a:t>
            </a:r>
            <a:r>
              <a:rPr lang="en-US" sz="3600" b="1" dirty="0" smtClean="0"/>
              <a:t> pour </a:t>
            </a:r>
            <a:r>
              <a:rPr lang="en-US" sz="3600" b="1" dirty="0" err="1" smtClean="0"/>
              <a:t>percevoir</a:t>
            </a:r>
            <a:endParaRPr lang="en-US" sz="2800" b="1" dirty="0" smtClean="0"/>
          </a:p>
          <a:p>
            <a:pPr eaLnBrk="1" hangingPunct="1">
              <a:buFontTx/>
              <a:buNone/>
              <a:defRPr/>
            </a:pPr>
            <a:r>
              <a:rPr lang="en-US" sz="2800" b="1" dirty="0" smtClean="0"/>
              <a:t>	- </a:t>
            </a:r>
            <a:r>
              <a:rPr lang="en-US" sz="2800" dirty="0" smtClean="0"/>
              <a:t>perception de la </a:t>
            </a:r>
            <a:r>
              <a:rPr lang="en-US" sz="2800" dirty="0" err="1" smtClean="0"/>
              <a:t>profondeur</a:t>
            </a:r>
            <a:r>
              <a:rPr lang="en-US" sz="2800" dirty="0" smtClean="0"/>
              <a:t> par des </a:t>
            </a:r>
            <a:r>
              <a:rPr lang="en-US" sz="2800" dirty="0" err="1" smtClean="0"/>
              <a:t>mouvements</a:t>
            </a:r>
            <a:r>
              <a:rPr lang="en-US" sz="2800" dirty="0" smtClean="0"/>
              <a:t> de la t</a:t>
            </a:r>
            <a:r>
              <a:rPr lang="en-US" altLang="ja-JP" sz="2800" dirty="0" smtClean="0"/>
              <a:t>ête</a:t>
            </a:r>
          </a:p>
          <a:p>
            <a:pPr eaLnBrk="1" hangingPunct="1">
              <a:buFontTx/>
              <a:buNone/>
              <a:defRPr/>
            </a:pPr>
            <a:r>
              <a:rPr lang="en-US" altLang="ja-JP" sz="2800" dirty="0" smtClean="0"/>
              <a:t>	- perception de la texture en </a:t>
            </a:r>
            <a:r>
              <a:rPr lang="en-US" altLang="ja-JP" sz="2800" dirty="0" err="1" smtClean="0"/>
              <a:t>déplaçant</a:t>
            </a:r>
            <a:r>
              <a:rPr lang="en-US" altLang="ja-JP" sz="2800" dirty="0" smtClean="0"/>
              <a:t> le </a:t>
            </a:r>
            <a:r>
              <a:rPr lang="en-US" altLang="ja-JP" sz="2800" dirty="0" err="1" smtClean="0"/>
              <a:t>doigt</a:t>
            </a:r>
            <a:r>
              <a:rPr lang="en-US" altLang="ja-JP" sz="2800" dirty="0" smtClean="0"/>
              <a:t> </a:t>
            </a:r>
            <a:r>
              <a:rPr lang="en-US" altLang="ja-JP" sz="2800" dirty="0" err="1" smtClean="0"/>
              <a:t>à</a:t>
            </a:r>
            <a:r>
              <a:rPr lang="en-US" altLang="ja-JP" sz="2800" dirty="0" smtClean="0"/>
              <a:t> la surface de </a:t>
            </a:r>
            <a:r>
              <a:rPr lang="en-US" altLang="ja-JP" sz="2800" dirty="0" err="1" smtClean="0"/>
              <a:t>l’objet</a:t>
            </a:r>
            <a:endParaRPr lang="en-US" sz="2800" b="1" dirty="0" smtClean="0"/>
          </a:p>
          <a:p>
            <a:pPr eaLnBrk="1" hangingPunct="1">
              <a:defRPr/>
            </a:pPr>
            <a:r>
              <a:rPr lang="en-US" sz="3600" b="1" dirty="0" err="1" smtClean="0"/>
              <a:t>Percevoir</a:t>
            </a:r>
            <a:r>
              <a:rPr lang="en-US" sz="3600" b="1" dirty="0" smtClean="0"/>
              <a:t> pour </a:t>
            </a:r>
            <a:r>
              <a:rPr lang="en-US" sz="3600" b="1" dirty="0" err="1" smtClean="0"/>
              <a:t>agir</a:t>
            </a:r>
            <a:endParaRPr lang="en-US" sz="3600" b="1" dirty="0" smtClean="0"/>
          </a:p>
          <a:p>
            <a:pPr eaLnBrk="1" hangingPunct="1">
              <a:buFontTx/>
              <a:buNone/>
              <a:defRPr/>
            </a:pPr>
            <a:r>
              <a:rPr lang="en-US" sz="2800" dirty="0" smtClean="0"/>
              <a:t>	- </a:t>
            </a:r>
            <a:r>
              <a:rPr lang="en-US" sz="2800" dirty="0" err="1" smtClean="0"/>
              <a:t>ajuster</a:t>
            </a:r>
            <a:r>
              <a:rPr lang="en-US" sz="2800" dirty="0" smtClean="0"/>
              <a:t> les </a:t>
            </a:r>
            <a:r>
              <a:rPr lang="en-US" sz="2800" dirty="0" err="1" smtClean="0"/>
              <a:t>mouvements</a:t>
            </a:r>
            <a:r>
              <a:rPr lang="en-US" sz="2800" dirty="0" smtClean="0"/>
              <a:t> du bras pour </a:t>
            </a:r>
            <a:r>
              <a:rPr lang="en-US" sz="2800" dirty="0" err="1" smtClean="0"/>
              <a:t>saisir</a:t>
            </a:r>
            <a:r>
              <a:rPr lang="en-US" sz="2800" dirty="0" smtClean="0"/>
              <a:t> un objet (fragile </a:t>
            </a:r>
            <a:r>
              <a:rPr lang="en-US" sz="2800" dirty="0" err="1" smtClean="0"/>
              <a:t>ou</a:t>
            </a:r>
            <a:r>
              <a:rPr lang="en-US" sz="2800" dirty="0" smtClean="0"/>
              <a:t> </a:t>
            </a:r>
            <a:r>
              <a:rPr lang="en-US" sz="2800" dirty="0" err="1" smtClean="0"/>
              <a:t>solide</a:t>
            </a:r>
            <a:r>
              <a:rPr lang="en-US" sz="2800" dirty="0" smtClean="0"/>
              <a: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E6014D1-F3E2-184B-A474-F7B0F7C2E484}" type="slidenum">
              <a:rPr lang="fr-FR"/>
              <a:pPr>
                <a:defRPr/>
              </a:pPr>
              <a:t>48</a:t>
            </a:fld>
            <a:endParaRPr lang="fr-FR"/>
          </a:p>
        </p:txBody>
      </p:sp>
      <p:sp>
        <p:nvSpPr>
          <p:cNvPr id="929794" name="Rectangle 2"/>
          <p:cNvSpPr>
            <a:spLocks noGrp="1" noChangeArrowheads="1"/>
          </p:cNvSpPr>
          <p:nvPr>
            <p:ph type="title"/>
          </p:nvPr>
        </p:nvSpPr>
        <p:spPr>
          <a:xfrm>
            <a:off x="762000" y="381000"/>
            <a:ext cx="8420100" cy="1143000"/>
          </a:xfrm>
        </p:spPr>
        <p:txBody>
          <a:bodyPr/>
          <a:lstStyle/>
          <a:p>
            <a:pPr algn="l" eaLnBrk="1" hangingPunct="1">
              <a:defRPr/>
            </a:pPr>
            <a:r>
              <a:rPr lang="en-US" sz="4800" b="1" dirty="0" smtClean="0"/>
              <a:t>La </a:t>
            </a:r>
            <a:r>
              <a:rPr lang="en-US" sz="4800" b="1" dirty="0" err="1" smtClean="0"/>
              <a:t>vue</a:t>
            </a:r>
            <a:endParaRPr lang="en-US" dirty="0" smtClean="0"/>
          </a:p>
        </p:txBody>
      </p:sp>
      <p:sp>
        <p:nvSpPr>
          <p:cNvPr id="929795" name="Rectangle 3"/>
          <p:cNvSpPr>
            <a:spLocks noGrp="1" noChangeArrowheads="1"/>
          </p:cNvSpPr>
          <p:nvPr>
            <p:ph type="body" idx="1"/>
          </p:nvPr>
        </p:nvSpPr>
        <p:spPr>
          <a:xfrm>
            <a:off x="990600" y="1371600"/>
            <a:ext cx="7543800" cy="4876800"/>
          </a:xfrm>
        </p:spPr>
        <p:txBody>
          <a:bodyPr/>
          <a:lstStyle/>
          <a:p>
            <a:pPr eaLnBrk="1" hangingPunct="1">
              <a:defRPr/>
            </a:pPr>
            <a:r>
              <a:rPr lang="en-US" sz="3600" b="1" dirty="0" smtClean="0"/>
              <a:t>Champ </a:t>
            </a:r>
            <a:r>
              <a:rPr lang="en-US" sz="3600" b="1" dirty="0" err="1" smtClean="0"/>
              <a:t>visuel</a:t>
            </a:r>
            <a:r>
              <a:rPr lang="en-US" sz="3600" b="1" dirty="0" smtClean="0"/>
              <a:t> de 180°</a:t>
            </a:r>
            <a:endParaRPr lang="en-US" sz="2800" b="1" dirty="0" smtClean="0"/>
          </a:p>
          <a:p>
            <a:pPr eaLnBrk="1" hangingPunct="1">
              <a:defRPr/>
            </a:pPr>
            <a:r>
              <a:rPr lang="en-US" sz="3600" b="1" dirty="0" smtClean="0"/>
              <a:t>Focus </a:t>
            </a:r>
            <a:r>
              <a:rPr lang="en-US" sz="3600" b="1" dirty="0" err="1" smtClean="0"/>
              <a:t>d’attention</a:t>
            </a:r>
            <a:endParaRPr lang="en-US" sz="3600" b="1" dirty="0" smtClean="0"/>
          </a:p>
          <a:p>
            <a:pPr eaLnBrk="1" hangingPunct="1">
              <a:buFontTx/>
              <a:buNone/>
              <a:defRPr/>
            </a:pPr>
            <a:r>
              <a:rPr lang="en-US" sz="2800" dirty="0" smtClean="0"/>
              <a:t>	</a:t>
            </a:r>
            <a:r>
              <a:rPr lang="en-US" sz="2800" dirty="0" err="1" smtClean="0"/>
              <a:t>acuité</a:t>
            </a:r>
            <a:r>
              <a:rPr lang="en-US" sz="2800" dirty="0" smtClean="0"/>
              <a:t> </a:t>
            </a:r>
            <a:r>
              <a:rPr lang="en-US" sz="2800" dirty="0" err="1" smtClean="0"/>
              <a:t>visuelle</a:t>
            </a:r>
            <a:r>
              <a:rPr lang="en-US" sz="2800" dirty="0" smtClean="0"/>
              <a:t>: 0.04 mm </a:t>
            </a:r>
            <a:r>
              <a:rPr lang="en-US" sz="2800" dirty="0" err="1" smtClean="0"/>
              <a:t>à</a:t>
            </a:r>
            <a:r>
              <a:rPr lang="en-US" sz="2800" dirty="0" smtClean="0"/>
              <a:t> 50 cm</a:t>
            </a:r>
            <a:endParaRPr lang="en-US" sz="2800" b="1" dirty="0" smtClean="0"/>
          </a:p>
          <a:p>
            <a:pPr eaLnBrk="1" hangingPunct="1">
              <a:defRPr/>
            </a:pPr>
            <a:r>
              <a:rPr lang="en-US" sz="3600" b="1" dirty="0" smtClean="0"/>
              <a:t>Perception </a:t>
            </a:r>
            <a:r>
              <a:rPr lang="en-US" sz="3600" b="1" dirty="0" err="1" smtClean="0"/>
              <a:t>périphérique</a:t>
            </a:r>
            <a:endParaRPr lang="en-US" sz="3600" b="1" dirty="0" smtClean="0"/>
          </a:p>
          <a:p>
            <a:pPr eaLnBrk="1" hangingPunct="1">
              <a:buFontTx/>
              <a:buNone/>
              <a:defRPr/>
            </a:pPr>
            <a:r>
              <a:rPr lang="en-US" sz="2800" dirty="0" smtClean="0"/>
              <a:t>	</a:t>
            </a:r>
            <a:r>
              <a:rPr lang="en-US" sz="2800" dirty="0" err="1" smtClean="0"/>
              <a:t>moins</a:t>
            </a:r>
            <a:r>
              <a:rPr lang="en-US" sz="2800" dirty="0" smtClean="0"/>
              <a:t> sensible aux </a:t>
            </a:r>
            <a:r>
              <a:rPr lang="en-US" sz="2800" dirty="0" err="1" smtClean="0"/>
              <a:t>couleurs</a:t>
            </a:r>
            <a:r>
              <a:rPr lang="en-US" sz="2800" dirty="0" smtClean="0"/>
              <a:t>, plus sensible aux </a:t>
            </a:r>
            <a:r>
              <a:rPr lang="en-US" sz="2800" dirty="0" err="1" smtClean="0"/>
              <a:t>mouvements</a:t>
            </a:r>
            <a:endParaRPr lang="en-US" sz="2800" dirty="0" smtClean="0"/>
          </a:p>
          <a:p>
            <a:pPr eaLnBrk="1" hangingPunct="1">
              <a:defRPr/>
            </a:pPr>
            <a:r>
              <a:rPr lang="en-US" sz="3600" b="1" dirty="0" smtClean="0"/>
              <a:t>Perception de la </a:t>
            </a:r>
            <a:r>
              <a:rPr lang="en-US" sz="3600" b="1" dirty="0" err="1" smtClean="0"/>
              <a:t>couleur</a:t>
            </a:r>
            <a:r>
              <a:rPr lang="en-US" sz="3600" b="1" dirty="0" smtClean="0"/>
              <a:t>, du </a:t>
            </a:r>
            <a:r>
              <a:rPr lang="en-US" sz="3600" b="1" dirty="0" err="1" smtClean="0"/>
              <a:t>mouvement</a:t>
            </a:r>
            <a:r>
              <a:rPr lang="en-US" sz="3600" b="1" dirty="0" smtClean="0"/>
              <a:t>, de la </a:t>
            </a:r>
            <a:r>
              <a:rPr lang="en-US" sz="3600" b="1" dirty="0" err="1" smtClean="0"/>
              <a:t>profondeur</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F78D58E-8F46-E545-9212-727D970587DB}" type="slidenum">
              <a:rPr lang="fr-FR"/>
              <a:pPr>
                <a:defRPr/>
              </a:pPr>
              <a:t>49</a:t>
            </a:fld>
            <a:endParaRPr lang="fr-FR"/>
          </a:p>
        </p:txBody>
      </p:sp>
      <p:sp>
        <p:nvSpPr>
          <p:cNvPr id="93081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Le toucher</a:t>
            </a:r>
            <a:endParaRPr lang="en-US" smtClean="0"/>
          </a:p>
        </p:txBody>
      </p:sp>
      <p:sp>
        <p:nvSpPr>
          <p:cNvPr id="930819" name="Rectangle 3"/>
          <p:cNvSpPr>
            <a:spLocks noGrp="1" noChangeArrowheads="1"/>
          </p:cNvSpPr>
          <p:nvPr>
            <p:ph type="body" idx="1"/>
          </p:nvPr>
        </p:nvSpPr>
        <p:spPr>
          <a:xfrm>
            <a:off x="990600" y="1371600"/>
            <a:ext cx="8229600" cy="5486400"/>
          </a:xfrm>
        </p:spPr>
        <p:txBody>
          <a:bodyPr/>
          <a:lstStyle/>
          <a:p>
            <a:pPr eaLnBrk="1" hangingPunct="1">
              <a:defRPr/>
            </a:pPr>
            <a:r>
              <a:rPr lang="fr-FR" sz="3600" b="1" dirty="0" smtClean="0"/>
              <a:t>Sens tactile</a:t>
            </a:r>
          </a:p>
          <a:p>
            <a:pPr eaLnBrk="1" hangingPunct="1">
              <a:buFontTx/>
              <a:buNone/>
              <a:defRPr/>
            </a:pPr>
            <a:r>
              <a:rPr lang="fr-FR" sz="2800" dirty="0" smtClean="0"/>
              <a:t>	- température, pression, texture</a:t>
            </a:r>
          </a:p>
          <a:p>
            <a:pPr eaLnBrk="1" hangingPunct="1">
              <a:buFontTx/>
              <a:buNone/>
              <a:defRPr/>
            </a:pPr>
            <a:r>
              <a:rPr lang="fr-FR" sz="2800" dirty="0" smtClean="0"/>
              <a:t>	- douleur</a:t>
            </a:r>
            <a:endParaRPr lang="fr-FR" sz="2800" b="1" dirty="0" smtClean="0"/>
          </a:p>
          <a:p>
            <a:pPr eaLnBrk="1" hangingPunct="1">
              <a:defRPr/>
            </a:pPr>
            <a:r>
              <a:rPr lang="fr-FR" sz="3600" b="1" dirty="0" smtClean="0"/>
              <a:t>Sens proprioceptif</a:t>
            </a:r>
          </a:p>
          <a:p>
            <a:pPr eaLnBrk="1" hangingPunct="1">
              <a:buFontTx/>
              <a:buNone/>
              <a:defRPr/>
            </a:pPr>
            <a:r>
              <a:rPr lang="fr-FR" sz="2800" dirty="0" smtClean="0"/>
              <a:t>	- configuration du corps dans l’espace,</a:t>
            </a:r>
          </a:p>
          <a:p>
            <a:pPr eaLnBrk="1" hangingPunct="1">
              <a:buFontTx/>
              <a:buNone/>
              <a:defRPr/>
            </a:pPr>
            <a:r>
              <a:rPr lang="fr-FR" sz="2800" dirty="0" smtClean="0"/>
              <a:t>	- appréhension de la forme d’un objet.</a:t>
            </a:r>
          </a:p>
          <a:p>
            <a:pPr eaLnBrk="1" hangingPunct="1">
              <a:defRPr/>
            </a:pPr>
            <a:r>
              <a:rPr lang="fr-FR" sz="3600" b="1" dirty="0" smtClean="0"/>
              <a:t>Sens kinesthésique</a:t>
            </a:r>
          </a:p>
          <a:p>
            <a:pPr eaLnBrk="1" hangingPunct="1">
              <a:buFontTx/>
              <a:buNone/>
              <a:defRPr/>
            </a:pPr>
            <a:r>
              <a:rPr lang="fr-FR" sz="2800" dirty="0" smtClean="0"/>
              <a:t>	- perception de l’effort des muscles,</a:t>
            </a:r>
          </a:p>
          <a:p>
            <a:pPr eaLnBrk="1" hangingPunct="1">
              <a:buFontTx/>
              <a:buNone/>
              <a:defRPr/>
            </a:pPr>
            <a:r>
              <a:rPr lang="fr-FR" sz="2800" dirty="0" smtClean="0"/>
              <a:t>	donc de la résistance d</a:t>
            </a:r>
            <a:r>
              <a:rPr lang="ja-JP" altLang="fr-FR" sz="2800" dirty="0" smtClean="0"/>
              <a:t>’</a:t>
            </a:r>
            <a:r>
              <a:rPr lang="fr-FR" sz="2800" dirty="0" smtClean="0"/>
              <a:t>un objet</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2902C7B4-3696-8D4A-A6EA-F733AA26CB16}" type="slidenum">
              <a:rPr lang="fr-FR"/>
              <a:pPr>
                <a:defRPr/>
              </a:pPr>
              <a:t>5</a:t>
            </a:fld>
            <a:endParaRPr lang="fr-FR"/>
          </a:p>
        </p:txBody>
      </p:sp>
      <p:sp>
        <p:nvSpPr>
          <p:cNvPr id="728066" name="Rectangle 2"/>
          <p:cNvSpPr>
            <a:spLocks noGrp="1" noChangeArrowheads="1"/>
          </p:cNvSpPr>
          <p:nvPr>
            <p:ph type="title"/>
          </p:nvPr>
        </p:nvSpPr>
        <p:spPr>
          <a:xfrm>
            <a:off x="379413" y="304800"/>
            <a:ext cx="8993187" cy="1143000"/>
          </a:xfrm>
        </p:spPr>
        <p:txBody>
          <a:bodyPr/>
          <a:lstStyle/>
          <a:p>
            <a:pPr algn="l" eaLnBrk="1" hangingPunct="1">
              <a:spcBef>
                <a:spcPts val="1200"/>
              </a:spcBef>
              <a:spcAft>
                <a:spcPts val="300"/>
              </a:spcAft>
              <a:defRPr/>
            </a:pPr>
            <a:r>
              <a:rPr lang="fr-FR" b="1" smtClean="0">
                <a:latin typeface="Palatino" charset="0"/>
              </a:rPr>
              <a:t>Interface Homme-Machine (1970)</a:t>
            </a:r>
          </a:p>
        </p:txBody>
      </p:sp>
      <p:pic>
        <p:nvPicPr>
          <p:cNvPr id="728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541337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28070" name="Rectangle 6"/>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728067" name="Rectangle 3"/>
          <p:cNvSpPr>
            <a:spLocks noGrp="1" noChangeArrowheads="1"/>
          </p:cNvSpPr>
          <p:nvPr>
            <p:ph type="body" idx="1"/>
          </p:nvPr>
        </p:nvSpPr>
        <p:spPr>
          <a:xfrm>
            <a:off x="304800" y="1295400"/>
            <a:ext cx="9601200" cy="5562600"/>
          </a:xfrm>
        </p:spPr>
        <p:txBody>
          <a:bodyPr/>
          <a:lstStyle/>
          <a:p>
            <a:pPr eaLnBrk="1" hangingPunct="1">
              <a:buFontTx/>
              <a:buNone/>
              <a:defRPr/>
            </a:pPr>
            <a:r>
              <a:rPr lang="fr-FR" b="1" dirty="0" smtClean="0">
                <a:solidFill>
                  <a:srgbClr val="000000"/>
                </a:solidFill>
                <a:latin typeface="Arial" charset="0"/>
              </a:rPr>
              <a:t>	</a:t>
            </a:r>
            <a:r>
              <a:rPr lang="fr-FR" b="1" dirty="0" smtClean="0">
                <a:solidFill>
                  <a:srgbClr val="000000"/>
                </a:solidFill>
              </a:rPr>
              <a:t>Ensemble des </a:t>
            </a:r>
            <a:r>
              <a:rPr lang="fr-FR" b="1" dirty="0" smtClean="0">
                <a:solidFill>
                  <a:srgbClr val="F63F1B"/>
                </a:solidFill>
              </a:rPr>
              <a:t>dispositifs mat</a:t>
            </a:r>
            <a:r>
              <a:rPr lang="fr-FR" b="1" dirty="0" smtClean="0">
                <a:solidFill>
                  <a:srgbClr val="F63F1B"/>
                </a:solidFill>
                <a:ea typeface="ヒラギノ角ゴ Pro W3" charset="0"/>
                <a:cs typeface="ヒラギノ角ゴ Pro W3" charset="0"/>
              </a:rPr>
              <a:t>ér</a:t>
            </a:r>
            <a:r>
              <a:rPr lang="fr-FR" b="1" dirty="0" smtClean="0">
                <a:solidFill>
                  <a:srgbClr val="F63F1B"/>
                </a:solidFill>
              </a:rPr>
              <a:t>iels et logiciels</a:t>
            </a:r>
            <a:r>
              <a:rPr lang="fr-FR" b="1" dirty="0" smtClean="0">
                <a:solidFill>
                  <a:srgbClr val="000000"/>
                </a:solidFill>
              </a:rPr>
              <a:t> permettant à un utilisateur d’interagir avec un </a:t>
            </a:r>
            <a:r>
              <a:rPr lang="fr-FR" b="1" dirty="0" smtClean="0">
                <a:solidFill>
                  <a:srgbClr val="000000"/>
                </a:solidFill>
                <a:ea typeface="ヒラギノ角ゴ Pro W3" charset="0"/>
                <a:cs typeface="ヒラギノ角ゴ Pro W3" charset="0"/>
              </a:rPr>
              <a:t>système </a:t>
            </a:r>
            <a:r>
              <a:rPr lang="fr-FR" b="1" dirty="0" smtClean="0">
                <a:solidFill>
                  <a:srgbClr val="000000"/>
                </a:solidFill>
              </a:rPr>
              <a:t>interactif</a:t>
            </a:r>
          </a:p>
          <a:p>
            <a:pPr eaLnBrk="1" hangingPunct="1">
              <a:buFontTx/>
              <a:buNone/>
              <a:defRPr/>
            </a:pPr>
            <a:endParaRPr lang="fr-FR" b="1" dirty="0" smtClean="0">
              <a:solidFill>
                <a:srgbClr val="000000"/>
              </a:solidFill>
              <a:latin typeface="Arial" charset="0"/>
            </a:endParaRPr>
          </a:p>
          <a:p>
            <a:pPr eaLnBrk="1" hangingPunct="1">
              <a:buFontTx/>
              <a:buNone/>
              <a:defRPr/>
            </a:pPr>
            <a:endParaRPr lang="fr-FR" b="1" dirty="0" smtClean="0">
              <a:solidFill>
                <a:srgbClr val="000000"/>
              </a:solidFill>
              <a:latin typeface="Arial" charset="0"/>
            </a:endParaRPr>
          </a:p>
          <a:p>
            <a:pPr eaLnBrk="1" hangingPunct="1">
              <a:buFontTx/>
              <a:buNone/>
              <a:defRPr/>
            </a:pPr>
            <a:endParaRPr lang="fr-FR" b="1" dirty="0" smtClean="0">
              <a:solidFill>
                <a:srgbClr val="000000"/>
              </a:solidFill>
              <a:latin typeface="Arial" charset="0"/>
            </a:endParaRPr>
          </a:p>
          <a:p>
            <a:pPr eaLnBrk="1" hangingPunct="1">
              <a:buFontTx/>
              <a:buNone/>
              <a:defRPr/>
            </a:pPr>
            <a:endParaRPr lang="fr-FR" b="1" dirty="0" smtClean="0">
              <a:solidFill>
                <a:srgbClr val="000000"/>
              </a:solidFill>
              <a:latin typeface="Arial" charset="0"/>
            </a:endParaRPr>
          </a:p>
          <a:p>
            <a:pPr eaLnBrk="1" hangingPunct="1">
              <a:buFontTx/>
              <a:buNone/>
              <a:defRPr/>
            </a:pPr>
            <a:endParaRPr lang="fr-FR" b="1" dirty="0" smtClean="0">
              <a:solidFill>
                <a:srgbClr val="000000"/>
              </a:solidFill>
              <a:latin typeface="Arial" charset="0"/>
            </a:endParaRPr>
          </a:p>
          <a:p>
            <a:pPr eaLnBrk="1" hangingPunct="1">
              <a:buFont typeface="Symbol" charset="0"/>
              <a:buChar char=""/>
              <a:defRPr/>
            </a:pPr>
            <a:r>
              <a:rPr lang="fr-FR" sz="2400" b="1" dirty="0" smtClean="0"/>
              <a:t>UI, GUI, Interface Graphique (écran/clavier/souris)</a:t>
            </a:r>
          </a:p>
          <a:p>
            <a:pPr eaLnBrk="1" hangingPunct="1">
              <a:buFont typeface="Symbol" charset="0"/>
              <a:buChar char=""/>
              <a:defRPr/>
            </a:pPr>
            <a:r>
              <a:rPr lang="fr-FR" sz="2400" b="1" dirty="0" smtClean="0"/>
              <a:t>IHM = langage d</a:t>
            </a:r>
            <a:r>
              <a:rPr lang="fr-FR" altLang="ja-JP" sz="2400" b="1" dirty="0" smtClean="0"/>
              <a:t>’</a:t>
            </a:r>
            <a:r>
              <a:rPr lang="fr-FR" sz="2400" b="1" dirty="0" smtClean="0"/>
              <a:t>entrée, de sortie, gestion de l</a:t>
            </a:r>
            <a:r>
              <a:rPr lang="fr-FR" altLang="ja-JP" sz="2400" b="1" dirty="0" smtClean="0"/>
              <a:t>’</a:t>
            </a:r>
            <a:r>
              <a:rPr lang="fr-FR" sz="2400" b="1" dirty="0" smtClean="0"/>
              <a:t>interaction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80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8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7D7BEC6-0E10-5A47-AE7B-F95801EC49C6}" type="slidenum">
              <a:rPr lang="fr-FR"/>
              <a:pPr>
                <a:defRPr/>
              </a:pPr>
              <a:t>50</a:t>
            </a:fld>
            <a:endParaRPr lang="fr-FR"/>
          </a:p>
        </p:txBody>
      </p:sp>
      <p:sp>
        <p:nvSpPr>
          <p:cNvPr id="93184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Système moteur</a:t>
            </a:r>
            <a:endParaRPr lang="en-US" smtClean="0"/>
          </a:p>
        </p:txBody>
      </p:sp>
      <p:sp>
        <p:nvSpPr>
          <p:cNvPr id="931843" name="Rectangle 3"/>
          <p:cNvSpPr>
            <a:spLocks noGrp="1" noChangeArrowheads="1"/>
          </p:cNvSpPr>
          <p:nvPr>
            <p:ph type="body" idx="1"/>
          </p:nvPr>
        </p:nvSpPr>
        <p:spPr>
          <a:xfrm>
            <a:off x="990600" y="1371600"/>
            <a:ext cx="8229600" cy="5486400"/>
          </a:xfrm>
        </p:spPr>
        <p:txBody>
          <a:bodyPr/>
          <a:lstStyle/>
          <a:p>
            <a:pPr eaLnBrk="1" hangingPunct="1">
              <a:defRPr/>
            </a:pPr>
            <a:r>
              <a:rPr lang="fr-FR" sz="3600" b="1" smtClean="0"/>
              <a:t>Loi de Fitts : temps de pointage</a:t>
            </a:r>
          </a:p>
          <a:p>
            <a:pPr eaLnBrk="1" hangingPunct="1">
              <a:buFontTx/>
              <a:buNone/>
              <a:defRPr/>
            </a:pPr>
            <a:r>
              <a:rPr lang="fr-FR" sz="2800" smtClean="0"/>
              <a:t>	</a:t>
            </a:r>
          </a:p>
          <a:p>
            <a:pPr eaLnBrk="1" hangingPunct="1">
              <a:buFontTx/>
              <a:buNone/>
              <a:defRPr/>
            </a:pPr>
            <a:endParaRPr lang="fr-FR" sz="2800" smtClean="0"/>
          </a:p>
          <a:p>
            <a:pPr eaLnBrk="1" hangingPunct="1">
              <a:buFontTx/>
              <a:buNone/>
              <a:defRPr/>
            </a:pPr>
            <a:endParaRPr lang="fr-FR" sz="2800" b="1" smtClean="0"/>
          </a:p>
          <a:p>
            <a:pPr eaLnBrk="1" hangingPunct="1">
              <a:buFontTx/>
              <a:buNone/>
              <a:defRPr/>
            </a:pPr>
            <a:endParaRPr lang="fr-FR" sz="2800" b="1" smtClean="0"/>
          </a:p>
          <a:p>
            <a:pPr eaLnBrk="1" hangingPunct="1">
              <a:buFontTx/>
              <a:buNone/>
              <a:defRPr/>
            </a:pPr>
            <a:endParaRPr lang="fr-FR" sz="2800" b="1" smtClean="0"/>
          </a:p>
          <a:p>
            <a:pPr eaLnBrk="1" hangingPunct="1">
              <a:defRPr/>
            </a:pPr>
            <a:r>
              <a:rPr lang="fr-FR" sz="3600" b="1" smtClean="0"/>
              <a:t>Bi-latéralisation</a:t>
            </a:r>
          </a:p>
          <a:p>
            <a:pPr eaLnBrk="1" hangingPunct="1">
              <a:buFontTx/>
              <a:buNone/>
              <a:defRPr/>
            </a:pPr>
            <a:r>
              <a:rPr lang="fr-FR" sz="2800" smtClean="0"/>
              <a:t>	main non dominante : situe le contexte,</a:t>
            </a:r>
          </a:p>
          <a:p>
            <a:pPr eaLnBrk="1" hangingPunct="1">
              <a:buFontTx/>
              <a:buNone/>
              <a:defRPr/>
            </a:pPr>
            <a:r>
              <a:rPr lang="fr-FR" sz="2800" smtClean="0"/>
              <a:t>	main dominante : agit dans le contexte.</a:t>
            </a:r>
          </a:p>
          <a:p>
            <a:pPr eaLnBrk="1" hangingPunct="1">
              <a:buFontTx/>
              <a:buNone/>
              <a:defRPr/>
            </a:pPr>
            <a:endParaRPr lang="en-US" sz="2800" smtClean="0"/>
          </a:p>
        </p:txBody>
      </p:sp>
      <p:pic>
        <p:nvPicPr>
          <p:cNvPr id="129028" name="Picture 4" descr="Fit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2146300"/>
            <a:ext cx="62611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ABE23DD-4A90-EE49-9F73-D60298494A01}" type="slidenum">
              <a:rPr lang="fr-FR"/>
              <a:pPr>
                <a:defRPr/>
              </a:pPr>
              <a:t>51</a:t>
            </a:fld>
            <a:endParaRPr lang="fr-FR"/>
          </a:p>
        </p:txBody>
      </p:sp>
      <p:sp>
        <p:nvSpPr>
          <p:cNvPr id="93286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Mémoire et apprentissage</a:t>
            </a:r>
            <a:endParaRPr lang="en-US" smtClean="0"/>
          </a:p>
        </p:txBody>
      </p:sp>
      <p:sp>
        <p:nvSpPr>
          <p:cNvPr id="932867" name="Rectangle 3"/>
          <p:cNvSpPr>
            <a:spLocks noGrp="1" noChangeArrowheads="1"/>
          </p:cNvSpPr>
          <p:nvPr>
            <p:ph type="body" idx="1"/>
          </p:nvPr>
        </p:nvSpPr>
        <p:spPr>
          <a:xfrm>
            <a:off x="990600" y="1371600"/>
            <a:ext cx="8229600" cy="5486400"/>
          </a:xfrm>
        </p:spPr>
        <p:txBody>
          <a:bodyPr/>
          <a:lstStyle/>
          <a:p>
            <a:pPr eaLnBrk="1" hangingPunct="1">
              <a:defRPr/>
            </a:pPr>
            <a:r>
              <a:rPr lang="fr-FR" sz="3600" b="1" dirty="0" smtClean="0"/>
              <a:t>Mémoire à court terme</a:t>
            </a:r>
          </a:p>
          <a:p>
            <a:pPr eaLnBrk="1" hangingPunct="1">
              <a:buFontTx/>
              <a:buNone/>
              <a:defRPr/>
            </a:pPr>
            <a:r>
              <a:rPr lang="fr-FR" sz="2800" dirty="0" smtClean="0"/>
              <a:t>	- mémoire de travail</a:t>
            </a:r>
          </a:p>
          <a:p>
            <a:pPr eaLnBrk="1" hangingPunct="1">
              <a:buFontTx/>
              <a:buNone/>
              <a:defRPr/>
            </a:pPr>
            <a:r>
              <a:rPr lang="fr-FR" sz="2800" dirty="0" smtClean="0"/>
              <a:t>	- capacité de quelques unités (7 +/- 2)</a:t>
            </a:r>
          </a:p>
          <a:p>
            <a:pPr eaLnBrk="1" hangingPunct="1">
              <a:buFontTx/>
              <a:buNone/>
              <a:defRPr/>
            </a:pPr>
            <a:r>
              <a:rPr lang="fr-FR" sz="2800" dirty="0" smtClean="0"/>
              <a:t>	- durée de stockage de 10 à 30 secondes</a:t>
            </a:r>
            <a:r>
              <a:rPr lang="fr-FR" sz="3600" b="1" dirty="0" smtClean="0"/>
              <a:t> </a:t>
            </a:r>
          </a:p>
          <a:p>
            <a:pPr eaLnBrk="1" hangingPunct="1">
              <a:defRPr/>
            </a:pPr>
            <a:r>
              <a:rPr lang="fr-FR" sz="3600" b="1" dirty="0" smtClean="0"/>
              <a:t>Mémoire à long terme</a:t>
            </a:r>
          </a:p>
          <a:p>
            <a:pPr eaLnBrk="1" hangingPunct="1">
              <a:buFontTx/>
              <a:buNone/>
              <a:defRPr/>
            </a:pPr>
            <a:r>
              <a:rPr lang="fr-FR" sz="2800" dirty="0" smtClean="0"/>
              <a:t>	- capacité infinie</a:t>
            </a:r>
          </a:p>
          <a:p>
            <a:pPr eaLnBrk="1" hangingPunct="1">
              <a:buFontTx/>
              <a:buNone/>
              <a:defRPr/>
            </a:pPr>
            <a:r>
              <a:rPr lang="fr-FR" sz="2800" dirty="0" smtClean="0"/>
              <a:t>	- durée de stockage illimitée</a:t>
            </a:r>
          </a:p>
          <a:p>
            <a:pPr eaLnBrk="1" hangingPunct="1">
              <a:buFontTx/>
              <a:buNone/>
              <a:defRPr/>
            </a:pPr>
            <a:r>
              <a:rPr lang="fr-FR" sz="2800" dirty="0" smtClean="0"/>
              <a:t>	- accès associatif</a:t>
            </a:r>
          </a:p>
          <a:p>
            <a:pPr eaLnBrk="1" hangingPunct="1">
              <a:defRPr/>
            </a:pPr>
            <a:r>
              <a:rPr lang="en-US" sz="3600" b="1" dirty="0" err="1" smtClean="0"/>
              <a:t>Apprentissage</a:t>
            </a:r>
            <a:r>
              <a:rPr lang="en-US" sz="3600" b="1" dirty="0" smtClean="0"/>
              <a:t> par </a:t>
            </a:r>
            <a:r>
              <a:rPr lang="en-US" sz="3600" b="1" dirty="0" err="1" smtClean="0"/>
              <a:t>répétition</a:t>
            </a:r>
            <a:endParaRPr lang="en-US" sz="3600" b="1"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5"/>
          <p:cNvSpPr>
            <a:spLocks noGrp="1"/>
          </p:cNvSpPr>
          <p:nvPr>
            <p:ph type="sldNum" sz="quarter" idx="12"/>
          </p:nvPr>
        </p:nvSpPr>
        <p:spPr/>
        <p:txBody>
          <a:bodyPr/>
          <a:lstStyle/>
          <a:p>
            <a:pPr>
              <a:defRPr/>
            </a:pPr>
            <a:fld id="{EBCDBBB8-F17F-594D-A967-CB70C49FA652}" type="slidenum">
              <a:rPr lang="fr-FR"/>
              <a:pPr>
                <a:defRPr/>
              </a:pPr>
              <a:t>52</a:t>
            </a:fld>
            <a:endParaRPr lang="fr-FR"/>
          </a:p>
        </p:txBody>
      </p:sp>
      <p:sp>
        <p:nvSpPr>
          <p:cNvPr id="933890" name="Rectangle 2"/>
          <p:cNvSpPr>
            <a:spLocks noGrp="1" noChangeArrowheads="1"/>
          </p:cNvSpPr>
          <p:nvPr>
            <p:ph type="title"/>
          </p:nvPr>
        </p:nvSpPr>
        <p:spPr>
          <a:xfrm>
            <a:off x="762000" y="228600"/>
            <a:ext cx="8420100" cy="1143000"/>
          </a:xfrm>
        </p:spPr>
        <p:txBody>
          <a:bodyPr/>
          <a:lstStyle/>
          <a:p>
            <a:pPr algn="l" eaLnBrk="1" hangingPunct="1">
              <a:defRPr/>
            </a:pPr>
            <a:r>
              <a:rPr lang="en-US" sz="4800" b="1" smtClean="0"/>
              <a:t>Résolution de problèmes</a:t>
            </a:r>
            <a:endParaRPr lang="en-US" smtClean="0"/>
          </a:p>
        </p:txBody>
      </p:sp>
      <p:sp>
        <p:nvSpPr>
          <p:cNvPr id="933891" name="Rectangle 3"/>
          <p:cNvSpPr>
            <a:spLocks noGrp="1" noChangeArrowheads="1"/>
          </p:cNvSpPr>
          <p:nvPr>
            <p:ph type="body" idx="1"/>
          </p:nvPr>
        </p:nvSpPr>
        <p:spPr>
          <a:xfrm>
            <a:off x="457200" y="1143000"/>
            <a:ext cx="9448800" cy="5486400"/>
          </a:xfrm>
          <a:extLst>
            <a:ext uri="{91240B29-F687-4f45-9708-019B960494DF}">
              <a14:hiddenLine xmlns:a14="http://schemas.microsoft.com/office/drawing/2010/main" w="9525">
                <a:solidFill>
                  <a:srgbClr val="F63F1B"/>
                </a:solidFill>
                <a:miter lim="800000"/>
                <a:headEnd/>
                <a:tailEnd/>
              </a14:hiddenLine>
            </a:ext>
          </a:extLst>
        </p:spPr>
        <p:txBody>
          <a:bodyPr/>
          <a:lstStyle/>
          <a:p>
            <a:pPr eaLnBrk="1" hangingPunct="1">
              <a:buFontTx/>
              <a:buNone/>
              <a:defRPr/>
            </a:pPr>
            <a:r>
              <a:rPr lang="fr-FR" b="1" smtClean="0">
                <a:solidFill>
                  <a:srgbClr val="F63F1B"/>
                </a:solidFill>
              </a:rPr>
              <a:t>  Théorie de l</a:t>
            </a:r>
            <a:r>
              <a:rPr lang="ja-JP" altLang="fr-FR" b="1" smtClean="0">
                <a:solidFill>
                  <a:srgbClr val="F63F1B"/>
                </a:solidFill>
              </a:rPr>
              <a:t>’</a:t>
            </a:r>
            <a:r>
              <a:rPr lang="fr-FR" b="1" smtClean="0">
                <a:solidFill>
                  <a:srgbClr val="F63F1B"/>
                </a:solidFill>
              </a:rPr>
              <a:t>action</a:t>
            </a:r>
            <a:endParaRPr lang="fr-FR" sz="3600" b="1" smtClean="0"/>
          </a:p>
          <a:p>
            <a:pPr eaLnBrk="1" hangingPunct="1">
              <a:buFontTx/>
              <a:buNone/>
              <a:defRPr/>
            </a:pPr>
            <a:endParaRPr lang="fr-FR" sz="3600" b="1" smtClean="0"/>
          </a:p>
          <a:p>
            <a:pPr eaLnBrk="1" hangingPunct="1">
              <a:buFontTx/>
              <a:buNone/>
              <a:defRPr/>
            </a:pPr>
            <a:endParaRPr lang="fr-FR" sz="3600" b="1" smtClean="0"/>
          </a:p>
          <a:p>
            <a:pPr eaLnBrk="1" hangingPunct="1">
              <a:buFontTx/>
              <a:buNone/>
              <a:defRPr/>
            </a:pPr>
            <a:endParaRPr lang="fr-FR" sz="3600" b="1" smtClean="0"/>
          </a:p>
          <a:p>
            <a:pPr eaLnBrk="1" hangingPunct="1">
              <a:lnSpc>
                <a:spcPct val="70000"/>
              </a:lnSpc>
              <a:buFontTx/>
              <a:buNone/>
              <a:defRPr/>
            </a:pPr>
            <a:r>
              <a:rPr lang="fr-FR" sz="2800" smtClean="0"/>
              <a:t>  </a:t>
            </a:r>
            <a:r>
              <a:rPr lang="fr-FR" sz="2400" smtClean="0"/>
              <a:t>distance							 distance</a:t>
            </a:r>
          </a:p>
          <a:p>
            <a:pPr eaLnBrk="1" hangingPunct="1">
              <a:lnSpc>
                <a:spcPct val="70000"/>
              </a:lnSpc>
              <a:buFontTx/>
              <a:buNone/>
              <a:defRPr/>
            </a:pPr>
            <a:r>
              <a:rPr lang="fr-FR" sz="2400" smtClean="0"/>
              <a:t>d</a:t>
            </a:r>
            <a:r>
              <a:rPr lang="ja-JP" altLang="fr-FR" sz="2400" smtClean="0"/>
              <a:t>’</a:t>
            </a:r>
            <a:r>
              <a:rPr lang="fr-FR" sz="2400" smtClean="0"/>
              <a:t>exécution					        	           d</a:t>
            </a:r>
            <a:r>
              <a:rPr lang="ja-JP" altLang="fr-FR" sz="2400" smtClean="0"/>
              <a:t>’</a:t>
            </a:r>
            <a:r>
              <a:rPr lang="fr-FR" sz="2400" smtClean="0"/>
              <a:t>évaluation</a:t>
            </a:r>
            <a:endParaRPr lang="en-US" b="1" smtClean="0"/>
          </a:p>
        </p:txBody>
      </p:sp>
      <p:sp>
        <p:nvSpPr>
          <p:cNvPr id="933892" name="Text Box 4"/>
          <p:cNvSpPr txBox="1">
            <a:spLocks noChangeArrowheads="1"/>
          </p:cNvSpPr>
          <p:nvPr/>
        </p:nvSpPr>
        <p:spPr bwMode="auto">
          <a:xfrm>
            <a:off x="4700588" y="1676400"/>
            <a:ext cx="633412"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But</a:t>
            </a:r>
          </a:p>
        </p:txBody>
      </p:sp>
      <p:sp>
        <p:nvSpPr>
          <p:cNvPr id="933893" name="Text Box 5"/>
          <p:cNvSpPr txBox="1">
            <a:spLocks noChangeArrowheads="1"/>
          </p:cNvSpPr>
          <p:nvPr/>
        </p:nvSpPr>
        <p:spPr bwMode="auto">
          <a:xfrm>
            <a:off x="4572000" y="6248400"/>
            <a:ext cx="1227138"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Système</a:t>
            </a:r>
          </a:p>
        </p:txBody>
      </p:sp>
      <p:sp>
        <p:nvSpPr>
          <p:cNvPr id="933894" name="Text Box 6"/>
          <p:cNvSpPr txBox="1">
            <a:spLocks noChangeArrowheads="1"/>
          </p:cNvSpPr>
          <p:nvPr/>
        </p:nvSpPr>
        <p:spPr bwMode="auto">
          <a:xfrm>
            <a:off x="3151188" y="2590800"/>
            <a:ext cx="1268412"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intention</a:t>
            </a:r>
            <a:endParaRPr lang="en-US">
              <a:cs typeface="+mn-cs"/>
            </a:endParaRPr>
          </a:p>
        </p:txBody>
      </p:sp>
      <p:sp>
        <p:nvSpPr>
          <p:cNvPr id="933895" name="Text Box 7"/>
          <p:cNvSpPr txBox="1">
            <a:spLocks noChangeArrowheads="1"/>
          </p:cNvSpPr>
          <p:nvPr/>
        </p:nvSpPr>
        <p:spPr bwMode="auto">
          <a:xfrm>
            <a:off x="5638800" y="2590800"/>
            <a:ext cx="1454150"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évaluation</a:t>
            </a:r>
            <a:endParaRPr lang="en-US">
              <a:cs typeface="+mn-cs"/>
            </a:endParaRPr>
          </a:p>
        </p:txBody>
      </p:sp>
      <p:sp>
        <p:nvSpPr>
          <p:cNvPr id="933896" name="Text Box 8"/>
          <p:cNvSpPr txBox="1">
            <a:spLocks noChangeArrowheads="1"/>
          </p:cNvSpPr>
          <p:nvPr/>
        </p:nvSpPr>
        <p:spPr bwMode="auto">
          <a:xfrm>
            <a:off x="5486400" y="4038600"/>
            <a:ext cx="1825625"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interprétation</a:t>
            </a:r>
            <a:endParaRPr lang="en-US">
              <a:cs typeface="+mn-cs"/>
            </a:endParaRPr>
          </a:p>
        </p:txBody>
      </p:sp>
      <p:sp>
        <p:nvSpPr>
          <p:cNvPr id="933897" name="Text Box 9"/>
          <p:cNvSpPr txBox="1">
            <a:spLocks noChangeArrowheads="1"/>
          </p:cNvSpPr>
          <p:nvPr/>
        </p:nvSpPr>
        <p:spPr bwMode="auto">
          <a:xfrm>
            <a:off x="2906713" y="4038600"/>
            <a:ext cx="1741487"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spéc. actions</a:t>
            </a:r>
            <a:endParaRPr lang="en-US">
              <a:cs typeface="+mn-cs"/>
            </a:endParaRPr>
          </a:p>
        </p:txBody>
      </p:sp>
      <p:sp>
        <p:nvSpPr>
          <p:cNvPr id="933898" name="Text Box 10"/>
          <p:cNvSpPr txBox="1">
            <a:spLocks noChangeArrowheads="1"/>
          </p:cNvSpPr>
          <p:nvPr/>
        </p:nvSpPr>
        <p:spPr bwMode="auto">
          <a:xfrm>
            <a:off x="3127375" y="5486400"/>
            <a:ext cx="1368425"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exécution</a:t>
            </a:r>
            <a:endParaRPr lang="en-US">
              <a:cs typeface="+mn-cs"/>
            </a:endParaRPr>
          </a:p>
        </p:txBody>
      </p:sp>
      <p:sp>
        <p:nvSpPr>
          <p:cNvPr id="933899" name="Text Box 11"/>
          <p:cNvSpPr txBox="1">
            <a:spLocks noChangeArrowheads="1"/>
          </p:cNvSpPr>
          <p:nvPr/>
        </p:nvSpPr>
        <p:spPr bwMode="auto">
          <a:xfrm>
            <a:off x="5715000" y="5486400"/>
            <a:ext cx="1470025"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perception</a:t>
            </a:r>
            <a:endParaRPr lang="en-US">
              <a:cs typeface="+mn-cs"/>
            </a:endParaRPr>
          </a:p>
        </p:txBody>
      </p:sp>
      <p:sp>
        <p:nvSpPr>
          <p:cNvPr id="933900" name="Line 12"/>
          <p:cNvSpPr>
            <a:spLocks noChangeShapeType="1"/>
          </p:cNvSpPr>
          <p:nvPr/>
        </p:nvSpPr>
        <p:spPr bwMode="auto">
          <a:xfrm>
            <a:off x="1219200" y="4648200"/>
            <a:ext cx="0" cy="1524000"/>
          </a:xfrm>
          <a:prstGeom prst="line">
            <a:avLst/>
          </a:prstGeom>
          <a:noFill/>
          <a:ln w="317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1" name="Line 13"/>
          <p:cNvSpPr>
            <a:spLocks noChangeShapeType="1"/>
          </p:cNvSpPr>
          <p:nvPr/>
        </p:nvSpPr>
        <p:spPr bwMode="auto">
          <a:xfrm flipV="1">
            <a:off x="8610600" y="1905000"/>
            <a:ext cx="0" cy="1676400"/>
          </a:xfrm>
          <a:prstGeom prst="line">
            <a:avLst/>
          </a:prstGeom>
          <a:noFill/>
          <a:ln w="317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2" name="Line 14"/>
          <p:cNvSpPr>
            <a:spLocks noChangeShapeType="1"/>
          </p:cNvSpPr>
          <p:nvPr/>
        </p:nvSpPr>
        <p:spPr bwMode="auto">
          <a:xfrm flipV="1">
            <a:off x="1219200" y="2057400"/>
            <a:ext cx="0" cy="1371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5" name="Line 17"/>
          <p:cNvSpPr>
            <a:spLocks noChangeShapeType="1"/>
          </p:cNvSpPr>
          <p:nvPr/>
        </p:nvSpPr>
        <p:spPr bwMode="auto">
          <a:xfrm flipV="1">
            <a:off x="8610600" y="4419600"/>
            <a:ext cx="0" cy="18288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6" name="Line 18"/>
          <p:cNvSpPr>
            <a:spLocks noChangeShapeType="1"/>
          </p:cNvSpPr>
          <p:nvPr/>
        </p:nvSpPr>
        <p:spPr bwMode="auto">
          <a:xfrm flipV="1">
            <a:off x="6400800" y="1905000"/>
            <a:ext cx="0" cy="685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7" name="Line 19"/>
          <p:cNvSpPr>
            <a:spLocks noChangeShapeType="1"/>
          </p:cNvSpPr>
          <p:nvPr/>
        </p:nvSpPr>
        <p:spPr bwMode="auto">
          <a:xfrm flipV="1">
            <a:off x="3733800" y="5867400"/>
            <a:ext cx="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8" name="Line 20"/>
          <p:cNvSpPr>
            <a:spLocks noChangeShapeType="1"/>
          </p:cNvSpPr>
          <p:nvPr/>
        </p:nvSpPr>
        <p:spPr bwMode="auto">
          <a:xfrm flipV="1">
            <a:off x="3733800" y="19050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9" name="Line 21"/>
          <p:cNvSpPr>
            <a:spLocks noChangeShapeType="1"/>
          </p:cNvSpPr>
          <p:nvPr/>
        </p:nvSpPr>
        <p:spPr bwMode="auto">
          <a:xfrm flipV="1">
            <a:off x="5791200" y="6477000"/>
            <a:ext cx="609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0" name="Line 22"/>
          <p:cNvSpPr>
            <a:spLocks noChangeShapeType="1"/>
          </p:cNvSpPr>
          <p:nvPr/>
        </p:nvSpPr>
        <p:spPr bwMode="auto">
          <a:xfrm>
            <a:off x="3733800" y="6477000"/>
            <a:ext cx="838200"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1" name="Line 23"/>
          <p:cNvSpPr>
            <a:spLocks noChangeShapeType="1"/>
          </p:cNvSpPr>
          <p:nvPr/>
        </p:nvSpPr>
        <p:spPr bwMode="auto">
          <a:xfrm flipH="1">
            <a:off x="5334000" y="1905000"/>
            <a:ext cx="1066800"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2" name="Line 24"/>
          <p:cNvSpPr>
            <a:spLocks noChangeShapeType="1"/>
          </p:cNvSpPr>
          <p:nvPr/>
        </p:nvSpPr>
        <p:spPr bwMode="auto">
          <a:xfrm flipH="1">
            <a:off x="3733800" y="1905000"/>
            <a:ext cx="0" cy="6858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3" name="Line 25"/>
          <p:cNvSpPr>
            <a:spLocks noChangeShapeType="1"/>
          </p:cNvSpPr>
          <p:nvPr/>
        </p:nvSpPr>
        <p:spPr bwMode="auto">
          <a:xfrm flipH="1">
            <a:off x="3733800" y="30480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4" name="Line 26"/>
          <p:cNvSpPr>
            <a:spLocks noChangeShapeType="1"/>
          </p:cNvSpPr>
          <p:nvPr/>
        </p:nvSpPr>
        <p:spPr bwMode="auto">
          <a:xfrm flipH="1">
            <a:off x="3733800" y="44958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5" name="Line 27"/>
          <p:cNvSpPr>
            <a:spLocks noChangeShapeType="1"/>
          </p:cNvSpPr>
          <p:nvPr/>
        </p:nvSpPr>
        <p:spPr bwMode="auto">
          <a:xfrm flipH="1" flipV="1">
            <a:off x="6400800" y="5867400"/>
            <a:ext cx="0" cy="609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6" name="Line 28"/>
          <p:cNvSpPr>
            <a:spLocks noChangeShapeType="1"/>
          </p:cNvSpPr>
          <p:nvPr/>
        </p:nvSpPr>
        <p:spPr bwMode="auto">
          <a:xfrm flipH="1" flipV="1">
            <a:off x="6400800" y="44958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7" name="Line 29"/>
          <p:cNvSpPr>
            <a:spLocks noChangeShapeType="1"/>
          </p:cNvSpPr>
          <p:nvPr/>
        </p:nvSpPr>
        <p:spPr bwMode="auto">
          <a:xfrm flipH="1" flipV="1">
            <a:off x="6400800" y="30480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97229BF-5EC4-E349-B909-8C94558F59B1}" type="slidenum">
              <a:rPr lang="fr-FR"/>
              <a:pPr>
                <a:defRPr/>
              </a:pPr>
              <a:t>53</a:t>
            </a:fld>
            <a:endParaRPr lang="fr-FR"/>
          </a:p>
        </p:txBody>
      </p:sp>
      <p:sp>
        <p:nvSpPr>
          <p:cNvPr id="934914"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Résolution de problèmes</a:t>
            </a:r>
            <a:endParaRPr lang="en-US" smtClean="0"/>
          </a:p>
        </p:txBody>
      </p:sp>
      <p:sp>
        <p:nvSpPr>
          <p:cNvPr id="934915" name="Rectangle 3"/>
          <p:cNvSpPr>
            <a:spLocks noGrp="1" noChangeArrowheads="1"/>
          </p:cNvSpPr>
          <p:nvPr>
            <p:ph type="body" idx="1"/>
          </p:nvPr>
        </p:nvSpPr>
        <p:spPr>
          <a:xfrm>
            <a:off x="990600" y="1371600"/>
            <a:ext cx="8229600" cy="5486400"/>
          </a:xfrm>
        </p:spPr>
        <p:txBody>
          <a:bodyPr/>
          <a:lstStyle/>
          <a:p>
            <a:pPr eaLnBrk="1" hangingPunct="1">
              <a:defRPr/>
            </a:pPr>
            <a:r>
              <a:rPr lang="fr-FR" sz="3600" b="1" dirty="0" smtClean="0"/>
              <a:t>Stratégies en cas d’erreurs</a:t>
            </a:r>
          </a:p>
          <a:p>
            <a:pPr eaLnBrk="1" hangingPunct="1">
              <a:buFontTx/>
              <a:buNone/>
              <a:defRPr/>
            </a:pPr>
            <a:r>
              <a:rPr lang="fr-FR" sz="2800" dirty="0" smtClean="0"/>
              <a:t>	</a:t>
            </a:r>
          </a:p>
          <a:p>
            <a:pPr eaLnBrk="1" hangingPunct="1">
              <a:buFontTx/>
              <a:buNone/>
              <a:defRPr/>
            </a:pPr>
            <a:endParaRPr lang="fr-FR" sz="2800" dirty="0" smtClean="0"/>
          </a:p>
          <a:p>
            <a:pPr eaLnBrk="1" hangingPunct="1">
              <a:buFontTx/>
              <a:buNone/>
              <a:defRPr/>
            </a:pPr>
            <a:endParaRPr lang="fr-FR" sz="2800" dirty="0" smtClean="0"/>
          </a:p>
          <a:p>
            <a:pPr eaLnBrk="1" hangingPunct="1">
              <a:buFontTx/>
              <a:buNone/>
              <a:defRPr/>
            </a:pPr>
            <a:endParaRPr lang="fr-FR" sz="2800" dirty="0" smtClean="0"/>
          </a:p>
          <a:p>
            <a:pPr eaLnBrk="1" hangingPunct="1">
              <a:buFontTx/>
              <a:buNone/>
              <a:defRPr/>
            </a:pPr>
            <a:endParaRPr lang="fr-FR" sz="3600" b="1" dirty="0" smtClean="0"/>
          </a:p>
          <a:p>
            <a:pPr eaLnBrk="1" hangingPunct="1">
              <a:defRPr/>
            </a:pPr>
            <a:r>
              <a:rPr lang="fr-FR" sz="3600" b="1" dirty="0" smtClean="0"/>
              <a:t>Modèles mentaux</a:t>
            </a:r>
          </a:p>
          <a:p>
            <a:pPr eaLnBrk="1" hangingPunct="1">
              <a:buFontTx/>
              <a:buNone/>
              <a:defRPr/>
            </a:pPr>
            <a:r>
              <a:rPr lang="fr-FR" sz="2800" dirty="0" smtClean="0"/>
              <a:t>	représentations mentales permettant</a:t>
            </a:r>
          </a:p>
          <a:p>
            <a:pPr eaLnBrk="1" hangingPunct="1">
              <a:buFontTx/>
              <a:buNone/>
              <a:defRPr/>
            </a:pPr>
            <a:r>
              <a:rPr lang="fr-FR" sz="2800" dirty="0" smtClean="0"/>
              <a:t>	de résoudre les problèmes</a:t>
            </a:r>
            <a:endParaRPr lang="en-US" sz="3600" b="1" dirty="0" smtClean="0"/>
          </a:p>
        </p:txBody>
      </p:sp>
      <p:pic>
        <p:nvPicPr>
          <p:cNvPr id="135172" name="Picture 4" desc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057400"/>
            <a:ext cx="702945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DE028C5-895F-BB43-844F-3DF62B50C8EB}" type="slidenum">
              <a:rPr lang="fr-FR"/>
              <a:pPr>
                <a:defRPr/>
              </a:pPr>
              <a:t>54</a:t>
            </a:fld>
            <a:endParaRPr lang="fr-FR"/>
          </a:p>
        </p:txBody>
      </p:sp>
      <p:sp>
        <p:nvSpPr>
          <p:cNvPr id="935938" name="Rectangle 2"/>
          <p:cNvSpPr>
            <a:spLocks noGrp="1" noChangeArrowheads="1"/>
          </p:cNvSpPr>
          <p:nvPr>
            <p:ph type="title"/>
          </p:nvPr>
        </p:nvSpPr>
        <p:spPr>
          <a:xfrm>
            <a:off x="762000" y="381000"/>
            <a:ext cx="8420100" cy="1143000"/>
          </a:xfrm>
        </p:spPr>
        <p:txBody>
          <a:bodyPr/>
          <a:lstStyle/>
          <a:p>
            <a:pPr eaLnBrk="1" hangingPunct="1">
              <a:defRPr/>
            </a:pPr>
            <a:r>
              <a:rPr lang="en-US" sz="4400" b="1" dirty="0" smtClean="0">
                <a:solidFill>
                  <a:srgbClr val="FFEA18"/>
                </a:solidFill>
                <a:latin typeface="Times"/>
                <a:cs typeface="Times"/>
              </a:rPr>
              <a:t>Aspects </a:t>
            </a:r>
            <a:r>
              <a:rPr lang="en-US" sz="4400" b="1" dirty="0" err="1" smtClean="0">
                <a:solidFill>
                  <a:srgbClr val="FFEA18"/>
                </a:solidFill>
                <a:latin typeface="Times"/>
                <a:cs typeface="Times"/>
              </a:rPr>
              <a:t>informatiques</a:t>
            </a:r>
            <a:endParaRPr lang="en-US" sz="4400" b="1" dirty="0" smtClean="0">
              <a:latin typeface="Times"/>
              <a:cs typeface="Times"/>
            </a:endParaRPr>
          </a:p>
        </p:txBody>
      </p:sp>
      <p:sp>
        <p:nvSpPr>
          <p:cNvPr id="935939" name="Rectangle 3"/>
          <p:cNvSpPr>
            <a:spLocks noGrp="1" noChangeArrowheads="1"/>
          </p:cNvSpPr>
          <p:nvPr>
            <p:ph type="body" idx="1"/>
          </p:nvPr>
        </p:nvSpPr>
        <p:spPr>
          <a:xfrm>
            <a:off x="457200" y="1752600"/>
            <a:ext cx="8001000" cy="4876800"/>
          </a:xfrm>
        </p:spPr>
        <p:txBody>
          <a:bodyPr/>
          <a:lstStyle/>
          <a:p>
            <a:pPr eaLnBrk="1" hangingPunct="1">
              <a:buFontTx/>
              <a:buNone/>
              <a:defRPr/>
            </a:pPr>
            <a:endParaRPr lang="en-US" sz="2800" b="1" dirty="0" smtClean="0">
              <a:cs typeface="+mn-cs"/>
            </a:endParaRPr>
          </a:p>
          <a:p>
            <a:pPr eaLnBrk="1" hangingPunct="1">
              <a:defRPr/>
            </a:pPr>
            <a:r>
              <a:rPr lang="en-US" sz="3600" b="1" dirty="0" err="1" smtClean="0">
                <a:latin typeface="Palatino"/>
                <a:cs typeface="Palatino"/>
              </a:rPr>
              <a:t>Périphériques</a:t>
            </a:r>
            <a:r>
              <a:rPr lang="en-US" sz="3600" b="1" dirty="0" smtClean="0">
                <a:latin typeface="Palatino"/>
                <a:cs typeface="Palatino"/>
              </a:rPr>
              <a:t> </a:t>
            </a:r>
            <a:r>
              <a:rPr lang="en-US" sz="3600" b="1" dirty="0" err="1" smtClean="0">
                <a:latin typeface="Palatino"/>
                <a:cs typeface="Palatino"/>
              </a:rPr>
              <a:t>d’entrée</a:t>
            </a:r>
            <a:r>
              <a:rPr lang="en-US" sz="3600" b="1" dirty="0" smtClean="0">
                <a:latin typeface="Palatino"/>
                <a:cs typeface="Palatino"/>
              </a:rPr>
              <a:t>/sortie</a:t>
            </a:r>
            <a:endParaRPr lang="en-US" sz="2800" b="1" dirty="0" smtClean="0">
              <a:latin typeface="Palatino"/>
              <a:cs typeface="Palatino"/>
            </a:endParaRPr>
          </a:p>
          <a:p>
            <a:pPr eaLnBrk="1" hangingPunct="1">
              <a:defRPr/>
            </a:pPr>
            <a:r>
              <a:rPr lang="en-US" sz="3600" b="1" dirty="0" err="1" smtClean="0">
                <a:latin typeface="Palatino"/>
                <a:cs typeface="Palatino"/>
              </a:rPr>
              <a:t>Outils</a:t>
            </a:r>
            <a:r>
              <a:rPr lang="en-US" sz="3600" b="1" dirty="0" smtClean="0">
                <a:latin typeface="Palatino"/>
                <a:cs typeface="Palatino"/>
              </a:rPr>
              <a:t> de </a:t>
            </a:r>
            <a:r>
              <a:rPr lang="en-US" sz="3600" b="1" dirty="0" err="1" smtClean="0">
                <a:latin typeface="Palatino"/>
                <a:cs typeface="Palatino"/>
              </a:rPr>
              <a:t>développement</a:t>
            </a:r>
            <a:endParaRPr lang="en-US" sz="2800" dirty="0" smtClean="0">
              <a:latin typeface="Palatino"/>
              <a:cs typeface="Palatino"/>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C4216EC-2417-234D-B6A2-FDD5B93464BF}" type="slidenum">
              <a:rPr lang="fr-FR"/>
              <a:pPr>
                <a:defRPr/>
              </a:pPr>
              <a:t>55</a:t>
            </a:fld>
            <a:endParaRPr lang="fr-FR"/>
          </a:p>
        </p:txBody>
      </p:sp>
      <p:sp>
        <p:nvSpPr>
          <p:cNvPr id="93696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Ecrans</a:t>
            </a:r>
            <a:endParaRPr lang="en-US" smtClean="0"/>
          </a:p>
        </p:txBody>
      </p:sp>
      <p:sp>
        <p:nvSpPr>
          <p:cNvPr id="936963" name="Rectangle 3"/>
          <p:cNvSpPr>
            <a:spLocks noGrp="1" noChangeArrowheads="1"/>
          </p:cNvSpPr>
          <p:nvPr>
            <p:ph type="body" idx="1"/>
          </p:nvPr>
        </p:nvSpPr>
        <p:spPr>
          <a:xfrm>
            <a:off x="990600" y="1371600"/>
            <a:ext cx="8915400" cy="5486400"/>
          </a:xfrm>
        </p:spPr>
        <p:txBody>
          <a:bodyPr/>
          <a:lstStyle/>
          <a:p>
            <a:pPr eaLnBrk="1" hangingPunct="1">
              <a:defRPr/>
            </a:pPr>
            <a:r>
              <a:rPr lang="en-US" sz="3600" b="1" dirty="0" err="1" smtClean="0"/>
              <a:t>Ecrans</a:t>
            </a:r>
            <a:r>
              <a:rPr lang="en-US" sz="3600" b="1" dirty="0" smtClean="0"/>
              <a:t> </a:t>
            </a:r>
            <a:r>
              <a:rPr lang="en-US" sz="3600" b="1" dirty="0" err="1" smtClean="0"/>
              <a:t>cathodiques</a:t>
            </a:r>
            <a:r>
              <a:rPr lang="en-US" sz="3600" b="1" dirty="0" smtClean="0"/>
              <a:t> </a:t>
            </a:r>
            <a:r>
              <a:rPr lang="en-US" sz="3600" b="1" dirty="0" err="1" smtClean="0"/>
              <a:t>ou</a:t>
            </a:r>
            <a:r>
              <a:rPr lang="en-US" sz="3600" b="1" dirty="0" smtClean="0"/>
              <a:t> LCD</a:t>
            </a:r>
            <a:endParaRPr lang="en-US" sz="2800" b="1" dirty="0" smtClean="0"/>
          </a:p>
          <a:p>
            <a:pPr eaLnBrk="1" hangingPunct="1">
              <a:defRPr/>
            </a:pPr>
            <a:r>
              <a:rPr lang="en-US" sz="3600" b="1" dirty="0" err="1" smtClean="0"/>
              <a:t>Ecrans</a:t>
            </a:r>
            <a:r>
              <a:rPr lang="en-US" sz="3600" b="1" dirty="0" smtClean="0"/>
              <a:t> bitmap</a:t>
            </a:r>
          </a:p>
          <a:p>
            <a:pPr eaLnBrk="1" hangingPunct="1">
              <a:buFontTx/>
              <a:buNone/>
              <a:defRPr/>
            </a:pPr>
            <a:r>
              <a:rPr lang="en-US" sz="2800" dirty="0" smtClean="0"/>
              <a:t>	</a:t>
            </a:r>
            <a:r>
              <a:rPr lang="en-US" sz="2800" dirty="0" err="1" smtClean="0"/>
              <a:t>résolution</a:t>
            </a:r>
            <a:r>
              <a:rPr lang="en-US" sz="2800" dirty="0" smtClean="0"/>
              <a:t> : pixels par inch</a:t>
            </a:r>
          </a:p>
          <a:p>
            <a:pPr eaLnBrk="1" hangingPunct="1">
              <a:buFontTx/>
              <a:buNone/>
              <a:defRPr/>
            </a:pPr>
            <a:r>
              <a:rPr lang="en-US" sz="2800" dirty="0" smtClean="0"/>
              <a:t>	</a:t>
            </a:r>
            <a:r>
              <a:rPr lang="en-US" sz="2800" dirty="0" err="1" smtClean="0"/>
              <a:t>profondeur</a:t>
            </a:r>
            <a:r>
              <a:rPr lang="en-US" sz="2800" dirty="0" smtClean="0"/>
              <a:t> : bits par pixels</a:t>
            </a:r>
          </a:p>
          <a:p>
            <a:pPr eaLnBrk="1" hangingPunct="1">
              <a:buFontTx/>
              <a:buNone/>
              <a:defRPr/>
            </a:pPr>
            <a:r>
              <a:rPr lang="en-US" sz="2800" dirty="0" smtClean="0"/>
              <a:t>	</a:t>
            </a:r>
            <a:r>
              <a:rPr lang="en-US" sz="2800" dirty="0" err="1" smtClean="0"/>
              <a:t>rafra</a:t>
            </a:r>
            <a:r>
              <a:rPr lang="en-US" altLang="ja-JP" sz="2800" dirty="0" err="1" smtClean="0"/>
              <a:t>îchissement</a:t>
            </a:r>
            <a:r>
              <a:rPr lang="en-US" altLang="ja-JP" sz="2800" dirty="0" smtClean="0"/>
              <a:t> : images par </a:t>
            </a:r>
            <a:r>
              <a:rPr lang="en-US" altLang="ja-JP" sz="2800" dirty="0" err="1" smtClean="0"/>
              <a:t>seconde</a:t>
            </a:r>
            <a:endParaRPr lang="en-US" altLang="ja-JP" sz="2800" dirty="0" smtClean="0"/>
          </a:p>
          <a:p>
            <a:pPr eaLnBrk="1" hangingPunct="1">
              <a:buFontTx/>
              <a:buNone/>
              <a:defRPr/>
            </a:pPr>
            <a:r>
              <a:rPr lang="en-US" altLang="ja-JP" sz="2800" dirty="0" smtClean="0"/>
              <a:t>	</a:t>
            </a:r>
            <a:r>
              <a:rPr lang="en-US" altLang="ja-JP" sz="2800" dirty="0" err="1" smtClean="0"/>
              <a:t>taille</a:t>
            </a:r>
            <a:r>
              <a:rPr lang="en-US" altLang="ja-JP" sz="2800" dirty="0" smtClean="0"/>
              <a:t> </a:t>
            </a:r>
            <a:r>
              <a:rPr lang="en-US" altLang="ja-JP" sz="2800" dirty="0" err="1" smtClean="0"/>
              <a:t>mémoire</a:t>
            </a:r>
            <a:r>
              <a:rPr lang="en-US" altLang="ja-JP" sz="2800" dirty="0" smtClean="0"/>
              <a:t> (1024 x 1024 pixels) :</a:t>
            </a:r>
          </a:p>
          <a:p>
            <a:pPr eaLnBrk="1" hangingPunct="1">
              <a:buFontTx/>
              <a:buNone/>
              <a:defRPr/>
            </a:pPr>
            <a:r>
              <a:rPr lang="en-US" altLang="ja-JP" sz="2800" dirty="0" smtClean="0"/>
              <a:t>		</a:t>
            </a:r>
            <a:r>
              <a:rPr lang="en-US" altLang="ja-JP" sz="2400" dirty="0" smtClean="0"/>
              <a:t>1 bit/pixel		128Ko		2 </a:t>
            </a:r>
            <a:r>
              <a:rPr lang="en-US" altLang="ja-JP" sz="2400" dirty="0" err="1" smtClean="0"/>
              <a:t>couleurs</a:t>
            </a:r>
            <a:endParaRPr lang="en-US" altLang="ja-JP" sz="2400" dirty="0" smtClean="0"/>
          </a:p>
          <a:p>
            <a:pPr eaLnBrk="1" hangingPunct="1">
              <a:buFontTx/>
              <a:buNone/>
              <a:defRPr/>
            </a:pPr>
            <a:r>
              <a:rPr lang="en-US" altLang="ja-JP" sz="2400" dirty="0" smtClean="0"/>
              <a:t>		8 bits/pixel		1 Mo		256 </a:t>
            </a:r>
            <a:r>
              <a:rPr lang="en-US" altLang="ja-JP" sz="2400" dirty="0" err="1" smtClean="0"/>
              <a:t>couleurs</a:t>
            </a:r>
            <a:endParaRPr lang="en-US" altLang="ja-JP" sz="2400" dirty="0" smtClean="0"/>
          </a:p>
          <a:p>
            <a:pPr eaLnBrk="1" hangingPunct="1">
              <a:buFontTx/>
              <a:buNone/>
              <a:defRPr/>
            </a:pPr>
            <a:r>
              <a:rPr lang="en-US" altLang="ja-JP" sz="2400" dirty="0" smtClean="0"/>
              <a:t>		24 bits/pixel		3 Mo		16 millions de </a:t>
            </a:r>
            <a:r>
              <a:rPr lang="en-US" altLang="ja-JP" sz="2400" dirty="0" err="1" smtClean="0"/>
              <a:t>couleurs</a:t>
            </a:r>
            <a:endParaRPr lang="en-US" altLang="ja-JP" sz="2400" dirty="0" smtClean="0"/>
          </a:p>
          <a:p>
            <a:pPr eaLnBrk="1" hangingPunct="1">
              <a:buFontTx/>
              <a:buNone/>
              <a:defRPr/>
            </a:pPr>
            <a:r>
              <a:rPr lang="en-US" sz="2800" dirty="0" smtClean="0"/>
              <a:t>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70E422C-81C9-2F4C-BDF2-B1FA3BB94B88}" type="slidenum">
              <a:rPr lang="fr-FR"/>
              <a:pPr>
                <a:defRPr/>
              </a:pPr>
              <a:t>56</a:t>
            </a:fld>
            <a:endParaRPr lang="fr-FR"/>
          </a:p>
        </p:txBody>
      </p:sp>
      <p:sp>
        <p:nvSpPr>
          <p:cNvPr id="93798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Ecrans</a:t>
            </a:r>
            <a:endParaRPr lang="en-US" smtClean="0"/>
          </a:p>
        </p:txBody>
      </p:sp>
      <p:sp>
        <p:nvSpPr>
          <p:cNvPr id="937987" name="Rectangle 3"/>
          <p:cNvSpPr>
            <a:spLocks noGrp="1" noChangeArrowheads="1"/>
          </p:cNvSpPr>
          <p:nvPr>
            <p:ph type="body" idx="1"/>
          </p:nvPr>
        </p:nvSpPr>
        <p:spPr>
          <a:xfrm>
            <a:off x="990600" y="1371600"/>
            <a:ext cx="8915400" cy="5486400"/>
          </a:xfrm>
        </p:spPr>
        <p:txBody>
          <a:bodyPr/>
          <a:lstStyle/>
          <a:p>
            <a:pPr eaLnBrk="1" hangingPunct="1">
              <a:defRPr/>
            </a:pPr>
            <a:r>
              <a:rPr lang="en-US" sz="3600" b="1" smtClean="0"/>
              <a:t>Couleurs directes</a:t>
            </a:r>
          </a:p>
          <a:p>
            <a:pPr eaLnBrk="1" hangingPunct="1">
              <a:defRPr/>
            </a:pPr>
            <a:endParaRPr lang="en-US" sz="3600" b="1" smtClean="0"/>
          </a:p>
          <a:p>
            <a:pPr eaLnBrk="1" hangingPunct="1">
              <a:defRPr/>
            </a:pPr>
            <a:endParaRPr lang="en-US" sz="3600" b="1" smtClean="0"/>
          </a:p>
          <a:p>
            <a:pPr eaLnBrk="1" hangingPunct="1">
              <a:defRPr/>
            </a:pPr>
            <a:endParaRPr lang="en-US" sz="3600" b="1" smtClean="0"/>
          </a:p>
          <a:p>
            <a:pPr eaLnBrk="1" hangingPunct="1">
              <a:defRPr/>
            </a:pPr>
            <a:endParaRPr lang="en-US" sz="3600" b="1" smtClean="0"/>
          </a:p>
          <a:p>
            <a:pPr eaLnBrk="1" hangingPunct="1">
              <a:defRPr/>
            </a:pPr>
            <a:endParaRPr lang="en-US" sz="2800" b="1" smtClean="0"/>
          </a:p>
          <a:p>
            <a:pPr eaLnBrk="1" hangingPunct="1">
              <a:defRPr/>
            </a:pPr>
            <a:endParaRPr lang="en-US" sz="3600" b="1" smtClean="0"/>
          </a:p>
          <a:p>
            <a:pPr eaLnBrk="1" hangingPunct="1">
              <a:defRPr/>
            </a:pPr>
            <a:r>
              <a:rPr lang="en-US" sz="3600" b="1" smtClean="0"/>
              <a:t>Tables de couleurs</a:t>
            </a:r>
            <a:endParaRPr lang="en-US" sz="2800" smtClean="0"/>
          </a:p>
        </p:txBody>
      </p:sp>
      <p:pic>
        <p:nvPicPr>
          <p:cNvPr id="141316" name="Picture 4" descr="coul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2298700"/>
            <a:ext cx="7061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98517A3-3161-CE4E-9F6F-C30A7E6D5F65}" type="slidenum">
              <a:rPr lang="fr-FR"/>
              <a:pPr>
                <a:defRPr/>
              </a:pPr>
              <a:t>57</a:t>
            </a:fld>
            <a:endParaRPr lang="fr-FR"/>
          </a:p>
        </p:txBody>
      </p:sp>
      <p:sp>
        <p:nvSpPr>
          <p:cNvPr id="94105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Périphériques d’entrée</a:t>
            </a:r>
            <a:endParaRPr lang="en-US" smtClean="0"/>
          </a:p>
        </p:txBody>
      </p:sp>
      <p:sp>
        <p:nvSpPr>
          <p:cNvPr id="941059" name="Rectangle 3"/>
          <p:cNvSpPr>
            <a:spLocks noGrp="1" noChangeArrowheads="1"/>
          </p:cNvSpPr>
          <p:nvPr>
            <p:ph type="body" idx="1"/>
          </p:nvPr>
        </p:nvSpPr>
        <p:spPr>
          <a:xfrm>
            <a:off x="990600" y="1524000"/>
            <a:ext cx="8534400" cy="4876800"/>
          </a:xfrm>
        </p:spPr>
        <p:txBody>
          <a:bodyPr/>
          <a:lstStyle/>
          <a:p>
            <a:pPr eaLnBrk="1" hangingPunct="1">
              <a:defRPr/>
            </a:pPr>
            <a:r>
              <a:rPr lang="en-US" sz="3600" b="1" smtClean="0"/>
              <a:t>Clavier, bo</a:t>
            </a:r>
            <a:r>
              <a:rPr lang="en-US" altLang="ja-JP" sz="3600" b="1" smtClean="0"/>
              <a:t>îte à boutons</a:t>
            </a:r>
            <a:endParaRPr lang="en-US" sz="2800" b="1" smtClean="0"/>
          </a:p>
          <a:p>
            <a:pPr eaLnBrk="1" hangingPunct="1">
              <a:defRPr/>
            </a:pPr>
            <a:r>
              <a:rPr lang="en-US" sz="3600" b="1" smtClean="0"/>
              <a:t>Potentiomètres (rotatifs, linéaires)</a:t>
            </a:r>
            <a:endParaRPr lang="en-US" sz="2800" b="1" smtClean="0"/>
          </a:p>
          <a:p>
            <a:pPr eaLnBrk="1" hangingPunct="1">
              <a:defRPr/>
            </a:pPr>
            <a:r>
              <a:rPr lang="en-US" sz="3600" b="1" smtClean="0"/>
              <a:t>Souris, Tablettes,</a:t>
            </a:r>
          </a:p>
          <a:p>
            <a:pPr eaLnBrk="1" hangingPunct="1">
              <a:buFontTx/>
              <a:buNone/>
              <a:defRPr/>
            </a:pPr>
            <a:r>
              <a:rPr lang="en-US" sz="2800" smtClean="0"/>
              <a:t>	</a:t>
            </a:r>
            <a:r>
              <a:rPr lang="en-US" sz="3600" b="1" smtClean="0"/>
              <a:t>Manches à balais, Boules</a:t>
            </a:r>
            <a:endParaRPr lang="en-US" sz="2800" smtClean="0"/>
          </a:p>
          <a:p>
            <a:pPr eaLnBrk="1" hangingPunct="1">
              <a:defRPr/>
            </a:pPr>
            <a:r>
              <a:rPr lang="en-US" sz="3600" b="1" smtClean="0"/>
              <a:t>Ecran tactiles, Crayons optiques</a:t>
            </a:r>
          </a:p>
          <a:p>
            <a:pPr eaLnBrk="1" hangingPunct="1">
              <a:defRPr/>
            </a:pPr>
            <a:r>
              <a:rPr lang="en-US" sz="3600" b="1" smtClean="0"/>
              <a:t>Capteurs de position et de direction</a:t>
            </a:r>
          </a:p>
          <a:p>
            <a:pPr eaLnBrk="1" hangingPunct="1">
              <a:defRPr/>
            </a:pPr>
            <a:r>
              <a:rPr lang="en-US" sz="3600" b="1" smtClean="0"/>
              <a:t>Dispositifs simulés</a:t>
            </a: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6D7FFB4-5BFE-6248-8C98-ECD92CA0CFDF}" type="slidenum">
              <a:rPr lang="fr-FR"/>
              <a:pPr>
                <a:defRPr/>
              </a:pPr>
              <a:t>58</a:t>
            </a:fld>
            <a:endParaRPr lang="fr-FR"/>
          </a:p>
        </p:txBody>
      </p:sp>
      <p:sp>
        <p:nvSpPr>
          <p:cNvPr id="94208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Gestion des entrées</a:t>
            </a:r>
            <a:endParaRPr lang="en-US" smtClean="0"/>
          </a:p>
        </p:txBody>
      </p:sp>
      <p:pic>
        <p:nvPicPr>
          <p:cNvPr id="145411" name="Picture 5" descr="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83058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ECDA87A-A056-594B-B179-E24DF0ACC489}" type="slidenum">
              <a:rPr lang="fr-FR"/>
              <a:pPr>
                <a:defRPr/>
              </a:pPr>
              <a:t>59</a:t>
            </a:fld>
            <a:endParaRPr lang="fr-FR"/>
          </a:p>
        </p:txBody>
      </p:sp>
      <p:sp>
        <p:nvSpPr>
          <p:cNvPr id="94310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Systèmes de fen</a:t>
            </a:r>
            <a:r>
              <a:rPr lang="en-US" altLang="ja-JP" sz="4800" b="1" smtClean="0"/>
              <a:t>êtrage</a:t>
            </a:r>
            <a:endParaRPr lang="en-US" smtClean="0"/>
          </a:p>
        </p:txBody>
      </p:sp>
      <p:sp>
        <p:nvSpPr>
          <p:cNvPr id="943107" name="Rectangle 3"/>
          <p:cNvSpPr>
            <a:spLocks noGrp="1" noChangeArrowheads="1"/>
          </p:cNvSpPr>
          <p:nvPr>
            <p:ph type="body" idx="1"/>
          </p:nvPr>
        </p:nvSpPr>
        <p:spPr>
          <a:xfrm>
            <a:off x="990600" y="1740024"/>
            <a:ext cx="8229600" cy="4641304"/>
          </a:xfrm>
        </p:spPr>
        <p:txBody>
          <a:bodyPr/>
          <a:lstStyle/>
          <a:p>
            <a:pPr eaLnBrk="1" hangingPunct="1">
              <a:defRPr/>
            </a:pPr>
            <a:r>
              <a:rPr lang="fr-FR" sz="3600" b="1" dirty="0" smtClean="0"/>
              <a:t>Structurer l’espace d’affichage</a:t>
            </a:r>
          </a:p>
          <a:p>
            <a:pPr eaLnBrk="1" hangingPunct="1">
              <a:defRPr/>
            </a:pPr>
            <a:r>
              <a:rPr lang="fr-FR" sz="3600" b="1" dirty="0" smtClean="0"/>
              <a:t>Partager la ressource écran</a:t>
            </a:r>
            <a:endParaRPr lang="fr-FR" sz="2800" b="1" dirty="0" smtClean="0"/>
          </a:p>
          <a:p>
            <a:pPr eaLnBrk="1" hangingPunct="1">
              <a:defRPr/>
            </a:pPr>
            <a:r>
              <a:rPr lang="fr-FR" sz="3600" b="1" dirty="0" smtClean="0"/>
              <a:t>Gestionnaire de fen</a:t>
            </a:r>
            <a:r>
              <a:rPr lang="fr-FR" altLang="ja-JP" sz="3600" b="1" dirty="0" smtClean="0"/>
              <a:t>êtres</a:t>
            </a:r>
            <a:endParaRPr lang="fr-FR" sz="3600" b="1" dirty="0" smtClean="0"/>
          </a:p>
          <a:p>
            <a:pPr eaLnBrk="1" hangingPunct="1">
              <a:buFontTx/>
              <a:buNone/>
              <a:defRPr/>
            </a:pPr>
            <a:r>
              <a:rPr lang="fr-FR" sz="2800" dirty="0" smtClean="0"/>
              <a:t>	interface utilisateur du système de fen</a:t>
            </a:r>
            <a:r>
              <a:rPr lang="fr-FR" altLang="ja-JP" sz="2800" dirty="0" smtClean="0"/>
              <a:t>êtrage</a:t>
            </a:r>
            <a:endParaRPr lang="fr-FR" sz="2800" dirty="0" smtClean="0"/>
          </a:p>
          <a:p>
            <a:pPr eaLnBrk="1" hangingPunct="1">
              <a:defRPr/>
            </a:pPr>
            <a:r>
              <a:rPr lang="fr-FR" sz="3600" b="1" dirty="0" smtClean="0"/>
              <a:t>Fen</a:t>
            </a:r>
            <a:r>
              <a:rPr lang="fr-FR" altLang="ja-JP" sz="3600" b="1" dirty="0" smtClean="0"/>
              <a:t>être = zone autonome</a:t>
            </a:r>
            <a:endParaRPr lang="fr-FR" sz="3600" b="1" dirty="0" smtClean="0"/>
          </a:p>
          <a:p>
            <a:pPr eaLnBrk="1" hangingPunct="1">
              <a:buFontTx/>
              <a:buNone/>
              <a:defRPr/>
            </a:pPr>
            <a:r>
              <a:rPr lang="fr-FR" sz="2800" dirty="0" smtClean="0"/>
              <a:t>	- pour l</a:t>
            </a:r>
            <a:r>
              <a:rPr lang="ja-JP" altLang="fr-FR" sz="2800" dirty="0" smtClean="0"/>
              <a:t>’</a:t>
            </a:r>
            <a:r>
              <a:rPr lang="fr-FR" sz="2800" dirty="0" smtClean="0"/>
              <a:t>affichage</a:t>
            </a:r>
          </a:p>
          <a:p>
            <a:pPr eaLnBrk="1" hangingPunct="1">
              <a:buFontTx/>
              <a:buNone/>
              <a:defRPr/>
            </a:pPr>
            <a:r>
              <a:rPr lang="fr-FR" sz="2800" dirty="0" smtClean="0"/>
              <a:t>	- pour les entrées</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5018882-00DE-484A-B132-0C8A5CFE299F}" type="slidenum">
              <a:rPr lang="fr-FR"/>
              <a:pPr>
                <a:defRPr/>
              </a:pPr>
              <a:t>6</a:t>
            </a:fld>
            <a:endParaRPr lang="fr-FR"/>
          </a:p>
        </p:txBody>
      </p:sp>
      <p:sp>
        <p:nvSpPr>
          <p:cNvPr id="732162" name="Rectangle 2"/>
          <p:cNvSpPr>
            <a:spLocks noGrp="1" noChangeArrowheads="1"/>
          </p:cNvSpPr>
          <p:nvPr>
            <p:ph type="title"/>
          </p:nvPr>
        </p:nvSpPr>
        <p:spPr>
          <a:xfrm>
            <a:off x="379413" y="304800"/>
            <a:ext cx="8993187" cy="1143000"/>
          </a:xfrm>
        </p:spPr>
        <p:txBody>
          <a:bodyPr/>
          <a:lstStyle/>
          <a:p>
            <a:pPr algn="l" eaLnBrk="1" hangingPunct="1">
              <a:spcBef>
                <a:spcPts val="1200"/>
              </a:spcBef>
              <a:spcAft>
                <a:spcPts val="300"/>
              </a:spcAft>
              <a:defRPr/>
            </a:pPr>
            <a:r>
              <a:rPr lang="fr-FR" b="1" smtClean="0">
                <a:latin typeface="Palatino" charset="0"/>
              </a:rPr>
              <a:t>Communication Homme-Machine</a:t>
            </a:r>
          </a:p>
        </p:txBody>
      </p:sp>
      <p:sp>
        <p:nvSpPr>
          <p:cNvPr id="732163" name="Rectangle 3"/>
          <p:cNvSpPr>
            <a:spLocks noGrp="1" noChangeArrowheads="1"/>
          </p:cNvSpPr>
          <p:nvPr>
            <p:ph type="body" idx="1"/>
          </p:nvPr>
        </p:nvSpPr>
        <p:spPr>
          <a:xfrm>
            <a:off x="304800" y="1295400"/>
            <a:ext cx="9601200" cy="5562600"/>
          </a:xfrm>
        </p:spPr>
        <p:txBody>
          <a:bodyPr/>
          <a:lstStyle/>
          <a:p>
            <a:pPr>
              <a:lnSpc>
                <a:spcPct val="90000"/>
              </a:lnSpc>
              <a:spcBef>
                <a:spcPct val="0"/>
              </a:spcBef>
              <a:buFontTx/>
              <a:buNone/>
              <a:defRPr/>
            </a:pPr>
            <a:endParaRPr lang="fr-FR" sz="2400" b="1" dirty="0" smtClean="0"/>
          </a:p>
          <a:p>
            <a:pPr>
              <a:lnSpc>
                <a:spcPct val="90000"/>
              </a:lnSpc>
              <a:spcBef>
                <a:spcPct val="0"/>
              </a:spcBef>
              <a:buFontTx/>
              <a:buNone/>
              <a:defRPr/>
            </a:pPr>
            <a:r>
              <a:rPr lang="fr-FR" sz="2400" b="1" dirty="0" smtClean="0"/>
              <a:t>	</a:t>
            </a:r>
            <a:r>
              <a:rPr lang="fr-FR" b="1" dirty="0" smtClean="0"/>
              <a:t>Etude de la </a:t>
            </a:r>
            <a:r>
              <a:rPr lang="fr-FR" b="1" dirty="0" smtClean="0">
                <a:solidFill>
                  <a:srgbClr val="F63F1B"/>
                </a:solidFill>
              </a:rPr>
              <a:t>conception</a:t>
            </a:r>
            <a:r>
              <a:rPr lang="fr-FR" b="1" dirty="0" smtClean="0"/>
              <a:t> des systèmes informatiques interactifs</a:t>
            </a:r>
            <a:endParaRPr lang="fr-FR" sz="2400" b="1" dirty="0" smtClean="0"/>
          </a:p>
          <a:p>
            <a:pPr>
              <a:lnSpc>
                <a:spcPct val="90000"/>
              </a:lnSpc>
              <a:spcBef>
                <a:spcPct val="0"/>
              </a:spcBef>
              <a:buFontTx/>
              <a:buNone/>
              <a:defRPr/>
            </a:pPr>
            <a:r>
              <a:rPr lang="fr-FR" sz="2400" b="1" dirty="0" smtClean="0">
                <a:latin typeface="Times New Roman" charset="0"/>
              </a:rPr>
              <a:t>		</a:t>
            </a:r>
            <a:endParaRPr lang="en-US" b="1" dirty="0" smtClean="0">
              <a:solidFill>
                <a:srgbClr val="000000"/>
              </a:solidFill>
              <a:latin typeface="Arial" charset="0"/>
            </a:endParaRPr>
          </a:p>
          <a:p>
            <a:pPr lvl="1" eaLnBrk="1" hangingPunct="1">
              <a:buFont typeface="Symbol" charset="0"/>
              <a:buChar char=""/>
              <a:defRPr/>
            </a:pPr>
            <a:r>
              <a:rPr lang="fr-FR" dirty="0" smtClean="0"/>
              <a:t> contrôle aérien, centrale nucléaire : orienté sécurité</a:t>
            </a:r>
          </a:p>
          <a:p>
            <a:pPr lvl="1" eaLnBrk="1" hangingPunct="1">
              <a:buFont typeface="Symbol" charset="0"/>
              <a:buChar char=""/>
              <a:defRPr/>
            </a:pPr>
            <a:r>
              <a:rPr lang="fr-FR" dirty="0" smtClean="0"/>
              <a:t> bureautique : orienté productivité</a:t>
            </a:r>
          </a:p>
          <a:p>
            <a:pPr lvl="1" eaLnBrk="1" hangingPunct="1">
              <a:buFont typeface="Symbol" charset="0"/>
              <a:buChar char=""/>
              <a:defRPr/>
            </a:pPr>
            <a:r>
              <a:rPr lang="fr-FR" dirty="0" smtClean="0"/>
              <a:t> jeux : stimuler l’engagement des utilisateurs</a:t>
            </a:r>
            <a:endParaRPr lang="fr-FR" sz="2000" b="1" dirty="0" smtClean="0">
              <a:latin typeface="Times New Roman" charset="0"/>
            </a:endParaRPr>
          </a:p>
        </p:txBody>
      </p:sp>
      <p:sp>
        <p:nvSpPr>
          <p:cNvPr id="732165" name="Rectangle 5"/>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2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2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321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321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32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286D349-1115-A847-BB7E-E950C94A1564}" type="slidenum">
              <a:rPr lang="fr-FR"/>
              <a:pPr>
                <a:defRPr/>
              </a:pPr>
              <a:t>60</a:t>
            </a:fld>
            <a:endParaRPr lang="fr-FR"/>
          </a:p>
        </p:txBody>
      </p:sp>
      <p:sp>
        <p:nvSpPr>
          <p:cNvPr id="944130"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Modèles de fen</a:t>
            </a:r>
            <a:r>
              <a:rPr lang="en-US" altLang="ja-JP" sz="4800" b="1" smtClean="0"/>
              <a:t>êtrage</a:t>
            </a:r>
            <a:endParaRPr lang="en-US" smtClean="0"/>
          </a:p>
        </p:txBody>
      </p:sp>
      <p:pic>
        <p:nvPicPr>
          <p:cNvPr id="149507" name="Picture 6" descr="mode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7696200"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5" descr="bl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1447800"/>
            <a:ext cx="800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84B14CF-B16C-CA4D-8D59-AE46B7E3A2AD}" type="slidenum">
              <a:rPr lang="fr-FR"/>
              <a:pPr>
                <a:defRPr/>
              </a:pPr>
              <a:t>61</a:t>
            </a:fld>
            <a:endParaRPr lang="fr-FR"/>
          </a:p>
        </p:txBody>
      </p:sp>
      <p:sp>
        <p:nvSpPr>
          <p:cNvPr id="945154"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Modèle de dessin</a:t>
            </a:r>
            <a:endParaRPr lang="en-US" smtClean="0"/>
          </a:p>
        </p:txBody>
      </p:sp>
      <p:sp>
        <p:nvSpPr>
          <p:cNvPr id="945155" name="Rectangle 3"/>
          <p:cNvSpPr>
            <a:spLocks noGrp="1" noChangeArrowheads="1"/>
          </p:cNvSpPr>
          <p:nvPr>
            <p:ph type="body" idx="1"/>
          </p:nvPr>
        </p:nvSpPr>
        <p:spPr>
          <a:xfrm>
            <a:off x="990600" y="1524000"/>
            <a:ext cx="8229600" cy="5257800"/>
          </a:xfrm>
        </p:spPr>
        <p:txBody>
          <a:bodyPr/>
          <a:lstStyle/>
          <a:p>
            <a:pPr eaLnBrk="1" hangingPunct="1">
              <a:defRPr/>
            </a:pPr>
            <a:r>
              <a:rPr lang="fr-FR" b="1" dirty="0" smtClean="0"/>
              <a:t>Dessin direct</a:t>
            </a:r>
          </a:p>
          <a:p>
            <a:pPr eaLnBrk="1" hangingPunct="1">
              <a:defRPr/>
            </a:pPr>
            <a:r>
              <a:rPr lang="fr-FR" b="1" dirty="0" smtClean="0"/>
              <a:t>Problème :</a:t>
            </a:r>
            <a:endParaRPr lang="fr-FR" sz="2400" b="1" dirty="0" smtClean="0"/>
          </a:p>
          <a:p>
            <a:pPr eaLnBrk="1" hangingPunct="1">
              <a:buFontTx/>
              <a:buNone/>
              <a:defRPr/>
            </a:pPr>
            <a:r>
              <a:rPr lang="fr-FR" b="1" dirty="0" smtClean="0"/>
              <a:t>	réaffichage des parties cachées</a:t>
            </a:r>
          </a:p>
          <a:p>
            <a:pPr eaLnBrk="1" hangingPunct="1">
              <a:buFontTx/>
              <a:buNone/>
              <a:defRPr/>
            </a:pPr>
            <a:r>
              <a:rPr lang="fr-FR" b="1" dirty="0" smtClean="0"/>
              <a:t>	</a:t>
            </a:r>
            <a:r>
              <a:rPr lang="fr-FR" sz="2800" dirty="0" smtClean="0"/>
              <a:t>- par le système de fen</a:t>
            </a:r>
            <a:r>
              <a:rPr lang="fr-FR" altLang="ja-JP" sz="2800" dirty="0" smtClean="0"/>
              <a:t>êtrage</a:t>
            </a:r>
            <a:endParaRPr lang="fr-FR" altLang="ja-JP" b="1" dirty="0" smtClean="0"/>
          </a:p>
          <a:p>
            <a:pPr eaLnBrk="1" hangingPunct="1">
              <a:buFontTx/>
              <a:buNone/>
              <a:defRPr/>
            </a:pPr>
            <a:r>
              <a:rPr lang="fr-FR" sz="2400" dirty="0" smtClean="0"/>
              <a:t>		nécessite de mémoriser le contenu des fen</a:t>
            </a:r>
            <a:r>
              <a:rPr lang="fr-FR" altLang="ja-JP" sz="2400" dirty="0" smtClean="0"/>
              <a:t>êtres</a:t>
            </a:r>
            <a:endParaRPr lang="fr-FR" altLang="ja-JP" b="1" dirty="0" smtClean="0"/>
          </a:p>
          <a:p>
            <a:pPr eaLnBrk="1" hangingPunct="1">
              <a:buFontTx/>
              <a:buNone/>
              <a:defRPr/>
            </a:pPr>
            <a:r>
              <a:rPr lang="fr-FR" b="1" dirty="0" smtClean="0"/>
              <a:t>	</a:t>
            </a:r>
            <a:r>
              <a:rPr lang="fr-FR" sz="2800" dirty="0" smtClean="0"/>
              <a:t>- par les applications</a:t>
            </a:r>
            <a:endParaRPr lang="fr-FR" b="1" dirty="0" smtClean="0"/>
          </a:p>
          <a:p>
            <a:pPr eaLnBrk="1" hangingPunct="1">
              <a:buFontTx/>
              <a:buNone/>
              <a:defRPr/>
            </a:pPr>
            <a:r>
              <a:rPr lang="fr-FR" sz="2400" dirty="0" smtClean="0"/>
              <a:t>		nécessite de communiquer les demandes</a:t>
            </a:r>
          </a:p>
          <a:p>
            <a:pPr eaLnBrk="1" hangingPunct="1">
              <a:buFontTx/>
              <a:buNone/>
              <a:defRPr/>
            </a:pPr>
            <a:r>
              <a:rPr lang="fr-FR" sz="2400" dirty="0" smtClean="0"/>
              <a:t>		de réaffichage aux applications</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8069913-6466-EA43-80C6-ACD5A64175D6}" type="slidenum">
              <a:rPr lang="fr-FR"/>
              <a:pPr>
                <a:defRPr/>
              </a:pPr>
              <a:t>62</a:t>
            </a:fld>
            <a:endParaRPr lang="fr-FR"/>
          </a:p>
        </p:txBody>
      </p:sp>
      <p:sp>
        <p:nvSpPr>
          <p:cNvPr id="94617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Nouveaux événements</a:t>
            </a:r>
            <a:endParaRPr lang="en-US" smtClean="0"/>
          </a:p>
        </p:txBody>
      </p:sp>
      <p:sp>
        <p:nvSpPr>
          <p:cNvPr id="946179" name="Rectangle 3"/>
          <p:cNvSpPr>
            <a:spLocks noGrp="1" noChangeArrowheads="1"/>
          </p:cNvSpPr>
          <p:nvPr>
            <p:ph type="body" idx="1"/>
          </p:nvPr>
        </p:nvSpPr>
        <p:spPr>
          <a:xfrm>
            <a:off x="990600" y="1524000"/>
            <a:ext cx="8229600" cy="5257800"/>
          </a:xfrm>
        </p:spPr>
        <p:txBody>
          <a:bodyPr/>
          <a:lstStyle/>
          <a:p>
            <a:pPr eaLnBrk="1" hangingPunct="1">
              <a:defRPr/>
            </a:pPr>
            <a:r>
              <a:rPr lang="fr-FR" b="1" dirty="0" smtClean="0"/>
              <a:t>Liés aux périphériques</a:t>
            </a:r>
          </a:p>
          <a:p>
            <a:pPr eaLnBrk="1" hangingPunct="1">
              <a:buFontTx/>
              <a:buNone/>
              <a:defRPr/>
            </a:pPr>
            <a:r>
              <a:rPr lang="fr-FR" b="1" dirty="0" smtClean="0"/>
              <a:t>	- </a:t>
            </a:r>
            <a:r>
              <a:rPr lang="fr-FR" sz="2800" dirty="0" smtClean="0"/>
              <a:t>changement de focus</a:t>
            </a:r>
            <a:endParaRPr lang="fr-FR" altLang="ja-JP" b="1" dirty="0" smtClean="0"/>
          </a:p>
          <a:p>
            <a:pPr eaLnBrk="1" hangingPunct="1">
              <a:buFontTx/>
              <a:buNone/>
              <a:defRPr/>
            </a:pPr>
            <a:r>
              <a:rPr lang="fr-FR" altLang="ja-JP" b="1" dirty="0" smtClean="0"/>
              <a:t>	- </a:t>
            </a:r>
            <a:r>
              <a:rPr lang="fr-FR" altLang="ja-JP" sz="2800" dirty="0" smtClean="0"/>
              <a:t>entrée / sortie du curseur dans une fenêtre</a:t>
            </a:r>
            <a:endParaRPr lang="fr-FR" b="1" dirty="0" smtClean="0"/>
          </a:p>
          <a:p>
            <a:pPr eaLnBrk="1" hangingPunct="1">
              <a:defRPr/>
            </a:pPr>
            <a:r>
              <a:rPr lang="fr-FR" b="1" dirty="0" smtClean="0"/>
              <a:t>Liés aux fen</a:t>
            </a:r>
            <a:r>
              <a:rPr lang="fr-FR" altLang="ja-JP" b="1" dirty="0" smtClean="0"/>
              <a:t>être</a:t>
            </a:r>
          </a:p>
          <a:p>
            <a:pPr eaLnBrk="1" hangingPunct="1">
              <a:buFontTx/>
              <a:buNone/>
              <a:defRPr/>
            </a:pPr>
            <a:r>
              <a:rPr lang="fr-FR" b="1" dirty="0" smtClean="0"/>
              <a:t>	- </a:t>
            </a:r>
            <a:r>
              <a:rPr lang="fr-FR" sz="2800" dirty="0" smtClean="0"/>
              <a:t>demandes de réaffichage,</a:t>
            </a:r>
          </a:p>
          <a:p>
            <a:pPr eaLnBrk="1" hangingPunct="1">
              <a:buFontTx/>
              <a:buNone/>
              <a:defRPr/>
            </a:pPr>
            <a:r>
              <a:rPr lang="fr-FR" sz="2800" dirty="0" smtClean="0"/>
              <a:t>	- de création, destruction, etc.</a:t>
            </a:r>
          </a:p>
          <a:p>
            <a:pPr eaLnBrk="1" hangingPunct="1">
              <a:buFontTx/>
              <a:buNone/>
              <a:defRPr/>
            </a:pPr>
            <a:r>
              <a:rPr lang="fr-FR" sz="2800" dirty="0" smtClean="0"/>
              <a:t>	- autres</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D302982-5988-FE4A-B392-FFE599AD6557}" type="slidenum">
              <a:rPr lang="fr-FR"/>
              <a:pPr>
                <a:defRPr/>
              </a:pPr>
              <a:t>63</a:t>
            </a:fld>
            <a:endParaRPr lang="fr-FR"/>
          </a:p>
        </p:txBody>
      </p:sp>
      <p:sp>
        <p:nvSpPr>
          <p:cNvPr id="94720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Bo</a:t>
            </a:r>
            <a:r>
              <a:rPr lang="en-US" altLang="ja-JP" sz="4800" b="1" smtClean="0"/>
              <a:t>îte à outils d’interface</a:t>
            </a:r>
            <a:endParaRPr lang="en-US" smtClean="0"/>
          </a:p>
        </p:txBody>
      </p:sp>
      <p:sp>
        <p:nvSpPr>
          <p:cNvPr id="947203" name="Rectangle 3"/>
          <p:cNvSpPr>
            <a:spLocks noGrp="1" noChangeArrowheads="1"/>
          </p:cNvSpPr>
          <p:nvPr>
            <p:ph type="body" idx="1"/>
          </p:nvPr>
        </p:nvSpPr>
        <p:spPr>
          <a:xfrm>
            <a:off x="990600" y="1524000"/>
            <a:ext cx="8229600" cy="5257800"/>
          </a:xfrm>
        </p:spPr>
        <p:txBody>
          <a:bodyPr/>
          <a:lstStyle/>
          <a:p>
            <a:pPr eaLnBrk="1" hangingPunct="1">
              <a:defRPr/>
            </a:pPr>
            <a:r>
              <a:rPr lang="fr-FR" b="1" dirty="0" smtClean="0"/>
              <a:t>Abstraction : le </a:t>
            </a:r>
            <a:r>
              <a:rPr lang="fr-FR" b="1" dirty="0" err="1" smtClean="0"/>
              <a:t>widget</a:t>
            </a:r>
            <a:endParaRPr lang="fr-FR" b="1" dirty="0" smtClean="0"/>
          </a:p>
          <a:p>
            <a:pPr eaLnBrk="1" hangingPunct="1">
              <a:buFontTx/>
              <a:buNone/>
              <a:defRPr/>
            </a:pPr>
            <a:r>
              <a:rPr lang="fr-FR" b="1" dirty="0" smtClean="0"/>
              <a:t>	</a:t>
            </a:r>
            <a:r>
              <a:rPr lang="fr-FR" sz="2800" dirty="0" smtClean="0"/>
              <a:t>Objet interactif : bouton, menu, barre</a:t>
            </a:r>
            <a:endParaRPr lang="fr-FR" altLang="ja-JP" b="1" dirty="0" smtClean="0"/>
          </a:p>
          <a:p>
            <a:pPr eaLnBrk="1" hangingPunct="1">
              <a:buFontTx/>
              <a:buNone/>
              <a:defRPr/>
            </a:pPr>
            <a:r>
              <a:rPr lang="fr-FR" altLang="ja-JP" b="1" dirty="0" smtClean="0"/>
              <a:t>	</a:t>
            </a:r>
            <a:r>
              <a:rPr lang="fr-FR" altLang="ja-JP" sz="2800" dirty="0" smtClean="0"/>
              <a:t>de défilement, boîte de dialogue, etc.</a:t>
            </a:r>
            <a:endParaRPr lang="fr-FR" b="1" dirty="0" smtClean="0"/>
          </a:p>
          <a:p>
            <a:pPr eaLnBrk="1" hangingPunct="1">
              <a:defRPr/>
            </a:pPr>
            <a:r>
              <a:rPr lang="fr-FR" b="1" dirty="0" smtClean="0"/>
              <a:t>Arbre de </a:t>
            </a:r>
            <a:r>
              <a:rPr lang="fr-FR" b="1" dirty="0" err="1" smtClean="0"/>
              <a:t>widgets</a:t>
            </a:r>
            <a:endParaRPr lang="fr-FR" altLang="ja-JP" b="1" dirty="0" smtClean="0"/>
          </a:p>
          <a:p>
            <a:pPr eaLnBrk="1" hangingPunct="1">
              <a:buFontTx/>
              <a:buNone/>
              <a:defRPr/>
            </a:pPr>
            <a:r>
              <a:rPr lang="fr-FR" b="1" dirty="0" smtClean="0"/>
              <a:t>	</a:t>
            </a:r>
            <a:r>
              <a:rPr lang="fr-FR" sz="2800" dirty="0" err="1" smtClean="0"/>
              <a:t>noeuds</a:t>
            </a:r>
            <a:r>
              <a:rPr lang="fr-FR" sz="2800" dirty="0" smtClean="0"/>
              <a:t> = </a:t>
            </a:r>
            <a:r>
              <a:rPr lang="fr-FR" sz="2800" dirty="0" err="1" smtClean="0"/>
              <a:t>widgets</a:t>
            </a:r>
            <a:r>
              <a:rPr lang="fr-FR" sz="2800" dirty="0" smtClean="0"/>
              <a:t> conteneurs</a:t>
            </a:r>
          </a:p>
          <a:p>
            <a:pPr eaLnBrk="1" hangingPunct="1">
              <a:buFontTx/>
              <a:buNone/>
              <a:defRPr/>
            </a:pPr>
            <a:r>
              <a:rPr lang="fr-FR" sz="2800" dirty="0" smtClean="0"/>
              <a:t>	feuilles = </a:t>
            </a:r>
            <a:r>
              <a:rPr lang="fr-FR" sz="2800" dirty="0" err="1" smtClean="0"/>
              <a:t>widgets</a:t>
            </a:r>
            <a:r>
              <a:rPr lang="fr-FR" sz="2800" dirty="0" smtClean="0"/>
              <a:t> simples</a:t>
            </a:r>
          </a:p>
          <a:p>
            <a:pPr eaLnBrk="1" hangingPunct="1">
              <a:buFontTx/>
              <a:buNone/>
              <a:defRPr/>
            </a:pPr>
            <a:r>
              <a:rPr lang="fr-FR" sz="2800" dirty="0" smtClean="0"/>
              <a:t>	imbrication géométrique d’un </a:t>
            </a:r>
            <a:r>
              <a:rPr lang="fr-FR" sz="2800" dirty="0" err="1" smtClean="0"/>
              <a:t>widget</a:t>
            </a:r>
            <a:r>
              <a:rPr lang="fr-FR" sz="2800" dirty="0" smtClean="0"/>
              <a:t> dans son </a:t>
            </a:r>
            <a:r>
              <a:rPr lang="fr-FR" sz="2800" dirty="0" err="1" smtClean="0"/>
              <a:t>widget</a:t>
            </a:r>
            <a:r>
              <a:rPr lang="fr-FR" sz="2800" dirty="0" smtClean="0"/>
              <a:t> parent</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6E2E483F-4FB0-9246-9745-A07C1DF499EE}" type="slidenum">
              <a:rPr lang="fr-FR"/>
              <a:pPr>
                <a:defRPr/>
              </a:pPr>
              <a:t>64</a:t>
            </a:fld>
            <a:endParaRPr lang="fr-FR"/>
          </a:p>
        </p:txBody>
      </p:sp>
      <p:sp>
        <p:nvSpPr>
          <p:cNvPr id="94822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Interface d’application</a:t>
            </a:r>
            <a:endParaRPr lang="en-US" smtClean="0"/>
          </a:p>
        </p:txBody>
      </p:sp>
      <p:sp>
        <p:nvSpPr>
          <p:cNvPr id="948227" name="Rectangle 3"/>
          <p:cNvSpPr>
            <a:spLocks noGrp="1" noChangeArrowheads="1"/>
          </p:cNvSpPr>
          <p:nvPr>
            <p:ph type="body" idx="1"/>
          </p:nvPr>
        </p:nvSpPr>
        <p:spPr>
          <a:xfrm>
            <a:off x="990600" y="1524000"/>
            <a:ext cx="8229600" cy="5257800"/>
          </a:xfrm>
        </p:spPr>
        <p:txBody>
          <a:bodyPr/>
          <a:lstStyle/>
          <a:p>
            <a:pPr eaLnBrk="1" hangingPunct="1">
              <a:defRPr/>
            </a:pPr>
            <a:r>
              <a:rPr lang="fr-FR" b="1" smtClean="0"/>
              <a:t>Fonctions de rappel (</a:t>
            </a:r>
            <a:r>
              <a:rPr lang="fr-FR" b="1" i="1" smtClean="0"/>
              <a:t>callbacks</a:t>
            </a:r>
            <a:r>
              <a:rPr lang="fr-FR" b="1" smtClean="0"/>
              <a:t>)</a:t>
            </a:r>
          </a:p>
          <a:p>
            <a:pPr eaLnBrk="1" hangingPunct="1">
              <a:buFontTx/>
              <a:buNone/>
              <a:defRPr/>
            </a:pPr>
            <a:r>
              <a:rPr lang="fr-FR" b="1" smtClean="0"/>
              <a:t>	</a:t>
            </a:r>
            <a:r>
              <a:rPr lang="fr-FR" sz="2800" smtClean="0"/>
              <a:t>enregistrées dans le widget à sa création</a:t>
            </a:r>
          </a:p>
          <a:p>
            <a:pPr eaLnBrk="1" hangingPunct="1">
              <a:buFontTx/>
              <a:buNone/>
              <a:defRPr/>
            </a:pPr>
            <a:endParaRPr lang="fr-FR" sz="2800" smtClean="0"/>
          </a:p>
          <a:p>
            <a:pPr eaLnBrk="1" hangingPunct="1">
              <a:buFontTx/>
              <a:buNone/>
              <a:defRPr/>
            </a:pPr>
            <a:endParaRPr lang="fr-FR" altLang="ja-JP" b="1" smtClean="0"/>
          </a:p>
          <a:p>
            <a:pPr eaLnBrk="1" hangingPunct="1">
              <a:buFontTx/>
              <a:buNone/>
              <a:defRPr/>
            </a:pPr>
            <a:endParaRPr lang="fr-FR" altLang="ja-JP" b="1" smtClean="0"/>
          </a:p>
          <a:p>
            <a:pPr eaLnBrk="1" hangingPunct="1">
              <a:buFontTx/>
              <a:buNone/>
              <a:defRPr/>
            </a:pPr>
            <a:r>
              <a:rPr lang="fr-FR" altLang="ja-JP" b="1" smtClean="0"/>
              <a:t>	</a:t>
            </a:r>
            <a:r>
              <a:rPr lang="fr-FR" altLang="ja-JP" sz="2800" smtClean="0"/>
              <a:t>appelées par le widget lorsqu’il est activé</a:t>
            </a:r>
            <a:endParaRPr lang="en-US" sz="2400" smtClean="0"/>
          </a:p>
        </p:txBody>
      </p:sp>
      <p:pic>
        <p:nvPicPr>
          <p:cNvPr id="157700" name="Picture 4" descr="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97200"/>
            <a:ext cx="53340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5" descr="okb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5270500"/>
            <a:ext cx="5283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719D018-A93C-3B46-ADFE-FB38B63ED9DF}" type="slidenum">
              <a:rPr lang="fr-FR"/>
              <a:pPr>
                <a:defRPr/>
              </a:pPr>
              <a:t>65</a:t>
            </a:fld>
            <a:endParaRPr lang="fr-FR"/>
          </a:p>
        </p:txBody>
      </p:sp>
      <p:sp>
        <p:nvSpPr>
          <p:cNvPr id="949250"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Interface d’application</a:t>
            </a:r>
            <a:endParaRPr lang="en-US" smtClean="0"/>
          </a:p>
        </p:txBody>
      </p:sp>
      <p:sp>
        <p:nvSpPr>
          <p:cNvPr id="949251" name="Rectangle 3"/>
          <p:cNvSpPr>
            <a:spLocks noGrp="1" noChangeArrowheads="1"/>
          </p:cNvSpPr>
          <p:nvPr>
            <p:ph type="body" idx="1"/>
          </p:nvPr>
        </p:nvSpPr>
        <p:spPr>
          <a:xfrm>
            <a:off x="990600" y="1524000"/>
            <a:ext cx="8229600" cy="5257800"/>
          </a:xfrm>
        </p:spPr>
        <p:txBody>
          <a:bodyPr/>
          <a:lstStyle/>
          <a:p>
            <a:pPr eaLnBrk="1" hangingPunct="1">
              <a:defRPr/>
            </a:pPr>
            <a:r>
              <a:rPr lang="fr-FR" b="1" dirty="0" smtClean="0"/>
              <a:t>Valeurs actives</a:t>
            </a:r>
          </a:p>
          <a:p>
            <a:pPr eaLnBrk="1" hangingPunct="1">
              <a:buFontTx/>
              <a:buNone/>
              <a:defRPr/>
            </a:pPr>
            <a:r>
              <a:rPr lang="fr-FR" b="1" dirty="0" smtClean="0"/>
              <a:t>	</a:t>
            </a:r>
            <a:r>
              <a:rPr lang="fr-FR" sz="2800" dirty="0" smtClean="0"/>
              <a:t>lien </a:t>
            </a:r>
            <a:r>
              <a:rPr lang="fr-FR" sz="2800" dirty="0" err="1" smtClean="0"/>
              <a:t>bi-directionnel</a:t>
            </a:r>
            <a:r>
              <a:rPr lang="fr-FR" sz="2800" dirty="0" smtClean="0"/>
              <a:t> entre une variable d’état du </a:t>
            </a:r>
            <a:r>
              <a:rPr lang="fr-FR" sz="2800" dirty="0" err="1" smtClean="0"/>
              <a:t>widget</a:t>
            </a:r>
            <a:r>
              <a:rPr lang="fr-FR" sz="2800" dirty="0" smtClean="0"/>
              <a:t> et une variable du noyau fonctionnel</a:t>
            </a:r>
          </a:p>
          <a:p>
            <a:pPr eaLnBrk="1" hangingPunct="1">
              <a:buFontTx/>
              <a:buNone/>
              <a:defRPr/>
            </a:pPr>
            <a:endParaRPr lang="fr-FR" sz="2800" dirty="0" smtClean="0"/>
          </a:p>
          <a:p>
            <a:pPr eaLnBrk="1" hangingPunct="1">
              <a:buFontTx/>
              <a:buNone/>
              <a:defRPr/>
            </a:pPr>
            <a:endParaRPr lang="fr-FR" altLang="ja-JP" b="1" dirty="0" smtClean="0"/>
          </a:p>
          <a:p>
            <a:pPr eaLnBrk="1" hangingPunct="1">
              <a:buFontTx/>
              <a:buNone/>
              <a:defRPr/>
            </a:pPr>
            <a:endParaRPr lang="fr-FR" altLang="ja-JP" b="1" dirty="0" smtClean="0"/>
          </a:p>
          <a:p>
            <a:pPr eaLnBrk="1" hangingPunct="1">
              <a:buFontTx/>
              <a:buNone/>
              <a:defRPr/>
            </a:pPr>
            <a:endParaRPr lang="en-US" sz="2400" dirty="0" smtClean="0"/>
          </a:p>
        </p:txBody>
      </p:sp>
      <p:pic>
        <p:nvPicPr>
          <p:cNvPr id="159748" name="Picture 6" descr="a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14700"/>
            <a:ext cx="755015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E8AD92B-4F70-8547-AEC4-9B984DDF925C}" type="slidenum">
              <a:rPr lang="fr-FR"/>
              <a:pPr>
                <a:defRPr/>
              </a:pPr>
              <a:t>66</a:t>
            </a:fld>
            <a:endParaRPr lang="fr-FR"/>
          </a:p>
        </p:txBody>
      </p:sp>
      <p:sp>
        <p:nvSpPr>
          <p:cNvPr id="950274"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Interface d’application</a:t>
            </a:r>
            <a:endParaRPr lang="en-US" smtClean="0"/>
          </a:p>
        </p:txBody>
      </p:sp>
      <p:sp>
        <p:nvSpPr>
          <p:cNvPr id="950275" name="Rectangle 3"/>
          <p:cNvSpPr>
            <a:spLocks noGrp="1" noChangeArrowheads="1"/>
          </p:cNvSpPr>
          <p:nvPr>
            <p:ph type="body" idx="1"/>
          </p:nvPr>
        </p:nvSpPr>
        <p:spPr>
          <a:xfrm>
            <a:off x="990600" y="1524000"/>
            <a:ext cx="8229600" cy="5257800"/>
          </a:xfrm>
        </p:spPr>
        <p:txBody>
          <a:bodyPr/>
          <a:lstStyle/>
          <a:p>
            <a:pPr eaLnBrk="1" hangingPunct="1">
              <a:defRPr/>
            </a:pPr>
            <a:r>
              <a:rPr lang="fr-FR" sz="3600" b="1" smtClean="0"/>
              <a:t>Evénements ou messages</a:t>
            </a:r>
            <a:endParaRPr lang="fr-FR" b="1" smtClean="0"/>
          </a:p>
          <a:p>
            <a:pPr eaLnBrk="1" hangingPunct="1">
              <a:buFontTx/>
              <a:buNone/>
              <a:defRPr/>
            </a:pPr>
            <a:r>
              <a:rPr lang="fr-FR" b="1" dirty="0" smtClean="0"/>
              <a:t>	</a:t>
            </a:r>
            <a:endParaRPr lang="fr-FR" sz="2800" dirty="0" smtClean="0"/>
          </a:p>
          <a:p>
            <a:pPr eaLnBrk="1" hangingPunct="1">
              <a:buFontTx/>
              <a:buNone/>
              <a:defRPr/>
            </a:pPr>
            <a:endParaRPr lang="fr-FR" sz="2800" dirty="0" smtClean="0"/>
          </a:p>
          <a:p>
            <a:pPr eaLnBrk="1" hangingPunct="1">
              <a:buFontTx/>
              <a:buNone/>
              <a:defRPr/>
            </a:pPr>
            <a:endParaRPr lang="fr-FR" altLang="ja-JP" b="1" dirty="0" smtClean="0"/>
          </a:p>
          <a:p>
            <a:pPr eaLnBrk="1" hangingPunct="1">
              <a:buFontTx/>
              <a:buNone/>
              <a:defRPr/>
            </a:pPr>
            <a:endParaRPr lang="fr-FR" altLang="ja-JP" b="1" dirty="0" smtClean="0"/>
          </a:p>
          <a:p>
            <a:pPr eaLnBrk="1" hangingPunct="1">
              <a:buFontTx/>
              <a:buNone/>
              <a:defRPr/>
            </a:pPr>
            <a:endParaRPr lang="en-US" sz="2400" dirty="0" smtClean="0"/>
          </a:p>
        </p:txBody>
      </p:sp>
      <p:pic>
        <p:nvPicPr>
          <p:cNvPr id="161796" name="Picture 5" descr="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2057400"/>
            <a:ext cx="8140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B53049B-D934-F647-B0C8-9DD4CE0E96DC}" type="slidenum">
              <a:rPr lang="fr-FR"/>
              <a:pPr>
                <a:defRPr/>
              </a:pPr>
              <a:t>67</a:t>
            </a:fld>
            <a:endParaRPr lang="fr-FR"/>
          </a:p>
        </p:txBody>
      </p:sp>
      <p:sp>
        <p:nvSpPr>
          <p:cNvPr id="95129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Bo</a:t>
            </a:r>
            <a:r>
              <a:rPr lang="en-US" altLang="ja-JP" sz="4800" b="1" smtClean="0"/>
              <a:t>îtes à outils</a:t>
            </a:r>
            <a:endParaRPr lang="en-US" smtClean="0"/>
          </a:p>
        </p:txBody>
      </p:sp>
      <p:sp>
        <p:nvSpPr>
          <p:cNvPr id="951299" name="Rectangle 3"/>
          <p:cNvSpPr>
            <a:spLocks noGrp="1" noChangeArrowheads="1"/>
          </p:cNvSpPr>
          <p:nvPr>
            <p:ph type="body" idx="1"/>
          </p:nvPr>
        </p:nvSpPr>
        <p:spPr>
          <a:xfrm>
            <a:off x="990600" y="1524000"/>
            <a:ext cx="8534400" cy="5334000"/>
          </a:xfrm>
        </p:spPr>
        <p:txBody>
          <a:bodyPr/>
          <a:lstStyle/>
          <a:p>
            <a:pPr eaLnBrk="1" hangingPunct="1">
              <a:defRPr/>
            </a:pPr>
            <a:r>
              <a:rPr lang="en-US" sz="3600" b="1" dirty="0" smtClean="0"/>
              <a:t>X toolkit / Motif</a:t>
            </a:r>
          </a:p>
          <a:p>
            <a:pPr eaLnBrk="1" hangingPunct="1">
              <a:buFontTx/>
              <a:buNone/>
              <a:defRPr/>
            </a:pPr>
            <a:r>
              <a:rPr lang="en-US" sz="2800" dirty="0" smtClean="0"/>
              <a:t>	X11, </a:t>
            </a:r>
            <a:r>
              <a:rPr lang="en-US" sz="2800" dirty="0" err="1" smtClean="0"/>
              <a:t>langage</a:t>
            </a:r>
            <a:r>
              <a:rPr lang="en-US" sz="2800" dirty="0" smtClean="0"/>
              <a:t> C</a:t>
            </a:r>
          </a:p>
          <a:p>
            <a:pPr eaLnBrk="1" hangingPunct="1">
              <a:buFontTx/>
              <a:buNone/>
              <a:defRPr/>
            </a:pPr>
            <a:r>
              <a:rPr lang="en-US" sz="2800" dirty="0" smtClean="0"/>
              <a:t>	</a:t>
            </a:r>
            <a:r>
              <a:rPr lang="en-US" sz="2800" dirty="0" err="1" smtClean="0"/>
              <a:t>fonctions</a:t>
            </a:r>
            <a:r>
              <a:rPr lang="en-US" sz="2800" dirty="0" smtClean="0"/>
              <a:t> de rappel (callback)</a:t>
            </a:r>
            <a:endParaRPr lang="en-US" sz="2800" b="1" dirty="0" smtClean="0"/>
          </a:p>
          <a:p>
            <a:pPr eaLnBrk="1" hangingPunct="1">
              <a:defRPr/>
            </a:pPr>
            <a:r>
              <a:rPr lang="en-US" sz="3600" b="1" dirty="0" err="1" smtClean="0"/>
              <a:t>Tcl</a:t>
            </a:r>
            <a:r>
              <a:rPr lang="en-US" sz="3600" b="1" dirty="0" smtClean="0"/>
              <a:t> /</a:t>
            </a:r>
            <a:r>
              <a:rPr lang="en-US" sz="3600" b="1" dirty="0" err="1" smtClean="0"/>
              <a:t>Tk</a:t>
            </a:r>
            <a:endParaRPr lang="en-US" sz="3600" b="1" dirty="0" smtClean="0"/>
          </a:p>
          <a:p>
            <a:pPr eaLnBrk="1" hangingPunct="1">
              <a:buFontTx/>
              <a:buNone/>
              <a:defRPr/>
            </a:pPr>
            <a:r>
              <a:rPr lang="en-US" sz="2800" dirty="0" smtClean="0"/>
              <a:t>	X11, Mac, PC /</a:t>
            </a:r>
            <a:r>
              <a:rPr lang="en-US" sz="2800" dirty="0" err="1" smtClean="0"/>
              <a:t>langage</a:t>
            </a:r>
            <a:r>
              <a:rPr lang="en-US" sz="2800" dirty="0" smtClean="0"/>
              <a:t> </a:t>
            </a:r>
            <a:r>
              <a:rPr lang="en-US" sz="2800" dirty="0" err="1" smtClean="0"/>
              <a:t>Tcl</a:t>
            </a:r>
            <a:endParaRPr lang="en-US" sz="2800" dirty="0" smtClean="0"/>
          </a:p>
          <a:p>
            <a:pPr eaLnBrk="1" hangingPunct="1">
              <a:buFontTx/>
              <a:buNone/>
              <a:defRPr/>
            </a:pPr>
            <a:r>
              <a:rPr lang="en-US" sz="2800" dirty="0" smtClean="0"/>
              <a:t>	</a:t>
            </a:r>
            <a:r>
              <a:rPr lang="en-US" sz="2800" dirty="0" err="1" smtClean="0"/>
              <a:t>fonctions</a:t>
            </a:r>
            <a:r>
              <a:rPr lang="en-US" sz="2800" dirty="0" smtClean="0"/>
              <a:t> de rappel, </a:t>
            </a:r>
            <a:r>
              <a:rPr lang="en-US" sz="2800" dirty="0" err="1" smtClean="0"/>
              <a:t>valeurs</a:t>
            </a:r>
            <a:r>
              <a:rPr lang="en-US" sz="2800" dirty="0" smtClean="0"/>
              <a:t> actives</a:t>
            </a:r>
            <a:endParaRPr lang="en-US" sz="2800" b="1" dirty="0" smtClean="0"/>
          </a:p>
          <a:p>
            <a:pPr eaLnBrk="1" hangingPunct="1">
              <a:defRPr/>
            </a:pPr>
            <a:r>
              <a:rPr lang="en-US" sz="3600" b="1" dirty="0" smtClean="0"/>
              <a:t>AWT</a:t>
            </a:r>
          </a:p>
          <a:p>
            <a:pPr eaLnBrk="1" hangingPunct="1">
              <a:buFontTx/>
              <a:buNone/>
              <a:defRPr/>
            </a:pPr>
            <a:r>
              <a:rPr lang="en-US" sz="2800" dirty="0" smtClean="0"/>
              <a:t>	X11, Mac, PC / </a:t>
            </a:r>
            <a:r>
              <a:rPr lang="en-US" sz="2800" dirty="0" err="1" smtClean="0"/>
              <a:t>langage</a:t>
            </a:r>
            <a:r>
              <a:rPr lang="en-US" sz="2800" dirty="0" smtClean="0"/>
              <a:t> Java</a:t>
            </a:r>
          </a:p>
          <a:p>
            <a:pPr eaLnBrk="1" hangingPunct="1">
              <a:buFontTx/>
              <a:buNone/>
              <a:defRPr/>
            </a:pPr>
            <a:r>
              <a:rPr lang="en-US" sz="2800" dirty="0" smtClean="0"/>
              <a:t>	messages</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C95BBBA-64C8-B140-98E9-747DC3647A3E}" type="slidenum">
              <a:rPr lang="fr-FR"/>
              <a:pPr>
                <a:defRPr/>
              </a:pPr>
              <a:t>68</a:t>
            </a:fld>
            <a:endParaRPr lang="fr-FR"/>
          </a:p>
        </p:txBody>
      </p:sp>
      <p:sp>
        <p:nvSpPr>
          <p:cNvPr id="100352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Sources</a:t>
            </a:r>
            <a:endParaRPr lang="en-US" smtClean="0"/>
          </a:p>
        </p:txBody>
      </p:sp>
      <p:sp>
        <p:nvSpPr>
          <p:cNvPr id="1003523" name="Rectangle 3"/>
          <p:cNvSpPr>
            <a:spLocks noGrp="1" noChangeArrowheads="1"/>
          </p:cNvSpPr>
          <p:nvPr>
            <p:ph type="body" idx="1"/>
          </p:nvPr>
        </p:nvSpPr>
        <p:spPr>
          <a:xfrm>
            <a:off x="990600" y="1524000"/>
            <a:ext cx="8534400" cy="5334000"/>
          </a:xfrm>
        </p:spPr>
        <p:txBody>
          <a:bodyPr/>
          <a:lstStyle/>
          <a:p>
            <a:pPr eaLnBrk="1" hangingPunct="1">
              <a:defRPr/>
            </a:pPr>
            <a:r>
              <a:rPr lang="fr-FR" dirty="0" smtClean="0">
                <a:hlinkClick r:id="rId3"/>
              </a:rPr>
              <a:t>http://www.lri.fr/~mbl/ENS/IHM/ecole-in2p3/720x540/intro-index.html</a:t>
            </a:r>
            <a:endParaRPr lang="fr-FR" dirty="0" smtClean="0"/>
          </a:p>
          <a:p>
            <a:pPr eaLnBrk="1" hangingPunct="1">
              <a:defRPr/>
            </a:pPr>
            <a:r>
              <a:rPr lang="fr-FR" dirty="0" smtClean="0">
                <a:hlinkClick r:id="rId4"/>
              </a:rPr>
              <a:t>http://www/clips.imag.fr/geod/User/jean.caelen/transparents_fichiers/IHM.ppt</a:t>
            </a:r>
            <a:endParaRPr lang="fr-FR" dirty="0" smtClean="0"/>
          </a:p>
          <a:p>
            <a:pPr eaLnBrk="1" hangingPunct="1">
              <a:defRPr/>
            </a:pPr>
            <a:r>
              <a:rPr lang="fr-FR" sz="3600" i="1" dirty="0" err="1"/>
              <a:t>users.polytech.unice.fr</a:t>
            </a:r>
            <a:r>
              <a:rPr lang="fr-FR" sz="3600" i="1" dirty="0"/>
              <a:t>/~</a:t>
            </a:r>
            <a:r>
              <a:rPr lang="fr-FR" sz="3600" i="1" dirty="0" err="1"/>
              <a:t>pinna</a:t>
            </a:r>
            <a:r>
              <a:rPr lang="fr-FR" sz="3600" i="1" dirty="0"/>
              <a:t>/MODULE</a:t>
            </a:r>
            <a:r>
              <a:rPr lang="fr-FR" sz="3600" b="1" i="1" dirty="0"/>
              <a:t>IHM</a:t>
            </a:r>
            <a:r>
              <a:rPr lang="fr-FR" sz="3600" i="1" dirty="0"/>
              <a:t>/</a:t>
            </a:r>
            <a:r>
              <a:rPr lang="fr-FR" sz="3600" b="1" i="1" dirty="0"/>
              <a:t>Ergonomie</a:t>
            </a:r>
            <a:r>
              <a:rPr lang="fr-FR" sz="3600" i="1" dirty="0"/>
              <a:t>1.</a:t>
            </a:r>
            <a:r>
              <a:rPr lang="fr-FR" sz="3600" i="1" dirty="0" smtClean="0"/>
              <a:t>ppt </a:t>
            </a:r>
            <a:r>
              <a:rPr lang="fr-FR" sz="2800" i="1" dirty="0" smtClean="0"/>
              <a:t>(</a:t>
            </a:r>
            <a:r>
              <a:rPr lang="fr-FR" sz="2800" dirty="0" err="1"/>
              <a:t>T</a:t>
            </a:r>
            <a:r>
              <a:rPr lang="fr-FR" sz="2800" dirty="0"/>
              <a:t>. </a:t>
            </a:r>
            <a:r>
              <a:rPr lang="fr-FR" sz="2800" dirty="0" err="1"/>
              <a:t>Colombi</a:t>
            </a:r>
            <a:r>
              <a:rPr lang="fr-FR" sz="2800" dirty="0"/>
              <a:t> – </a:t>
            </a:r>
            <a:r>
              <a:rPr lang="fr-FR" sz="2800" dirty="0" err="1"/>
              <a:t>LudoTIC</a:t>
            </a:r>
            <a:r>
              <a:rPr lang="fr-FR" sz="2800" dirty="0"/>
              <a:t> </a:t>
            </a:r>
            <a:r>
              <a:rPr lang="fr-FR" sz="2800" dirty="0" smtClean="0"/>
              <a:t>)</a:t>
            </a:r>
            <a:endParaRPr lang="fr-FR" sz="2800" i="1" dirty="0" smtClean="0"/>
          </a:p>
          <a:p>
            <a:pPr eaLnBrk="1" hangingPunct="1">
              <a:defRPr/>
            </a:pPr>
            <a:endParaRPr lang="en-US" sz="3600" b="1" dirty="0" smtClean="0"/>
          </a:p>
          <a:p>
            <a:pPr eaLnBrk="1" hangingPunct="1">
              <a:buFontTx/>
              <a:buNone/>
              <a:defRP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3073416-01DB-A344-91A0-A4DFFD8EDE05}" type="slidenum">
              <a:rPr lang="fr-FR"/>
              <a:pPr>
                <a:defRPr/>
              </a:pPr>
              <a:t>69</a:t>
            </a:fld>
            <a:endParaRPr lang="fr-FR"/>
          </a:p>
        </p:txBody>
      </p:sp>
      <p:sp>
        <p:nvSpPr>
          <p:cNvPr id="1001474"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1001475"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BAD04DB7-8824-E842-BCF0-68E38A19BDC0}" type="slidenum">
              <a:rPr lang="fr-FR"/>
              <a:pPr>
                <a:defRPr/>
              </a:pPr>
              <a:t>7</a:t>
            </a:fld>
            <a:endParaRPr lang="fr-FR"/>
          </a:p>
        </p:txBody>
      </p:sp>
      <p:sp>
        <p:nvSpPr>
          <p:cNvPr id="717826" name="Rectangle 2"/>
          <p:cNvSpPr>
            <a:spLocks noGrp="1" noChangeArrowheads="1"/>
          </p:cNvSpPr>
          <p:nvPr>
            <p:ph type="title"/>
          </p:nvPr>
        </p:nvSpPr>
        <p:spPr>
          <a:xfrm>
            <a:off x="762000" y="381000"/>
            <a:ext cx="8420100" cy="1143000"/>
          </a:xfrm>
        </p:spPr>
        <p:txBody>
          <a:bodyPr/>
          <a:lstStyle/>
          <a:p>
            <a:pPr eaLnBrk="1" hangingPunct="1">
              <a:defRPr/>
            </a:pPr>
            <a:r>
              <a:rPr lang="fr-FR" b="1" smtClean="0"/>
              <a:t>Les interactions homme-machine</a:t>
            </a:r>
            <a:endParaRPr lang="fr-FR" smtClean="0"/>
          </a:p>
        </p:txBody>
      </p:sp>
      <p:sp>
        <p:nvSpPr>
          <p:cNvPr id="717827" name="Rectangle 3"/>
          <p:cNvSpPr>
            <a:spLocks noGrp="1" noChangeArrowheads="1"/>
          </p:cNvSpPr>
          <p:nvPr>
            <p:ph type="body" idx="1"/>
          </p:nvPr>
        </p:nvSpPr>
        <p:spPr>
          <a:xfrm>
            <a:off x="228600" y="1676400"/>
            <a:ext cx="9448800" cy="5181600"/>
          </a:xfrm>
        </p:spPr>
        <p:txBody>
          <a:bodyPr/>
          <a:lstStyle/>
          <a:p>
            <a:pPr algn="ctr" eaLnBrk="1" hangingPunct="1">
              <a:lnSpc>
                <a:spcPct val="90000"/>
              </a:lnSpc>
              <a:buFontTx/>
              <a:buNone/>
              <a:defRPr/>
            </a:pPr>
            <a:r>
              <a:rPr lang="fr-FR" b="1" dirty="0" smtClean="0">
                <a:solidFill>
                  <a:srgbClr val="F63F1B"/>
                </a:solidFill>
              </a:rPr>
              <a:t>Interaction</a:t>
            </a:r>
            <a:endParaRPr lang="fr-FR" dirty="0" smtClean="0">
              <a:solidFill>
                <a:srgbClr val="F63F1B"/>
              </a:solidFill>
            </a:endParaRPr>
          </a:p>
          <a:p>
            <a:pPr algn="ctr" eaLnBrk="1" hangingPunct="1">
              <a:lnSpc>
                <a:spcPct val="90000"/>
              </a:lnSpc>
              <a:buFontTx/>
              <a:buNone/>
              <a:defRPr/>
            </a:pPr>
            <a:r>
              <a:rPr lang="fr-FR" sz="2400" dirty="0" smtClean="0"/>
              <a:t>phénomène que l’on </a:t>
            </a:r>
          </a:p>
          <a:p>
            <a:pPr algn="ctr" eaLnBrk="1" hangingPunct="1">
              <a:lnSpc>
                <a:spcPct val="60000"/>
              </a:lnSpc>
              <a:buFontTx/>
              <a:buNone/>
              <a:defRPr/>
            </a:pPr>
            <a:r>
              <a:rPr lang="fr-FR" sz="2400" dirty="0" smtClean="0"/>
              <a:t>souhaite contr</a:t>
            </a:r>
            <a:r>
              <a:rPr lang="fr-FR" altLang="ja-JP" sz="2400" dirty="0" smtClean="0"/>
              <a:t>ôler</a:t>
            </a:r>
            <a:endParaRPr lang="fr-FR" altLang="ja-JP" sz="2800" dirty="0" smtClean="0"/>
          </a:p>
          <a:p>
            <a:pPr algn="ctr" eaLnBrk="1" hangingPunct="1">
              <a:lnSpc>
                <a:spcPct val="90000"/>
              </a:lnSpc>
              <a:buFontTx/>
              <a:buNone/>
              <a:defRPr/>
            </a:pPr>
            <a:endParaRPr lang="fr-FR" altLang="ja-JP" sz="2800" dirty="0" smtClean="0"/>
          </a:p>
          <a:p>
            <a:pPr algn="ctr" eaLnBrk="1" hangingPunct="1">
              <a:lnSpc>
                <a:spcPct val="90000"/>
              </a:lnSpc>
              <a:buFontTx/>
              <a:buNone/>
              <a:defRPr/>
            </a:pPr>
            <a:endParaRPr lang="fr-FR" altLang="ja-JP" sz="2800" dirty="0" smtClean="0"/>
          </a:p>
          <a:p>
            <a:pPr eaLnBrk="1" hangingPunct="1">
              <a:lnSpc>
                <a:spcPct val="90000"/>
              </a:lnSpc>
              <a:buFontTx/>
              <a:buNone/>
              <a:defRPr/>
            </a:pPr>
            <a:endParaRPr lang="fr-FR" sz="2400" dirty="0" smtClean="0"/>
          </a:p>
          <a:p>
            <a:pPr eaLnBrk="1" hangingPunct="1">
              <a:lnSpc>
                <a:spcPct val="90000"/>
              </a:lnSpc>
              <a:buFontTx/>
              <a:buNone/>
              <a:defRPr/>
            </a:pPr>
            <a:endParaRPr lang="fr-FR" sz="2400" dirty="0" smtClean="0"/>
          </a:p>
          <a:p>
            <a:pPr eaLnBrk="1" hangingPunct="1">
              <a:lnSpc>
                <a:spcPct val="90000"/>
              </a:lnSpc>
              <a:buFontTx/>
              <a:buNone/>
              <a:defRPr/>
            </a:pPr>
            <a:endParaRPr lang="fr-FR" sz="2400" dirty="0" smtClean="0"/>
          </a:p>
          <a:p>
            <a:pPr eaLnBrk="1" hangingPunct="1">
              <a:lnSpc>
                <a:spcPct val="90000"/>
              </a:lnSpc>
              <a:buFontTx/>
              <a:buNone/>
              <a:defRPr/>
            </a:pPr>
            <a:r>
              <a:rPr lang="fr-FR" sz="2400" b="1" dirty="0" smtClean="0"/>
              <a:t>capacités de perception</a:t>
            </a:r>
          </a:p>
          <a:p>
            <a:pPr eaLnBrk="1" hangingPunct="1">
              <a:lnSpc>
                <a:spcPct val="60000"/>
              </a:lnSpc>
              <a:buFontTx/>
              <a:buNone/>
              <a:defRPr/>
            </a:pPr>
            <a:r>
              <a:rPr lang="fr-FR" sz="2400" b="1" dirty="0" smtClean="0"/>
              <a:t>d</a:t>
            </a:r>
            <a:r>
              <a:rPr lang="ja-JP" altLang="fr-FR" sz="2400" b="1" dirty="0" smtClean="0"/>
              <a:t>’</a:t>
            </a:r>
            <a:r>
              <a:rPr lang="fr-FR" sz="2400" b="1" dirty="0" smtClean="0"/>
              <a:t>action, de cognition</a:t>
            </a:r>
            <a:endParaRPr lang="fr-FR" sz="2400" dirty="0" smtClean="0"/>
          </a:p>
          <a:p>
            <a:pPr algn="ctr" eaLnBrk="1" hangingPunct="1">
              <a:lnSpc>
                <a:spcPct val="90000"/>
              </a:lnSpc>
              <a:buFontTx/>
              <a:buNone/>
              <a:defRPr/>
            </a:pPr>
            <a:r>
              <a:rPr lang="fr-FR" sz="2800" b="1" dirty="0" smtClean="0"/>
              <a:t>Environnement</a:t>
            </a:r>
            <a:endParaRPr lang="fr-FR" sz="2800" dirty="0" smtClean="0"/>
          </a:p>
          <a:p>
            <a:pPr algn="ctr" eaLnBrk="1" hangingPunct="1">
              <a:lnSpc>
                <a:spcPct val="90000"/>
              </a:lnSpc>
              <a:buFontTx/>
              <a:buNone/>
              <a:defRPr/>
            </a:pPr>
            <a:r>
              <a:rPr lang="fr-FR" sz="2400" dirty="0" smtClean="0"/>
              <a:t>physique, organisationnel, social, etc.</a:t>
            </a:r>
            <a:endParaRPr lang="fr-FR" sz="2800" dirty="0" smtClean="0"/>
          </a:p>
        </p:txBody>
      </p:sp>
      <p:pic>
        <p:nvPicPr>
          <p:cNvPr id="40964"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21097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28800"/>
            <a:ext cx="3200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31" name="Text Box 7"/>
          <p:cNvSpPr txBox="1">
            <a:spLocks noChangeArrowheads="1"/>
          </p:cNvSpPr>
          <p:nvPr/>
        </p:nvSpPr>
        <p:spPr bwMode="auto">
          <a:xfrm>
            <a:off x="5943600" y="4651375"/>
            <a:ext cx="39624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60000"/>
              </a:lnSpc>
              <a:spcBef>
                <a:spcPts val="1200"/>
              </a:spcBef>
              <a:spcAft>
                <a:spcPts val="300"/>
              </a:spcAft>
              <a:defRPr/>
            </a:pPr>
            <a:r>
              <a:rPr lang="fr-FR" b="1" dirty="0">
                <a:latin typeface="Palatino" charset="0"/>
                <a:cs typeface="+mn-cs"/>
              </a:rPr>
              <a:t>capacités de stockage, de</a:t>
            </a:r>
          </a:p>
          <a:p>
            <a:pPr eaLnBrk="1" hangingPunct="1">
              <a:lnSpc>
                <a:spcPct val="60000"/>
              </a:lnSpc>
              <a:spcBef>
                <a:spcPts val="1200"/>
              </a:spcBef>
              <a:spcAft>
                <a:spcPts val="300"/>
              </a:spcAft>
              <a:defRPr/>
            </a:pPr>
            <a:r>
              <a:rPr lang="fr-FR" b="1" dirty="0">
                <a:latin typeface="Palatino" charset="0"/>
                <a:cs typeface="+mn-cs"/>
              </a:rPr>
              <a:t>calcul, d</a:t>
            </a:r>
            <a:r>
              <a:rPr lang="fr-FR" b="1" dirty="0">
                <a:latin typeface="Arial"/>
                <a:cs typeface="+mn-cs"/>
              </a:rPr>
              <a:t>’</a:t>
            </a:r>
            <a:r>
              <a:rPr lang="fr-FR" b="1" dirty="0">
                <a:latin typeface="Palatino" charset="0"/>
                <a:cs typeface="+mn-cs"/>
              </a:rPr>
              <a:t>entrées/sorties</a:t>
            </a:r>
            <a:endParaRPr lang="en-US" b="1" dirty="0">
              <a:latin typeface="Palatino" charset="0"/>
              <a:cs typeface="+mn-cs"/>
            </a:endParaRPr>
          </a:p>
        </p:txBody>
      </p:sp>
      <p:sp>
        <p:nvSpPr>
          <p:cNvPr id="717832" name="Line 8"/>
          <p:cNvSpPr>
            <a:spLocks noChangeShapeType="1"/>
          </p:cNvSpPr>
          <p:nvPr/>
        </p:nvSpPr>
        <p:spPr bwMode="auto">
          <a:xfrm>
            <a:off x="3352800" y="3352800"/>
            <a:ext cx="3429000" cy="0"/>
          </a:xfrm>
          <a:prstGeom prst="line">
            <a:avLst/>
          </a:prstGeom>
          <a:noFill/>
          <a:ln w="381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313D7BF7-D588-D043-B822-4DABE3B381CE}" type="slidenum">
              <a:rPr lang="fr-FR"/>
              <a:pPr>
                <a:defRPr/>
              </a:pPr>
              <a:t>70</a:t>
            </a:fld>
            <a:endParaRPr lang="fr-FR"/>
          </a:p>
        </p:txBody>
      </p:sp>
      <p:sp>
        <p:nvSpPr>
          <p:cNvPr id="96973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96973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969732" name="Text Box 4"/>
          <p:cNvSpPr txBox="1">
            <a:spLocks noChangeArrowheads="1"/>
          </p:cNvSpPr>
          <p:nvPr/>
        </p:nvSpPr>
        <p:spPr bwMode="auto">
          <a:xfrm>
            <a:off x="762000" y="381000"/>
            <a:ext cx="88392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b="1" dirty="0" err="1">
                <a:solidFill>
                  <a:srgbClr val="0000FF"/>
                </a:solidFill>
                <a:cs typeface="+mn-cs"/>
              </a:rPr>
              <a:t>Organisation</a:t>
            </a:r>
            <a:r>
              <a:rPr lang="en-US" sz="4400" b="1" dirty="0">
                <a:solidFill>
                  <a:srgbClr val="0000FF"/>
                </a:solidFill>
                <a:cs typeface="+mn-cs"/>
              </a:rPr>
              <a:t> du </a:t>
            </a:r>
            <a:r>
              <a:rPr lang="en-US" sz="4400" b="1" dirty="0" err="1">
                <a:solidFill>
                  <a:srgbClr val="0000FF"/>
                </a:solidFill>
                <a:cs typeface="+mn-cs"/>
              </a:rPr>
              <a:t>cours</a:t>
            </a:r>
            <a:endParaRPr lang="en-US" sz="4400" dirty="0">
              <a:solidFill>
                <a:srgbClr val="0000FF"/>
              </a:solidFill>
              <a:cs typeface="+mn-cs"/>
            </a:endParaRPr>
          </a:p>
          <a:p>
            <a:pPr>
              <a:spcBef>
                <a:spcPct val="50000"/>
              </a:spcBef>
              <a:buFontTx/>
              <a:buChar char="•"/>
              <a:defRPr/>
            </a:pPr>
            <a:r>
              <a:rPr lang="en-US" sz="3200" dirty="0">
                <a:cs typeface="+mn-cs"/>
              </a:rPr>
              <a:t>  Premières </a:t>
            </a:r>
            <a:r>
              <a:rPr lang="en-US" sz="3200" dirty="0" smtClean="0">
                <a:cs typeface="+mn-cs"/>
              </a:rPr>
              <a:t>séances</a:t>
            </a:r>
          </a:p>
          <a:p>
            <a:pPr>
              <a:spcBef>
                <a:spcPct val="50000"/>
              </a:spcBef>
              <a:defRPr/>
            </a:pPr>
            <a:r>
              <a:rPr lang="en-US" sz="3200" dirty="0" smtClean="0">
                <a:cs typeface="+mn-cs"/>
              </a:rPr>
              <a:t>1</a:t>
            </a:r>
            <a:r>
              <a:rPr lang="en-US" sz="3200" dirty="0">
                <a:cs typeface="+mn-cs"/>
              </a:rPr>
              <a:t>- Introduction, </a:t>
            </a:r>
            <a:r>
              <a:rPr lang="en-US" sz="3200" dirty="0" err="1">
                <a:cs typeface="+mn-cs"/>
              </a:rPr>
              <a:t>vocabulaire</a:t>
            </a:r>
            <a:r>
              <a:rPr lang="en-US" sz="3200" dirty="0">
                <a:cs typeface="+mn-cs"/>
              </a:rPr>
              <a:t>, </a:t>
            </a:r>
            <a:r>
              <a:rPr lang="en-US" sz="3200" dirty="0" err="1">
                <a:cs typeface="+mn-cs"/>
              </a:rPr>
              <a:t>généralités</a:t>
            </a:r>
            <a:r>
              <a:rPr lang="en-US" sz="3200" dirty="0">
                <a:cs typeface="+mn-cs"/>
              </a:rPr>
              <a:t>, contours du </a:t>
            </a:r>
            <a:r>
              <a:rPr lang="en-US" sz="3200" dirty="0" err="1">
                <a:cs typeface="+mn-cs"/>
              </a:rPr>
              <a:t>domaine</a:t>
            </a:r>
            <a:r>
              <a:rPr lang="en-US" sz="3200" dirty="0">
                <a:cs typeface="+mn-cs"/>
              </a:rPr>
              <a:t> – </a:t>
            </a:r>
            <a:r>
              <a:rPr lang="en-US" sz="3200" dirty="0" err="1">
                <a:cs typeface="+mn-cs"/>
              </a:rPr>
              <a:t>cours</a:t>
            </a:r>
            <a:r>
              <a:rPr lang="en-US" sz="3200" dirty="0">
                <a:cs typeface="+mn-cs"/>
              </a:rPr>
              <a:t> </a:t>
            </a:r>
            <a:r>
              <a:rPr lang="en-US" sz="3200" dirty="0" err="1">
                <a:cs typeface="+mn-cs"/>
              </a:rPr>
              <a:t>d’aujourd’hui</a:t>
            </a:r>
            <a:endParaRPr lang="en-US" sz="3200" dirty="0">
              <a:cs typeface="+mn-cs"/>
            </a:endParaRPr>
          </a:p>
          <a:p>
            <a:pPr>
              <a:spcBef>
                <a:spcPct val="50000"/>
              </a:spcBef>
              <a:defRPr/>
            </a:pPr>
            <a:r>
              <a:rPr lang="en-US" sz="3200" dirty="0">
                <a:cs typeface="+mn-cs"/>
              </a:rPr>
              <a:t>2- </a:t>
            </a:r>
            <a:r>
              <a:rPr lang="en-US" sz="3200" dirty="0" err="1">
                <a:cs typeface="+mn-cs"/>
              </a:rPr>
              <a:t>Historique</a:t>
            </a:r>
            <a:r>
              <a:rPr lang="en-US" sz="3200" dirty="0">
                <a:cs typeface="+mn-cs"/>
              </a:rPr>
              <a:t> des technologies de l</a:t>
            </a:r>
            <a:r>
              <a:rPr lang="fr-FR" sz="3200" dirty="0">
                <a:cs typeface="+mn-cs"/>
              </a:rPr>
              <a:t>'</a:t>
            </a:r>
            <a:r>
              <a:rPr lang="en-US" sz="3200" dirty="0">
                <a:cs typeface="+mn-cs"/>
              </a:rPr>
              <a:t>IHM</a:t>
            </a:r>
          </a:p>
          <a:p>
            <a:pPr>
              <a:spcBef>
                <a:spcPct val="50000"/>
              </a:spcBef>
              <a:defRPr/>
            </a:pPr>
            <a:r>
              <a:rPr lang="en-US" sz="3200" dirty="0">
                <a:cs typeface="+mn-cs"/>
              </a:rPr>
              <a:t>3- Projection de videos </a:t>
            </a:r>
            <a:r>
              <a:rPr lang="en-US" sz="3200" dirty="0" err="1">
                <a:cs typeface="+mn-cs"/>
              </a:rPr>
              <a:t>sur</a:t>
            </a:r>
            <a:r>
              <a:rPr lang="en-US" sz="3200" dirty="0">
                <a:cs typeface="+mn-cs"/>
              </a:rPr>
              <a:t> l</a:t>
            </a:r>
            <a:r>
              <a:rPr lang="fr-FR" sz="3200" dirty="0">
                <a:cs typeface="+mn-cs"/>
              </a:rPr>
              <a:t>'</a:t>
            </a:r>
            <a:r>
              <a:rPr lang="en-US" sz="3200" dirty="0" err="1">
                <a:cs typeface="+mn-cs"/>
              </a:rPr>
              <a:t>historique</a:t>
            </a:r>
            <a:r>
              <a:rPr lang="en-US" sz="3200" dirty="0">
                <a:cs typeface="+mn-cs"/>
              </a:rPr>
              <a:t> </a:t>
            </a:r>
            <a:r>
              <a:rPr lang="en-US" sz="3200" dirty="0" smtClean="0">
                <a:cs typeface="+mn-cs"/>
              </a:rPr>
              <a:t>des micros</a:t>
            </a:r>
            <a:endParaRPr lang="en-US" sz="3200" dirty="0">
              <a:cs typeface="+mn-cs"/>
            </a:endParaRPr>
          </a:p>
          <a:p>
            <a:pPr>
              <a:spcBef>
                <a:spcPct val="50000"/>
              </a:spcBef>
              <a:defRPr/>
            </a:pPr>
            <a:r>
              <a:rPr lang="en-US" sz="3200" i="1" dirty="0">
                <a:cs typeface="+mn-cs"/>
              </a:rPr>
              <a:t>4- </a:t>
            </a:r>
            <a:r>
              <a:rPr lang="en-US" sz="3200" i="1" dirty="0" err="1">
                <a:cs typeface="+mn-cs"/>
              </a:rPr>
              <a:t>Fondements</a:t>
            </a:r>
            <a:r>
              <a:rPr lang="en-US" sz="3200" i="1" dirty="0">
                <a:cs typeface="+mn-cs"/>
              </a:rPr>
              <a:t> </a:t>
            </a:r>
            <a:r>
              <a:rPr lang="en-US" sz="3200" i="1" dirty="0" err="1">
                <a:cs typeface="+mn-cs"/>
              </a:rPr>
              <a:t>ergonomiques</a:t>
            </a:r>
            <a:r>
              <a:rPr lang="en-US" sz="3200" i="1" dirty="0">
                <a:cs typeface="+mn-cs"/>
              </a:rPr>
              <a:t>  des applications </a:t>
            </a:r>
            <a:r>
              <a:rPr lang="en-US" sz="3200" i="1" dirty="0" err="1">
                <a:cs typeface="+mn-cs"/>
              </a:rPr>
              <a:t>ayant</a:t>
            </a:r>
            <a:r>
              <a:rPr lang="en-US" sz="3200" i="1" dirty="0">
                <a:cs typeface="+mn-cs"/>
              </a:rPr>
              <a:t> </a:t>
            </a:r>
            <a:r>
              <a:rPr lang="en-US" sz="3200" i="1" dirty="0" err="1">
                <a:cs typeface="+mn-cs"/>
              </a:rPr>
              <a:t>une</a:t>
            </a:r>
            <a:r>
              <a:rPr lang="en-US" sz="3200" i="1" dirty="0">
                <a:cs typeface="+mn-cs"/>
              </a:rPr>
              <a:t> Interface </a:t>
            </a:r>
            <a:r>
              <a:rPr lang="en-US" sz="3200" i="1" dirty="0" err="1" smtClean="0">
                <a:cs typeface="+mn-cs"/>
              </a:rPr>
              <a:t>Graphique</a:t>
            </a:r>
            <a:r>
              <a:rPr lang="en-US" sz="3200" i="1" dirty="0" smtClean="0">
                <a:cs typeface="+mn-cs"/>
              </a:rPr>
              <a:t> + </a:t>
            </a:r>
            <a:r>
              <a:rPr lang="en-US" sz="3200" i="1" dirty="0" err="1" smtClean="0">
                <a:cs typeface="+mn-cs"/>
              </a:rPr>
              <a:t>autres</a:t>
            </a:r>
            <a:endParaRPr lang="en-US" sz="3200" i="1" dirty="0">
              <a:cs typeface="+mn-cs"/>
            </a:endParaRPr>
          </a:p>
          <a:p>
            <a:pPr marL="457200" indent="-457200">
              <a:spcBef>
                <a:spcPct val="50000"/>
              </a:spcBef>
              <a:buFont typeface="Arial"/>
              <a:buChar char="•"/>
              <a:defRPr/>
            </a:pPr>
            <a:r>
              <a:rPr lang="en-US" sz="3200" dirty="0" err="1" smtClean="0">
                <a:cs typeface="+mn-cs"/>
              </a:rPr>
              <a:t>Suivi</a:t>
            </a:r>
            <a:r>
              <a:rPr lang="en-US" sz="3200" dirty="0" smtClean="0">
                <a:cs typeface="+mn-cs"/>
              </a:rPr>
              <a:t> </a:t>
            </a:r>
            <a:r>
              <a:rPr lang="en-US" sz="3200" dirty="0" err="1">
                <a:cs typeface="+mn-cs"/>
              </a:rPr>
              <a:t>ensuite</a:t>
            </a:r>
            <a:r>
              <a:rPr lang="en-US" sz="3200" dirty="0">
                <a:cs typeface="+mn-cs"/>
              </a:rPr>
              <a:t> de </a:t>
            </a:r>
            <a:r>
              <a:rPr lang="en-US" sz="3200" dirty="0" err="1">
                <a:cs typeface="+mn-cs"/>
              </a:rPr>
              <a:t>vos</a:t>
            </a:r>
            <a:r>
              <a:rPr lang="en-US" sz="3200" dirty="0">
                <a:cs typeface="+mn-cs"/>
              </a:rPr>
              <a:t> exposés.</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C7B76BD-BB5D-304B-8A51-313C9B036046}" type="slidenum">
              <a:rPr lang="fr-FR"/>
              <a:pPr>
                <a:defRPr/>
              </a:pPr>
              <a:t>71</a:t>
            </a:fld>
            <a:endParaRPr lang="fr-FR"/>
          </a:p>
        </p:txBody>
      </p:sp>
      <p:sp>
        <p:nvSpPr>
          <p:cNvPr id="971778"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971779"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971780" name="Text Box 4"/>
          <p:cNvSpPr txBox="1">
            <a:spLocks noChangeArrowheads="1"/>
          </p:cNvSpPr>
          <p:nvPr/>
        </p:nvSpPr>
        <p:spPr bwMode="auto">
          <a:xfrm>
            <a:off x="762000" y="381000"/>
            <a:ext cx="8839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400" b="1" dirty="0" smtClean="0">
                <a:solidFill>
                  <a:srgbClr val="0000FF"/>
                </a:solidFill>
              </a:rPr>
              <a:t>Evaluation du module</a:t>
            </a:r>
            <a:endParaRPr lang="en-US" sz="4400" dirty="0" smtClean="0">
              <a:solidFill>
                <a:srgbClr val="0000FF"/>
              </a:solidFill>
            </a:endParaRPr>
          </a:p>
          <a:p>
            <a:pPr>
              <a:spcBef>
                <a:spcPct val="50000"/>
              </a:spcBef>
              <a:defRPr/>
            </a:pPr>
            <a:r>
              <a:rPr lang="en-US" sz="3200" dirty="0" smtClean="0"/>
              <a:t>Un </a:t>
            </a:r>
            <a:r>
              <a:rPr lang="en-US" sz="3200" dirty="0" err="1" smtClean="0"/>
              <a:t>examen</a:t>
            </a:r>
            <a:r>
              <a:rPr lang="en-US" sz="3200" dirty="0" smtClean="0"/>
              <a:t> </a:t>
            </a:r>
            <a:r>
              <a:rPr lang="en-US" sz="3200" dirty="0" err="1" smtClean="0"/>
              <a:t>sur</a:t>
            </a:r>
            <a:r>
              <a:rPr lang="en-US" sz="3200" dirty="0" smtClean="0"/>
              <a:t> table (court). Questions, </a:t>
            </a:r>
            <a:r>
              <a:rPr lang="en-US" sz="3200" dirty="0" err="1" smtClean="0"/>
              <a:t>synthèse</a:t>
            </a:r>
            <a:r>
              <a:rPr lang="en-US" sz="3200" dirty="0" smtClean="0"/>
              <a:t> </a:t>
            </a:r>
            <a:r>
              <a:rPr lang="en-US" sz="3200" dirty="0" err="1" smtClean="0"/>
              <a:t>ou</a:t>
            </a:r>
            <a:r>
              <a:rPr lang="en-US" sz="3200" dirty="0" smtClean="0"/>
              <a:t> </a:t>
            </a:r>
            <a:r>
              <a:rPr lang="en-US" sz="3200" dirty="0" err="1" smtClean="0"/>
              <a:t>définition</a:t>
            </a:r>
            <a:r>
              <a:rPr lang="en-US" sz="3200" dirty="0" smtClean="0"/>
              <a:t> de </a:t>
            </a:r>
            <a:r>
              <a:rPr lang="en-US" sz="3200" dirty="0" err="1" smtClean="0"/>
              <a:t>termes</a:t>
            </a:r>
            <a:r>
              <a:rPr lang="en-US" sz="3200" dirty="0" smtClean="0"/>
              <a:t> de </a:t>
            </a:r>
            <a:r>
              <a:rPr lang="en-US" sz="3200" dirty="0" err="1" smtClean="0"/>
              <a:t>vocabulaire</a:t>
            </a:r>
            <a:r>
              <a:rPr lang="en-US" sz="3200" dirty="0" smtClean="0"/>
              <a:t> </a:t>
            </a:r>
            <a:r>
              <a:rPr lang="en-US" sz="3200" dirty="0" err="1" smtClean="0"/>
              <a:t>portant</a:t>
            </a:r>
            <a:r>
              <a:rPr lang="en-US" sz="3200" dirty="0" smtClean="0"/>
              <a:t> </a:t>
            </a:r>
            <a:r>
              <a:rPr lang="en-US" sz="3200" dirty="0" err="1" smtClean="0"/>
              <a:t>sur</a:t>
            </a:r>
            <a:r>
              <a:rPr lang="en-US" sz="3200" dirty="0" smtClean="0"/>
              <a:t> les premiers </a:t>
            </a:r>
            <a:r>
              <a:rPr lang="en-US" sz="3200" dirty="0" err="1" smtClean="0"/>
              <a:t>cours</a:t>
            </a:r>
            <a:r>
              <a:rPr lang="en-US" sz="3200" dirty="0" smtClean="0"/>
              <a:t>, </a:t>
            </a:r>
            <a:r>
              <a:rPr lang="en-US" sz="3200" dirty="0" err="1" smtClean="0"/>
              <a:t>ou</a:t>
            </a:r>
            <a:r>
              <a:rPr lang="en-US" sz="3200" dirty="0" smtClean="0"/>
              <a:t> </a:t>
            </a:r>
            <a:r>
              <a:rPr lang="en-US" sz="3200" dirty="0" err="1" smtClean="0"/>
              <a:t>sur</a:t>
            </a:r>
            <a:r>
              <a:rPr lang="en-US" sz="3200" dirty="0" smtClean="0"/>
              <a:t> les exposés (</a:t>
            </a:r>
            <a:r>
              <a:rPr lang="en-US" sz="3200" dirty="0" err="1" smtClean="0"/>
              <a:t>prenez</a:t>
            </a:r>
            <a:r>
              <a:rPr lang="en-US" sz="3200" dirty="0" smtClean="0"/>
              <a:t> des notes!). </a:t>
            </a:r>
          </a:p>
          <a:p>
            <a:pPr>
              <a:spcBef>
                <a:spcPct val="50000"/>
              </a:spcBef>
              <a:buFontTx/>
              <a:buChar char="•"/>
              <a:defRPr/>
            </a:pPr>
            <a:r>
              <a:rPr lang="en-US" sz="3200" dirty="0" smtClean="0"/>
              <a:t> Note de base = 2/3 note exposé + 1/3 note </a:t>
            </a:r>
            <a:r>
              <a:rPr lang="en-US" sz="3200" dirty="0" err="1" smtClean="0"/>
              <a:t>examen</a:t>
            </a:r>
            <a:r>
              <a:rPr lang="en-US" sz="3200" dirty="0" smtClean="0"/>
              <a:t>.</a:t>
            </a:r>
          </a:p>
          <a:p>
            <a:pPr>
              <a:spcBef>
                <a:spcPct val="50000"/>
              </a:spcBef>
              <a:buFontTx/>
              <a:buChar char="•"/>
              <a:defRPr/>
            </a:pPr>
            <a:r>
              <a:rPr lang="en-US" sz="3200" dirty="0" smtClean="0"/>
              <a:t> Note finale : la note </a:t>
            </a:r>
            <a:r>
              <a:rPr lang="en-US" sz="3200" dirty="0" err="1" smtClean="0"/>
              <a:t>précédente</a:t>
            </a:r>
            <a:r>
              <a:rPr lang="en-US" sz="3200" dirty="0" smtClean="0"/>
              <a:t>, </a:t>
            </a:r>
            <a:r>
              <a:rPr lang="en-US" sz="3200" dirty="0" err="1" smtClean="0"/>
              <a:t>pondérée</a:t>
            </a:r>
            <a:r>
              <a:rPr lang="en-US" sz="3200" dirty="0" smtClean="0"/>
              <a:t> par </a:t>
            </a:r>
            <a:r>
              <a:rPr lang="en-US" sz="3200" dirty="0" err="1" smtClean="0"/>
              <a:t>une</a:t>
            </a:r>
            <a:r>
              <a:rPr lang="en-US" sz="3200" dirty="0" smtClean="0"/>
              <a:t> note de </a:t>
            </a:r>
            <a:r>
              <a:rPr lang="en-US" sz="3200" dirty="0" err="1" smtClean="0"/>
              <a:t>présence</a:t>
            </a:r>
            <a:r>
              <a:rPr lang="en-US" sz="3200" dirty="0" smtClean="0"/>
              <a:t> et de participation.</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pPr marL="0" indent="0" algn="ctr">
              <a:buNone/>
            </a:pPr>
            <a:r>
              <a:rPr lang="fr-FR" sz="4800" dirty="0" smtClean="0">
                <a:solidFill>
                  <a:srgbClr val="0000FF"/>
                </a:solidFill>
              </a:rPr>
              <a:t>Sujets d’exposés</a:t>
            </a:r>
            <a:endParaRPr lang="fr-FR" sz="4800" dirty="0">
              <a:solidFill>
                <a:srgbClr val="0000FF"/>
              </a:solidFill>
            </a:endParaRPr>
          </a:p>
        </p:txBody>
      </p:sp>
      <p:sp>
        <p:nvSpPr>
          <p:cNvPr id="4" name="Espace réservé du numéro de diapositive 3"/>
          <p:cNvSpPr>
            <a:spLocks noGrp="1"/>
          </p:cNvSpPr>
          <p:nvPr>
            <p:ph type="sldNum" sz="quarter" idx="12"/>
          </p:nvPr>
        </p:nvSpPr>
        <p:spPr/>
        <p:txBody>
          <a:bodyPr/>
          <a:lstStyle/>
          <a:p>
            <a:pPr>
              <a:defRPr/>
            </a:pPr>
            <a:fld id="{F466A487-7ED3-0146-9DDD-D8A729717177}" type="slidenum">
              <a:rPr lang="fr-FR" smtClean="0"/>
              <a:pPr>
                <a:defRPr/>
              </a:pPr>
              <a:t>72</a:t>
            </a:fld>
            <a:endParaRPr lang="fr-FR"/>
          </a:p>
        </p:txBody>
      </p:sp>
      <p:sp>
        <p:nvSpPr>
          <p:cNvPr id="5" name="Rectangle 4"/>
          <p:cNvSpPr/>
          <p:nvPr/>
        </p:nvSpPr>
        <p:spPr>
          <a:xfrm>
            <a:off x="1280592" y="3687415"/>
            <a:ext cx="7632848" cy="646331"/>
          </a:xfrm>
          <a:prstGeom prst="rect">
            <a:avLst/>
          </a:prstGeom>
        </p:spPr>
        <p:txBody>
          <a:bodyPr wrap="square">
            <a:spAutoFit/>
          </a:bodyPr>
          <a:lstStyle/>
          <a:p>
            <a:pPr algn="ctr" eaLnBrk="1" hangingPunct="1">
              <a:defRPr/>
            </a:pPr>
            <a:r>
              <a:rPr lang="en-US" sz="3600" dirty="0">
                <a:solidFill>
                  <a:srgbClr val="FF0000"/>
                </a:solidFill>
              </a:rPr>
              <a:t>(</a:t>
            </a:r>
            <a:r>
              <a:rPr lang="en-US" sz="3600" dirty="0" err="1">
                <a:solidFill>
                  <a:srgbClr val="FF0000"/>
                </a:solidFill>
              </a:rPr>
              <a:t>mais</a:t>
            </a:r>
            <a:r>
              <a:rPr lang="en-US" sz="3600" dirty="0">
                <a:solidFill>
                  <a:srgbClr val="FF0000"/>
                </a:solidFill>
              </a:rPr>
              <a:t> </a:t>
            </a:r>
            <a:r>
              <a:rPr lang="en-US" sz="3600" dirty="0" err="1">
                <a:solidFill>
                  <a:srgbClr val="FF0000"/>
                </a:solidFill>
              </a:rPr>
              <a:t>vous</a:t>
            </a:r>
            <a:r>
              <a:rPr lang="en-US" sz="3600" dirty="0">
                <a:solidFill>
                  <a:srgbClr val="FF0000"/>
                </a:solidFill>
              </a:rPr>
              <a:t> </a:t>
            </a:r>
            <a:r>
              <a:rPr lang="en-US" sz="3600" dirty="0" err="1">
                <a:solidFill>
                  <a:srgbClr val="FF0000"/>
                </a:solidFill>
              </a:rPr>
              <a:t>pouvez</a:t>
            </a:r>
            <a:r>
              <a:rPr lang="en-US" sz="3600" dirty="0">
                <a:solidFill>
                  <a:srgbClr val="FF0000"/>
                </a:solidFill>
              </a:rPr>
              <a:t> en proposer </a:t>
            </a:r>
            <a:r>
              <a:rPr lang="en-US" sz="3600" dirty="0" err="1">
                <a:solidFill>
                  <a:srgbClr val="FF0000"/>
                </a:solidFill>
              </a:rPr>
              <a:t>d’autres</a:t>
            </a:r>
            <a:r>
              <a:rPr lang="en-US" sz="3600" dirty="0">
                <a:solidFill>
                  <a:srgbClr val="FF0000"/>
                </a:solidFill>
              </a:rPr>
              <a:t>)</a:t>
            </a:r>
          </a:p>
        </p:txBody>
      </p:sp>
    </p:spTree>
    <p:extLst>
      <p:ext uri="{BB962C8B-B14F-4D97-AF65-F5344CB8AC3E}">
        <p14:creationId xmlns:p14="http://schemas.microsoft.com/office/powerpoint/2010/main" val="218052199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73</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3818476204"/>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054"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3442532389"/>
              </p:ext>
            </p:extLst>
          </p:nvPr>
        </p:nvGraphicFramePr>
        <p:xfrm>
          <a:off x="639440" y="696913"/>
          <a:ext cx="9570144" cy="5461000"/>
        </p:xfrm>
        <a:graphic>
          <a:graphicData uri="http://schemas.openxmlformats.org/presentationml/2006/ole">
            <mc:AlternateContent xmlns:mc="http://schemas.openxmlformats.org/markup-compatibility/2006">
              <mc:Choice xmlns:v="urn:schemas-microsoft-com:vml" Requires="v">
                <p:oleObj spid="_x0000_s1055" name="Document" r:id="rId5" imgW="8839200" imgH="5461000" progId="Word.Document.12">
                  <p:embed/>
                </p:oleObj>
              </mc:Choice>
              <mc:Fallback>
                <p:oleObj name="Document" r:id="rId5" imgW="8839200" imgH="5461000" progId="Word.Document.12">
                  <p:embed/>
                  <p:pic>
                    <p:nvPicPr>
                      <p:cNvPr id="0" name=""/>
                      <p:cNvPicPr/>
                      <p:nvPr/>
                    </p:nvPicPr>
                    <p:blipFill>
                      <a:blip r:embed="rId6"/>
                      <a:stretch>
                        <a:fillRect/>
                      </a:stretch>
                    </p:blipFill>
                    <p:spPr>
                      <a:xfrm>
                        <a:off x="639440" y="696913"/>
                        <a:ext cx="9570144" cy="5461000"/>
                      </a:xfrm>
                      <a:prstGeom prst="rect">
                        <a:avLst/>
                      </a:prstGeom>
                    </p:spPr>
                  </p:pic>
                </p:oleObj>
              </mc:Fallback>
            </mc:AlternateContent>
          </a:graphicData>
        </a:graphic>
      </p:graphicFrame>
    </p:spTree>
    <p:extLst>
      <p:ext uri="{BB962C8B-B14F-4D97-AF65-F5344CB8AC3E}">
        <p14:creationId xmlns:p14="http://schemas.microsoft.com/office/powerpoint/2010/main" val="296268045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74</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590990807"/>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85372"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4085623643"/>
              </p:ext>
            </p:extLst>
          </p:nvPr>
        </p:nvGraphicFramePr>
        <p:xfrm>
          <a:off x="639763" y="709613"/>
          <a:ext cx="9569450" cy="5435600"/>
        </p:xfrm>
        <a:graphic>
          <a:graphicData uri="http://schemas.openxmlformats.org/presentationml/2006/ole">
            <mc:AlternateContent xmlns:mc="http://schemas.openxmlformats.org/markup-compatibility/2006">
              <mc:Choice xmlns:v="urn:schemas-microsoft-com:vml" Requires="v">
                <p:oleObj spid="_x0000_s185373" name="Document" r:id="rId5" imgW="8839200" imgH="5435600" progId="Word.Document.12">
                  <p:embed/>
                </p:oleObj>
              </mc:Choice>
              <mc:Fallback>
                <p:oleObj name="Document" r:id="rId5" imgW="8839200" imgH="5435600" progId="Word.Document.12">
                  <p:embed/>
                  <p:pic>
                    <p:nvPicPr>
                      <p:cNvPr id="0" name=""/>
                      <p:cNvPicPr/>
                      <p:nvPr/>
                    </p:nvPicPr>
                    <p:blipFill>
                      <a:blip r:embed="rId6"/>
                      <a:stretch>
                        <a:fillRect/>
                      </a:stretch>
                    </p:blipFill>
                    <p:spPr>
                      <a:xfrm>
                        <a:off x="639763" y="709613"/>
                        <a:ext cx="9569450" cy="5435600"/>
                      </a:xfrm>
                      <a:prstGeom prst="rect">
                        <a:avLst/>
                      </a:prstGeom>
                    </p:spPr>
                  </p:pic>
                </p:oleObj>
              </mc:Fallback>
            </mc:AlternateContent>
          </a:graphicData>
        </a:graphic>
      </p:graphicFrame>
    </p:spTree>
    <p:extLst>
      <p:ext uri="{BB962C8B-B14F-4D97-AF65-F5344CB8AC3E}">
        <p14:creationId xmlns:p14="http://schemas.microsoft.com/office/powerpoint/2010/main" val="7934129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75</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1697341860"/>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86394"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4121103165"/>
              </p:ext>
            </p:extLst>
          </p:nvPr>
        </p:nvGraphicFramePr>
        <p:xfrm>
          <a:off x="639763" y="1141413"/>
          <a:ext cx="9569450" cy="4572000"/>
        </p:xfrm>
        <a:graphic>
          <a:graphicData uri="http://schemas.openxmlformats.org/presentationml/2006/ole">
            <mc:AlternateContent xmlns:mc="http://schemas.openxmlformats.org/markup-compatibility/2006">
              <mc:Choice xmlns:v="urn:schemas-microsoft-com:vml" Requires="v">
                <p:oleObj spid="_x0000_s186395" name="Document" r:id="rId5" imgW="8839200" imgH="4572000" progId="Word.Document.12">
                  <p:embed/>
                </p:oleObj>
              </mc:Choice>
              <mc:Fallback>
                <p:oleObj name="Document" r:id="rId5" imgW="8839200" imgH="4572000" progId="Word.Document.12">
                  <p:embed/>
                  <p:pic>
                    <p:nvPicPr>
                      <p:cNvPr id="0" name=""/>
                      <p:cNvPicPr/>
                      <p:nvPr/>
                    </p:nvPicPr>
                    <p:blipFill>
                      <a:blip r:embed="rId6"/>
                      <a:stretch>
                        <a:fillRect/>
                      </a:stretch>
                    </p:blipFill>
                    <p:spPr>
                      <a:xfrm>
                        <a:off x="639763" y="1141413"/>
                        <a:ext cx="9569450" cy="4572000"/>
                      </a:xfrm>
                      <a:prstGeom prst="rect">
                        <a:avLst/>
                      </a:prstGeom>
                    </p:spPr>
                  </p:pic>
                </p:oleObj>
              </mc:Fallback>
            </mc:AlternateContent>
          </a:graphicData>
        </a:graphic>
      </p:graphicFrame>
    </p:spTree>
    <p:extLst>
      <p:ext uri="{BB962C8B-B14F-4D97-AF65-F5344CB8AC3E}">
        <p14:creationId xmlns:p14="http://schemas.microsoft.com/office/powerpoint/2010/main" val="160591166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76</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519334050"/>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87418"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3738854697"/>
              </p:ext>
            </p:extLst>
          </p:nvPr>
        </p:nvGraphicFramePr>
        <p:xfrm>
          <a:off x="639763" y="969963"/>
          <a:ext cx="9569450" cy="4914900"/>
        </p:xfrm>
        <a:graphic>
          <a:graphicData uri="http://schemas.openxmlformats.org/presentationml/2006/ole">
            <mc:AlternateContent xmlns:mc="http://schemas.openxmlformats.org/markup-compatibility/2006">
              <mc:Choice xmlns:v="urn:schemas-microsoft-com:vml" Requires="v">
                <p:oleObj spid="_x0000_s187419" name="Document" r:id="rId5" imgW="8839200" imgH="4914900" progId="Word.Document.12">
                  <p:embed/>
                </p:oleObj>
              </mc:Choice>
              <mc:Fallback>
                <p:oleObj name="Document" r:id="rId5" imgW="8839200" imgH="4914900" progId="Word.Document.12">
                  <p:embed/>
                  <p:pic>
                    <p:nvPicPr>
                      <p:cNvPr id="0" name=""/>
                      <p:cNvPicPr/>
                      <p:nvPr/>
                    </p:nvPicPr>
                    <p:blipFill>
                      <a:blip r:embed="rId6"/>
                      <a:stretch>
                        <a:fillRect/>
                      </a:stretch>
                    </p:blipFill>
                    <p:spPr>
                      <a:xfrm>
                        <a:off x="639763" y="969963"/>
                        <a:ext cx="9569450" cy="4914900"/>
                      </a:xfrm>
                      <a:prstGeom prst="rect">
                        <a:avLst/>
                      </a:prstGeom>
                    </p:spPr>
                  </p:pic>
                </p:oleObj>
              </mc:Fallback>
            </mc:AlternateContent>
          </a:graphicData>
        </a:graphic>
      </p:graphicFrame>
    </p:spTree>
    <p:extLst>
      <p:ext uri="{BB962C8B-B14F-4D97-AF65-F5344CB8AC3E}">
        <p14:creationId xmlns:p14="http://schemas.microsoft.com/office/powerpoint/2010/main" val="166010028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77</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1171191944"/>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88442"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2631260872"/>
              </p:ext>
            </p:extLst>
          </p:nvPr>
        </p:nvGraphicFramePr>
        <p:xfrm>
          <a:off x="639763" y="1477963"/>
          <a:ext cx="9569450" cy="3898900"/>
        </p:xfrm>
        <a:graphic>
          <a:graphicData uri="http://schemas.openxmlformats.org/presentationml/2006/ole">
            <mc:AlternateContent xmlns:mc="http://schemas.openxmlformats.org/markup-compatibility/2006">
              <mc:Choice xmlns:v="urn:schemas-microsoft-com:vml" Requires="v">
                <p:oleObj spid="_x0000_s188443" name="Document" r:id="rId5" imgW="8839200" imgH="3898900" progId="Word.Document.12">
                  <p:embed/>
                </p:oleObj>
              </mc:Choice>
              <mc:Fallback>
                <p:oleObj name="Document" r:id="rId5" imgW="8839200" imgH="3898900" progId="Word.Document.12">
                  <p:embed/>
                  <p:pic>
                    <p:nvPicPr>
                      <p:cNvPr id="0" name=""/>
                      <p:cNvPicPr/>
                      <p:nvPr/>
                    </p:nvPicPr>
                    <p:blipFill>
                      <a:blip r:embed="rId6"/>
                      <a:stretch>
                        <a:fillRect/>
                      </a:stretch>
                    </p:blipFill>
                    <p:spPr>
                      <a:xfrm>
                        <a:off x="639763" y="1477963"/>
                        <a:ext cx="9569450" cy="3898900"/>
                      </a:xfrm>
                      <a:prstGeom prst="rect">
                        <a:avLst/>
                      </a:prstGeom>
                    </p:spPr>
                  </p:pic>
                </p:oleObj>
              </mc:Fallback>
            </mc:AlternateContent>
          </a:graphicData>
        </a:graphic>
      </p:graphicFrame>
    </p:spTree>
    <p:extLst>
      <p:ext uri="{BB962C8B-B14F-4D97-AF65-F5344CB8AC3E}">
        <p14:creationId xmlns:p14="http://schemas.microsoft.com/office/powerpoint/2010/main" val="350942234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78</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4023106796"/>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89466"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3678047384"/>
              </p:ext>
            </p:extLst>
          </p:nvPr>
        </p:nvGraphicFramePr>
        <p:xfrm>
          <a:off x="639763" y="1808163"/>
          <a:ext cx="9569450" cy="3238500"/>
        </p:xfrm>
        <a:graphic>
          <a:graphicData uri="http://schemas.openxmlformats.org/presentationml/2006/ole">
            <mc:AlternateContent xmlns:mc="http://schemas.openxmlformats.org/markup-compatibility/2006">
              <mc:Choice xmlns:v="urn:schemas-microsoft-com:vml" Requires="v">
                <p:oleObj spid="_x0000_s189467" name="Document" r:id="rId5" imgW="8839200" imgH="3238500" progId="Word.Document.12">
                  <p:embed/>
                </p:oleObj>
              </mc:Choice>
              <mc:Fallback>
                <p:oleObj name="Document" r:id="rId5" imgW="8839200" imgH="3238500" progId="Word.Document.12">
                  <p:embed/>
                  <p:pic>
                    <p:nvPicPr>
                      <p:cNvPr id="0" name=""/>
                      <p:cNvPicPr/>
                      <p:nvPr/>
                    </p:nvPicPr>
                    <p:blipFill>
                      <a:blip r:embed="rId6"/>
                      <a:stretch>
                        <a:fillRect/>
                      </a:stretch>
                    </p:blipFill>
                    <p:spPr>
                      <a:xfrm>
                        <a:off x="639763" y="1808163"/>
                        <a:ext cx="9569450" cy="3238500"/>
                      </a:xfrm>
                      <a:prstGeom prst="rect">
                        <a:avLst/>
                      </a:prstGeom>
                    </p:spPr>
                  </p:pic>
                </p:oleObj>
              </mc:Fallback>
            </mc:AlternateContent>
          </a:graphicData>
        </a:graphic>
      </p:graphicFrame>
    </p:spTree>
    <p:extLst>
      <p:ext uri="{BB962C8B-B14F-4D97-AF65-F5344CB8AC3E}">
        <p14:creationId xmlns:p14="http://schemas.microsoft.com/office/powerpoint/2010/main" val="26991513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79</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800506005"/>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90492"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3214329469"/>
              </p:ext>
            </p:extLst>
          </p:nvPr>
        </p:nvGraphicFramePr>
        <p:xfrm>
          <a:off x="639763" y="1433513"/>
          <a:ext cx="9569450" cy="3987800"/>
        </p:xfrm>
        <a:graphic>
          <a:graphicData uri="http://schemas.openxmlformats.org/presentationml/2006/ole">
            <mc:AlternateContent xmlns:mc="http://schemas.openxmlformats.org/markup-compatibility/2006">
              <mc:Choice xmlns:v="urn:schemas-microsoft-com:vml" Requires="v">
                <p:oleObj spid="_x0000_s190493" name="Document" r:id="rId5" imgW="8839200" imgH="3987800" progId="Word.Document.12">
                  <p:embed/>
                </p:oleObj>
              </mc:Choice>
              <mc:Fallback>
                <p:oleObj name="Document" r:id="rId5" imgW="8839200" imgH="3987800" progId="Word.Document.12">
                  <p:embed/>
                  <p:pic>
                    <p:nvPicPr>
                      <p:cNvPr id="0" name=""/>
                      <p:cNvPicPr/>
                      <p:nvPr/>
                    </p:nvPicPr>
                    <p:blipFill>
                      <a:blip r:embed="rId6"/>
                      <a:stretch>
                        <a:fillRect/>
                      </a:stretch>
                    </p:blipFill>
                    <p:spPr>
                      <a:xfrm>
                        <a:off x="639763" y="1433513"/>
                        <a:ext cx="9569450" cy="3987800"/>
                      </a:xfrm>
                      <a:prstGeom prst="rect">
                        <a:avLst/>
                      </a:prstGeom>
                    </p:spPr>
                  </p:pic>
                </p:oleObj>
              </mc:Fallback>
            </mc:AlternateContent>
          </a:graphicData>
        </a:graphic>
      </p:graphicFrame>
    </p:spTree>
    <p:extLst>
      <p:ext uri="{BB962C8B-B14F-4D97-AF65-F5344CB8AC3E}">
        <p14:creationId xmlns:p14="http://schemas.microsoft.com/office/powerpoint/2010/main" val="422278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073ECAD-8861-F34A-8511-79A933076ED4}" type="slidenum">
              <a:rPr lang="fr-FR"/>
              <a:pPr>
                <a:defRPr/>
              </a:pPr>
              <a:t>8</a:t>
            </a:fld>
            <a:endParaRPr lang="fr-FR"/>
          </a:p>
        </p:txBody>
      </p:sp>
      <p:sp>
        <p:nvSpPr>
          <p:cNvPr id="730114" name="Rectangle 2"/>
          <p:cNvSpPr>
            <a:spLocks noGrp="1" noChangeArrowheads="1"/>
          </p:cNvSpPr>
          <p:nvPr>
            <p:ph type="title"/>
          </p:nvPr>
        </p:nvSpPr>
        <p:spPr>
          <a:xfrm>
            <a:off x="379413" y="304800"/>
            <a:ext cx="9526587" cy="1143000"/>
          </a:xfrm>
        </p:spPr>
        <p:txBody>
          <a:bodyPr/>
          <a:lstStyle/>
          <a:p>
            <a:pPr algn="l" eaLnBrk="1" hangingPunct="1">
              <a:spcBef>
                <a:spcPts val="1200"/>
              </a:spcBef>
              <a:spcAft>
                <a:spcPts val="300"/>
              </a:spcAft>
              <a:defRPr/>
            </a:pPr>
            <a:r>
              <a:rPr lang="fr-FR" b="1" smtClean="0">
                <a:latin typeface="Palatino" charset="0"/>
              </a:rPr>
              <a:t>Interaction Homme-Machine (1980)</a:t>
            </a:r>
          </a:p>
        </p:txBody>
      </p:sp>
      <p:sp>
        <p:nvSpPr>
          <p:cNvPr id="730115" name="Rectangle 3"/>
          <p:cNvSpPr>
            <a:spLocks noGrp="1" noChangeArrowheads="1"/>
          </p:cNvSpPr>
          <p:nvPr>
            <p:ph type="body" idx="1"/>
          </p:nvPr>
        </p:nvSpPr>
        <p:spPr>
          <a:xfrm>
            <a:off x="304800" y="1295400"/>
            <a:ext cx="9601200" cy="5562600"/>
          </a:xfrm>
        </p:spPr>
        <p:txBody>
          <a:bodyPr/>
          <a:lstStyle/>
          <a:p>
            <a:pPr eaLnBrk="1" hangingPunct="1">
              <a:lnSpc>
                <a:spcPct val="90000"/>
              </a:lnSpc>
              <a:buFontTx/>
              <a:buNone/>
            </a:pPr>
            <a:r>
              <a:rPr lang="en-US" b="1" dirty="0">
                <a:solidFill>
                  <a:srgbClr val="000000"/>
                </a:solidFill>
                <a:latin typeface="Arial" charset="0"/>
                <a:ea typeface="ＭＳ Ｐゴシック" charset="0"/>
                <a:cs typeface="ＭＳ Ｐゴシック" charset="0"/>
              </a:rPr>
              <a:t> </a:t>
            </a:r>
            <a:r>
              <a:rPr lang="en-US" dirty="0">
                <a:solidFill>
                  <a:srgbClr val="000000"/>
                </a:solidFill>
                <a:latin typeface="Palatino" charset="0"/>
                <a:ea typeface="ＭＳ Ｐゴシック" charset="0"/>
                <a:cs typeface="ＭＳ Ｐゴシック" charset="0"/>
              </a:rPr>
              <a:t>On </a:t>
            </a:r>
            <a:r>
              <a:rPr lang="en-US" dirty="0" err="1">
                <a:solidFill>
                  <a:srgbClr val="000000"/>
                </a:solidFill>
                <a:latin typeface="Palatino" charset="0"/>
                <a:ea typeface="ＭＳ Ｐゴシック" charset="0"/>
                <a:cs typeface="ＭＳ Ｐゴシック" charset="0"/>
              </a:rPr>
              <a:t>va</a:t>
            </a:r>
            <a:r>
              <a:rPr lang="en-US"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alors</a:t>
            </a:r>
            <a:r>
              <a:rPr lang="en-US"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parler</a:t>
            </a:r>
            <a:r>
              <a:rPr lang="en-US" dirty="0">
                <a:solidFill>
                  <a:srgbClr val="000000"/>
                </a:solidFill>
                <a:latin typeface="Palatino" charset="0"/>
                <a:ea typeface="ＭＳ Ｐゴシック" charset="0"/>
                <a:cs typeface="ＭＳ Ｐゴシック" charset="0"/>
              </a:rPr>
              <a:t> de la </a:t>
            </a:r>
            <a:r>
              <a:rPr lang="en-US" b="1" i="1" dirty="0" err="1">
                <a:solidFill>
                  <a:srgbClr val="222268"/>
                </a:solidFill>
                <a:latin typeface="Palatino" charset="0"/>
                <a:ea typeface="ＭＳ Ｐゴシック" charset="0"/>
                <a:cs typeface="ＭＳ Ｐゴシック" charset="0"/>
              </a:rPr>
              <a:t>Psychologie</a:t>
            </a:r>
            <a:r>
              <a:rPr lang="en-US" dirty="0">
                <a:solidFill>
                  <a:srgbClr val="222268"/>
                </a:solidFill>
                <a:latin typeface="Palatino" charset="0"/>
                <a:ea typeface="ＭＳ Ｐゴシック" charset="0"/>
                <a:cs typeface="ＭＳ Ｐゴシック" charset="0"/>
              </a:rPr>
              <a:t> </a:t>
            </a:r>
            <a:r>
              <a:rPr lang="en-US" dirty="0">
                <a:solidFill>
                  <a:srgbClr val="000000"/>
                </a:solidFill>
                <a:latin typeface="Palatino" charset="0"/>
                <a:ea typeface="ＭＳ Ｐゴシック" charset="0"/>
                <a:cs typeface="ＭＳ Ｐゴシック" charset="0"/>
              </a:rPr>
              <a:t>de </a:t>
            </a:r>
            <a:r>
              <a:rPr lang="en-US" dirty="0" err="1">
                <a:solidFill>
                  <a:srgbClr val="000000"/>
                </a:solidFill>
                <a:latin typeface="Palatino" charset="0"/>
                <a:ea typeface="ＭＳ Ｐゴシック" charset="0"/>
                <a:cs typeface="ＭＳ Ｐゴシック" charset="0"/>
              </a:rPr>
              <a:t>l’interaction</a:t>
            </a:r>
            <a:r>
              <a:rPr lang="en-US"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homme</a:t>
            </a:r>
            <a:r>
              <a:rPr lang="en-US" dirty="0">
                <a:solidFill>
                  <a:srgbClr val="000000"/>
                </a:solidFill>
                <a:latin typeface="Palatino" charset="0"/>
                <a:ea typeface="ＭＳ Ｐゴシック" charset="0"/>
                <a:cs typeface="ＭＳ Ｐゴシック" charset="0"/>
              </a:rPr>
              <a:t>-machine, et on </a:t>
            </a:r>
            <a:r>
              <a:rPr lang="en-US" dirty="0" err="1">
                <a:solidFill>
                  <a:srgbClr val="000000"/>
                </a:solidFill>
                <a:latin typeface="Palatino" charset="0"/>
                <a:ea typeface="ＭＳ Ｐゴシック" charset="0"/>
                <a:cs typeface="ＭＳ Ｐゴシック" charset="0"/>
              </a:rPr>
              <a:t>va</a:t>
            </a:r>
            <a:r>
              <a:rPr lang="en-US" dirty="0">
                <a:solidFill>
                  <a:srgbClr val="000000"/>
                </a:solidFill>
                <a:latin typeface="Palatino" charset="0"/>
                <a:ea typeface="ＭＳ Ｐゴシック" charset="0"/>
                <a:cs typeface="ＭＳ Ｐゴシック" charset="0"/>
              </a:rPr>
              <a:t> essayer de la </a:t>
            </a:r>
            <a:r>
              <a:rPr lang="en-US" dirty="0" err="1">
                <a:solidFill>
                  <a:srgbClr val="000000"/>
                </a:solidFill>
                <a:latin typeface="Palatino" charset="0"/>
                <a:ea typeface="ＭＳ Ｐゴシック" charset="0"/>
                <a:cs typeface="ＭＳ Ｐゴシック" charset="0"/>
              </a:rPr>
              <a:t>modéliser</a:t>
            </a:r>
            <a:r>
              <a:rPr lang="en-US" dirty="0">
                <a:solidFill>
                  <a:srgbClr val="000000"/>
                </a:solidFill>
                <a:latin typeface="Palatino" charset="0"/>
                <a:ea typeface="ＭＳ Ｐゴシック" charset="0"/>
                <a:cs typeface="ＭＳ Ｐゴシック" charset="0"/>
              </a:rPr>
              <a:t> en </a:t>
            </a:r>
            <a:r>
              <a:rPr lang="en-US" i="1" dirty="0" err="1">
                <a:solidFill>
                  <a:srgbClr val="000000"/>
                </a:solidFill>
                <a:latin typeface="Palatino" charset="0"/>
                <a:ea typeface="ＭＳ Ｐゴシック" charset="0"/>
                <a:cs typeface="ＭＳ Ｐゴシック" charset="0"/>
              </a:rPr>
              <a:t>modélisant</a:t>
            </a:r>
            <a:r>
              <a:rPr lang="en-US" dirty="0">
                <a:solidFill>
                  <a:srgbClr val="000000"/>
                </a:solidFill>
                <a:latin typeface="Palatino" charset="0"/>
                <a:ea typeface="ＭＳ Ｐゴシック" charset="0"/>
                <a:cs typeface="ＭＳ Ｐゴシック" charset="0"/>
              </a:rPr>
              <a:t> le </a:t>
            </a:r>
            <a:r>
              <a:rPr lang="en-US" dirty="0" err="1">
                <a:solidFill>
                  <a:srgbClr val="000000"/>
                </a:solidFill>
                <a:latin typeface="Palatino" charset="0"/>
                <a:ea typeface="ＭＳ Ｐゴシック" charset="0"/>
                <a:cs typeface="ＭＳ Ｐゴシック" charset="0"/>
              </a:rPr>
              <a:t>système</a:t>
            </a:r>
            <a:r>
              <a:rPr lang="en-US"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interactif</a:t>
            </a:r>
            <a:r>
              <a:rPr lang="en-US" dirty="0">
                <a:solidFill>
                  <a:srgbClr val="000000"/>
                </a:solidFill>
                <a:latin typeface="Palatino" charset="0"/>
                <a:ea typeface="ＭＳ Ｐゴシック" charset="0"/>
                <a:cs typeface="ＭＳ Ｐゴシック" charset="0"/>
              </a:rPr>
              <a:t> global (i.e. le </a:t>
            </a:r>
            <a:r>
              <a:rPr lang="en-US" dirty="0" err="1">
                <a:solidFill>
                  <a:srgbClr val="000000"/>
                </a:solidFill>
                <a:latin typeface="Palatino" charset="0"/>
                <a:ea typeface="ＭＳ Ｐゴシック" charset="0"/>
                <a:cs typeface="ＭＳ Ｐゴシック" charset="0"/>
              </a:rPr>
              <a:t>système</a:t>
            </a:r>
            <a:r>
              <a:rPr lang="en-US" dirty="0">
                <a:solidFill>
                  <a:srgbClr val="000000"/>
                </a:solidFill>
                <a:latin typeface="Palatino" charset="0"/>
                <a:ea typeface="ＭＳ Ｐゴシック" charset="0"/>
                <a:cs typeface="ＭＳ Ｐゴシック" charset="0"/>
              </a:rPr>
              <a:t> </a:t>
            </a:r>
            <a:r>
              <a:rPr lang="en-US" dirty="0" err="1" smtClean="0">
                <a:solidFill>
                  <a:srgbClr val="000000"/>
                </a:solidFill>
                <a:latin typeface="Palatino" charset="0"/>
                <a:ea typeface="ＭＳ Ｐゴシック" charset="0"/>
                <a:cs typeface="ＭＳ Ｐゴシック" charset="0"/>
              </a:rPr>
              <a:t>informatique</a:t>
            </a:r>
            <a:r>
              <a:rPr lang="en-US" dirty="0" smtClean="0">
                <a:solidFill>
                  <a:srgbClr val="000000"/>
                </a:solidFill>
                <a:latin typeface="Palatino" charset="0"/>
                <a:ea typeface="ＭＳ Ｐゴシック" charset="0"/>
                <a:cs typeface="ＭＳ Ｐゴシック" charset="0"/>
              </a:rPr>
              <a:t> + </a:t>
            </a:r>
            <a:r>
              <a:rPr lang="en-US" dirty="0" err="1">
                <a:solidFill>
                  <a:srgbClr val="000000"/>
                </a:solidFill>
                <a:latin typeface="Palatino" charset="0"/>
                <a:ea typeface="ＭＳ Ｐゴシック" charset="0"/>
                <a:cs typeface="ＭＳ Ｐゴシック" charset="0"/>
              </a:rPr>
              <a:t>l’utilisateur</a:t>
            </a:r>
            <a:r>
              <a:rPr lang="en-US" dirty="0">
                <a:solidFill>
                  <a:srgbClr val="000000"/>
                </a:solidFill>
                <a:latin typeface="Palatino" charset="0"/>
                <a:ea typeface="ＭＳ Ｐゴシック" charset="0"/>
                <a:cs typeface="ＭＳ Ｐゴシック" charset="0"/>
              </a:rPr>
              <a:t>).</a:t>
            </a:r>
          </a:p>
          <a:p>
            <a:pPr eaLnBrk="1" hangingPunct="1">
              <a:lnSpc>
                <a:spcPct val="30000"/>
              </a:lnSpc>
              <a:buFontTx/>
              <a:buNone/>
            </a:pPr>
            <a:endParaRPr lang="en-US" b="1" dirty="0">
              <a:solidFill>
                <a:srgbClr val="000000"/>
              </a:solidFill>
              <a:latin typeface="Palatino" charset="0"/>
              <a:ea typeface="ＭＳ Ｐゴシック" charset="0"/>
              <a:cs typeface="ＭＳ Ｐゴシック" charset="0"/>
            </a:endParaRPr>
          </a:p>
          <a:p>
            <a:pPr eaLnBrk="1" hangingPunct="1">
              <a:lnSpc>
                <a:spcPct val="90000"/>
              </a:lnSpc>
              <a:buFontTx/>
              <a:buNone/>
            </a:pPr>
            <a:r>
              <a:rPr lang="en-US" sz="3600" b="1" dirty="0" err="1">
                <a:solidFill>
                  <a:srgbClr val="0000FF"/>
                </a:solidFill>
                <a:latin typeface="Palatino" charset="0"/>
                <a:ea typeface="ＭＳ Ｐゴシック" charset="0"/>
                <a:cs typeface="ＭＳ Ｐゴシック" charset="0"/>
              </a:rPr>
              <a:t>L’Interaction</a:t>
            </a:r>
            <a:r>
              <a:rPr lang="en-US" sz="3600" b="1" dirty="0">
                <a:solidFill>
                  <a:srgbClr val="0000FF"/>
                </a:solidFill>
                <a:latin typeface="Palatino" charset="0"/>
                <a:ea typeface="ＭＳ Ｐゴシック" charset="0"/>
                <a:cs typeface="ＭＳ Ｐゴシック" charset="0"/>
              </a:rPr>
              <a:t> </a:t>
            </a:r>
            <a:r>
              <a:rPr lang="en-US" sz="3600" b="1" dirty="0" err="1">
                <a:solidFill>
                  <a:srgbClr val="0000FF"/>
                </a:solidFill>
                <a:latin typeface="Palatino" charset="0"/>
                <a:ea typeface="ＭＳ Ｐゴシック" charset="0"/>
                <a:cs typeface="ＭＳ Ｐゴシック" charset="0"/>
              </a:rPr>
              <a:t>Homme</a:t>
            </a:r>
            <a:r>
              <a:rPr lang="en-US" sz="3600" b="1" dirty="0">
                <a:solidFill>
                  <a:srgbClr val="0000FF"/>
                </a:solidFill>
                <a:latin typeface="Palatino" charset="0"/>
                <a:ea typeface="ＭＳ Ｐゴシック" charset="0"/>
                <a:cs typeface="ＭＳ Ｐゴシック" charset="0"/>
              </a:rPr>
              <a:t>-Machine</a:t>
            </a:r>
          </a:p>
          <a:p>
            <a:pPr eaLnBrk="1" hangingPunct="1">
              <a:lnSpc>
                <a:spcPct val="90000"/>
              </a:lnSpc>
              <a:buFontTx/>
              <a:buNone/>
            </a:pPr>
            <a:r>
              <a:rPr lang="en-US" sz="3600" b="1"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devient</a:t>
            </a:r>
            <a:r>
              <a:rPr lang="en-US" dirty="0">
                <a:solidFill>
                  <a:srgbClr val="000000"/>
                </a:solidFill>
                <a:latin typeface="Palatino" charset="0"/>
                <a:ea typeface="ＭＳ Ｐゴシック" charset="0"/>
                <a:cs typeface="ＭＳ Ｐゴシック" charset="0"/>
              </a:rPr>
              <a:t> la discipline </a:t>
            </a:r>
            <a:r>
              <a:rPr lang="en-US" dirty="0" err="1">
                <a:solidFill>
                  <a:srgbClr val="000000"/>
                </a:solidFill>
                <a:latin typeface="Palatino" charset="0"/>
                <a:ea typeface="ＭＳ Ｐゴシック" charset="0"/>
                <a:cs typeface="ＭＳ Ｐゴシック" charset="0"/>
              </a:rPr>
              <a:t>englobant</a:t>
            </a:r>
            <a:r>
              <a:rPr lang="en-US"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l’ensemble</a:t>
            </a:r>
            <a:r>
              <a:rPr lang="en-US" dirty="0">
                <a:solidFill>
                  <a:srgbClr val="000000"/>
                </a:solidFill>
                <a:latin typeface="Palatino" charset="0"/>
                <a:ea typeface="ＭＳ Ｐゴシック" charset="0"/>
                <a:cs typeface="ＭＳ Ｐゴシック" charset="0"/>
              </a:rPr>
              <a:t> des aspects de </a:t>
            </a:r>
            <a:r>
              <a:rPr lang="en-US" b="1" dirty="0">
                <a:solidFill>
                  <a:srgbClr val="F63F1B"/>
                </a:solidFill>
                <a:latin typeface="Palatino" charset="0"/>
                <a:ea typeface="ＭＳ Ｐゴシック" charset="0"/>
                <a:cs typeface="ＭＳ Ｐゴシック" charset="0"/>
              </a:rPr>
              <a:t>la</a:t>
            </a:r>
            <a:r>
              <a:rPr lang="en-US" b="1" dirty="0">
                <a:solidFill>
                  <a:srgbClr val="000000"/>
                </a:solidFill>
                <a:latin typeface="Palatino" charset="0"/>
                <a:ea typeface="ＭＳ Ｐゴシック" charset="0"/>
                <a:cs typeface="ＭＳ Ｐゴシック" charset="0"/>
              </a:rPr>
              <a:t> </a:t>
            </a:r>
            <a:r>
              <a:rPr lang="en-US" b="1" dirty="0">
                <a:solidFill>
                  <a:srgbClr val="F63F1B"/>
                </a:solidFill>
                <a:latin typeface="Palatino" charset="0"/>
                <a:ea typeface="ＭＳ Ｐゴシック" charset="0"/>
                <a:cs typeface="ＭＳ Ｐゴシック" charset="0"/>
              </a:rPr>
              <a:t>conception</a:t>
            </a:r>
            <a:r>
              <a:rPr lang="en-US" b="1" dirty="0">
                <a:solidFill>
                  <a:srgbClr val="000000"/>
                </a:solidFill>
                <a:latin typeface="Palatino" charset="0"/>
                <a:ea typeface="ＭＳ Ｐゴシック" charset="0"/>
                <a:cs typeface="ＭＳ Ｐゴシック" charset="0"/>
              </a:rPr>
              <a:t>, de </a:t>
            </a:r>
            <a:r>
              <a:rPr lang="en-US" b="1" dirty="0" err="1">
                <a:solidFill>
                  <a:srgbClr val="F63F1B"/>
                </a:solidFill>
                <a:latin typeface="Palatino" charset="0"/>
                <a:ea typeface="ＭＳ Ｐゴシック" charset="0"/>
                <a:cs typeface="ＭＳ Ｐゴシック" charset="0"/>
              </a:rPr>
              <a:t>l’implémentation</a:t>
            </a:r>
            <a:r>
              <a:rPr lang="en-US" b="1" dirty="0">
                <a:solidFill>
                  <a:srgbClr val="000000"/>
                </a:solidFill>
                <a:latin typeface="Palatino" charset="0"/>
                <a:ea typeface="ＭＳ Ｐゴシック" charset="0"/>
                <a:cs typeface="ＭＳ Ｐゴシック" charset="0"/>
              </a:rPr>
              <a:t> </a:t>
            </a:r>
            <a:r>
              <a:rPr lang="en-US" dirty="0">
                <a:solidFill>
                  <a:srgbClr val="000000"/>
                </a:solidFill>
                <a:latin typeface="Palatino" charset="0"/>
                <a:ea typeface="ＭＳ Ｐゴシック" charset="0"/>
                <a:cs typeface="ＭＳ Ｐゴシック" charset="0"/>
              </a:rPr>
              <a:t>et de </a:t>
            </a:r>
            <a:r>
              <a:rPr lang="en-US" b="1" dirty="0" err="1">
                <a:solidFill>
                  <a:srgbClr val="F63F1B"/>
                </a:solidFill>
                <a:latin typeface="Palatino" charset="0"/>
                <a:ea typeface="ＭＳ Ｐゴシック" charset="0"/>
                <a:cs typeface="ＭＳ Ｐゴシック" charset="0"/>
              </a:rPr>
              <a:t>l’évaluation</a:t>
            </a:r>
            <a:r>
              <a:rPr lang="en-US" b="1" dirty="0">
                <a:solidFill>
                  <a:srgbClr val="000000"/>
                </a:solidFill>
                <a:latin typeface="Palatino" charset="0"/>
                <a:ea typeface="ＭＳ Ｐゴシック" charset="0"/>
                <a:cs typeface="ＭＳ Ｐゴシック" charset="0"/>
              </a:rPr>
              <a:t> </a:t>
            </a:r>
            <a:r>
              <a:rPr lang="en-US" dirty="0">
                <a:solidFill>
                  <a:srgbClr val="000000"/>
                </a:solidFill>
                <a:latin typeface="Palatino" charset="0"/>
                <a:ea typeface="ＭＳ Ｐゴシック" charset="0"/>
                <a:cs typeface="ＭＳ Ｐゴシック" charset="0"/>
              </a:rPr>
              <a:t>des </a:t>
            </a:r>
            <a:r>
              <a:rPr lang="en-US" dirty="0" err="1">
                <a:solidFill>
                  <a:srgbClr val="000000"/>
                </a:solidFill>
                <a:latin typeface="Palatino" charset="0"/>
                <a:ea typeface="ＭＳ Ｐゴシック" charset="0"/>
                <a:cs typeface="ＭＳ Ｐゴシック" charset="0"/>
              </a:rPr>
              <a:t>systèmes</a:t>
            </a:r>
            <a:r>
              <a:rPr lang="en-US"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informatiques</a:t>
            </a:r>
            <a:r>
              <a:rPr lang="en-US" dirty="0">
                <a:solidFill>
                  <a:srgbClr val="000000"/>
                </a:solidFill>
                <a:latin typeface="Palatino" charset="0"/>
                <a:ea typeface="ＭＳ Ｐゴシック" charset="0"/>
                <a:cs typeface="ＭＳ Ｐゴシック" charset="0"/>
              </a:rPr>
              <a:t> </a:t>
            </a:r>
            <a:r>
              <a:rPr lang="en-US" dirty="0" err="1">
                <a:solidFill>
                  <a:srgbClr val="000000"/>
                </a:solidFill>
                <a:latin typeface="Palatino" charset="0"/>
                <a:ea typeface="ＭＳ Ｐゴシック" charset="0"/>
                <a:cs typeface="ＭＳ Ｐゴシック" charset="0"/>
              </a:rPr>
              <a:t>interactifs</a:t>
            </a:r>
            <a:endParaRPr lang="en-US" dirty="0">
              <a:solidFill>
                <a:srgbClr val="000000"/>
              </a:solidFill>
              <a:latin typeface="Palatino" charset="0"/>
              <a:ea typeface="ＭＳ Ｐゴシック" charset="0"/>
              <a:cs typeface="ＭＳ Ｐゴシック" charset="0"/>
            </a:endParaRPr>
          </a:p>
        </p:txBody>
      </p:sp>
      <p:sp>
        <p:nvSpPr>
          <p:cNvPr id="730117" name="Rectangle 5"/>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01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66A487-7ED3-0146-9DDD-D8A729717177}" type="slidenum">
              <a:rPr lang="fr-FR" sz="1800" smtClean="0"/>
              <a:pPr>
                <a:defRPr/>
              </a:pPr>
              <a:t>80</a:t>
            </a:fld>
            <a:endParaRPr lang="fr-FR" sz="1800"/>
          </a:p>
        </p:txBody>
      </p:sp>
      <p:graphicFrame>
        <p:nvGraphicFramePr>
          <p:cNvPr id="7" name="Object 5"/>
          <p:cNvGraphicFramePr>
            <a:graphicFrameLocks noChangeAspect="1"/>
          </p:cNvGraphicFramePr>
          <p:nvPr>
            <p:extLst>
              <p:ext uri="{D42A27DB-BD31-4B8C-83A1-F6EECF244321}">
                <p14:modId xmlns:p14="http://schemas.microsoft.com/office/powerpoint/2010/main" val="3225128191"/>
              </p:ext>
            </p:extLst>
          </p:nvPr>
        </p:nvGraphicFramePr>
        <p:xfrm>
          <a:off x="123825" y="3524250"/>
          <a:ext cx="9658350" cy="298450"/>
        </p:xfrm>
        <a:graphic>
          <a:graphicData uri="http://schemas.openxmlformats.org/presentationml/2006/ole">
            <mc:AlternateContent xmlns:mc="http://schemas.openxmlformats.org/markup-compatibility/2006">
              <mc:Choice xmlns:v="urn:schemas-microsoft-com:vml" Requires="v">
                <p:oleObj spid="_x0000_s191514" name="Document" r:id="rId3" imgW="5753100" imgH="177800" progId="Word.Document.8">
                  <p:embed/>
                </p:oleObj>
              </mc:Choice>
              <mc:Fallback>
                <p:oleObj name="Document" r:id="rId3" imgW="5753100" imgH="177800" progId="Word.Document.8">
                  <p:embed/>
                  <p:pic>
                    <p:nvPicPr>
                      <p:cNvPr id="0" name=""/>
                      <p:cNvPicPr>
                        <a:picLocks noChangeAspect="1" noChangeArrowheads="1"/>
                      </p:cNvPicPr>
                      <p:nvPr/>
                    </p:nvPicPr>
                    <p:blipFill>
                      <a:blip r:embed="rId4"/>
                      <a:srcRect/>
                      <a:stretch>
                        <a:fillRect/>
                      </a:stretch>
                    </p:blipFill>
                    <p:spPr bwMode="auto">
                      <a:xfrm>
                        <a:off x="123825" y="3524250"/>
                        <a:ext cx="96583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3147577988"/>
              </p:ext>
            </p:extLst>
          </p:nvPr>
        </p:nvGraphicFramePr>
        <p:xfrm>
          <a:off x="639763" y="1649413"/>
          <a:ext cx="9569450" cy="3556000"/>
        </p:xfrm>
        <a:graphic>
          <a:graphicData uri="http://schemas.openxmlformats.org/presentationml/2006/ole">
            <mc:AlternateContent xmlns:mc="http://schemas.openxmlformats.org/markup-compatibility/2006">
              <mc:Choice xmlns:v="urn:schemas-microsoft-com:vml" Requires="v">
                <p:oleObj spid="_x0000_s191515" name="Document" r:id="rId5" imgW="8839200" imgH="3556000" progId="Word.Document.12">
                  <p:embed/>
                </p:oleObj>
              </mc:Choice>
              <mc:Fallback>
                <p:oleObj name="Document" r:id="rId5" imgW="8839200" imgH="3556000" progId="Word.Document.12">
                  <p:embed/>
                  <p:pic>
                    <p:nvPicPr>
                      <p:cNvPr id="0" name=""/>
                      <p:cNvPicPr/>
                      <p:nvPr/>
                    </p:nvPicPr>
                    <p:blipFill>
                      <a:blip r:embed="rId6"/>
                      <a:stretch>
                        <a:fillRect/>
                      </a:stretch>
                    </p:blipFill>
                    <p:spPr>
                      <a:xfrm>
                        <a:off x="639763" y="1649413"/>
                        <a:ext cx="9569450" cy="3556000"/>
                      </a:xfrm>
                      <a:prstGeom prst="rect">
                        <a:avLst/>
                      </a:prstGeom>
                    </p:spPr>
                  </p:pic>
                </p:oleObj>
              </mc:Fallback>
            </mc:AlternateContent>
          </a:graphicData>
        </a:graphic>
      </p:graphicFrame>
    </p:spTree>
    <p:extLst>
      <p:ext uri="{BB962C8B-B14F-4D97-AF65-F5344CB8AC3E}">
        <p14:creationId xmlns:p14="http://schemas.microsoft.com/office/powerpoint/2010/main" val="290529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62306DD-BF34-8A4E-A980-E431B2A192CD}" type="slidenum">
              <a:rPr lang="fr-FR"/>
              <a:pPr>
                <a:defRPr/>
              </a:pPr>
              <a:t>9</a:t>
            </a:fld>
            <a:endParaRPr lang="fr-FR"/>
          </a:p>
        </p:txBody>
      </p:sp>
      <p:sp>
        <p:nvSpPr>
          <p:cNvPr id="604162" name="Rectangle 2"/>
          <p:cNvSpPr>
            <a:spLocks noGrp="1" noChangeArrowheads="1"/>
          </p:cNvSpPr>
          <p:nvPr>
            <p:ph type="title"/>
          </p:nvPr>
        </p:nvSpPr>
        <p:spPr>
          <a:xfrm>
            <a:off x="742950" y="381000"/>
            <a:ext cx="8420100" cy="1143000"/>
          </a:xfrm>
        </p:spPr>
        <p:txBody>
          <a:bodyPr/>
          <a:lstStyle/>
          <a:p>
            <a:pPr eaLnBrk="1" hangingPunct="1">
              <a:defRPr/>
            </a:pPr>
            <a:r>
              <a:rPr lang="fr-FR" b="1" smtClean="0"/>
              <a:t>Système (informatique) interactif</a:t>
            </a:r>
            <a:endParaRPr lang="fr-FR" smtClean="0"/>
          </a:p>
        </p:txBody>
      </p:sp>
      <p:sp>
        <p:nvSpPr>
          <p:cNvPr id="604163" name="Rectangle 3"/>
          <p:cNvSpPr>
            <a:spLocks noGrp="1" noChangeArrowheads="1"/>
          </p:cNvSpPr>
          <p:nvPr>
            <p:ph type="body" idx="1"/>
          </p:nvPr>
        </p:nvSpPr>
        <p:spPr>
          <a:xfrm>
            <a:off x="330200" y="1676400"/>
            <a:ext cx="9271000" cy="5181600"/>
          </a:xfrm>
        </p:spPr>
        <p:txBody>
          <a:bodyPr/>
          <a:lstStyle/>
          <a:p>
            <a:pPr eaLnBrk="1" hangingPunct="1">
              <a:buFontTx/>
              <a:buNone/>
            </a:pPr>
            <a:r>
              <a:rPr lang="fr-FR" sz="2800">
                <a:latin typeface="Palatino" charset="0"/>
                <a:ea typeface="ＭＳ Ｐゴシック" charset="0"/>
                <a:cs typeface="ＭＳ Ｐゴシック" charset="0"/>
              </a:rPr>
              <a:t> « il prend en compte les entrées de manière interactive</a:t>
            </a:r>
            <a:r>
              <a:rPr lang="fr-FR" sz="2800">
                <a:solidFill>
                  <a:srgbClr val="F63F1B"/>
                </a:solidFill>
                <a:latin typeface="Palatino" charset="0"/>
                <a:ea typeface="ＭＳ Ｐゴシック" charset="0"/>
                <a:cs typeface="ＭＳ Ｐゴシック" charset="0"/>
              </a:rPr>
              <a:t> </a:t>
            </a:r>
            <a:r>
              <a:rPr lang="fr-FR" sz="2800">
                <a:latin typeface="Palatino" charset="0"/>
                <a:ea typeface="ＭＳ Ｐゴシック" charset="0"/>
                <a:cs typeface="ＭＳ Ｐゴシック" charset="0"/>
              </a:rPr>
              <a:t>»</a:t>
            </a:r>
          </a:p>
          <a:p>
            <a:pPr eaLnBrk="1" hangingPunct="1"/>
            <a:r>
              <a:rPr lang="fr-FR" sz="2800">
                <a:latin typeface="Palatino" charset="0"/>
                <a:ea typeface="ＭＳ Ｐゴシック" charset="0"/>
                <a:cs typeface="ＭＳ Ｐゴシック" charset="0"/>
              </a:rPr>
              <a:t> </a:t>
            </a:r>
            <a:r>
              <a:rPr lang="fr-FR" sz="2800">
                <a:solidFill>
                  <a:srgbClr val="F63F1B"/>
                </a:solidFill>
                <a:latin typeface="Palatino" charset="0"/>
                <a:ea typeface="ＭＳ Ｐゴシック" charset="0"/>
                <a:cs typeface="ＭＳ Ｐゴシック" charset="0"/>
              </a:rPr>
              <a:t>il fournit à l'utilisateur</a:t>
            </a:r>
            <a:r>
              <a:rPr lang="fr-FR" sz="2800">
                <a:latin typeface="Palatino" charset="0"/>
                <a:ea typeface="ＭＳ Ｐゴシック" charset="0"/>
                <a:cs typeface="ＭＳ Ｐゴシック" charset="0"/>
              </a:rPr>
              <a:t>, lors de son exécution, </a:t>
            </a:r>
            <a:r>
              <a:rPr lang="fr-FR" sz="2800">
                <a:solidFill>
                  <a:srgbClr val="F63F1B"/>
                </a:solidFill>
                <a:latin typeface="Palatino" charset="0"/>
                <a:ea typeface="ＭＳ Ｐゴシック" charset="0"/>
                <a:cs typeface="ＭＳ Ｐゴシック" charset="0"/>
              </a:rPr>
              <a:t>une</a:t>
            </a:r>
            <a:r>
              <a:rPr lang="fr-FR" sz="2800">
                <a:latin typeface="Palatino" charset="0"/>
                <a:ea typeface="ＭＳ Ｐゴシック" charset="0"/>
                <a:cs typeface="ＭＳ Ｐゴシック" charset="0"/>
              </a:rPr>
              <a:t> </a:t>
            </a:r>
            <a:r>
              <a:rPr lang="fr-FR" sz="2800">
                <a:solidFill>
                  <a:srgbClr val="F63F1B"/>
                </a:solidFill>
                <a:latin typeface="Palatino" charset="0"/>
                <a:ea typeface="ＭＳ Ｐゴシック" charset="0"/>
                <a:cs typeface="ＭＳ Ｐゴシック" charset="0"/>
              </a:rPr>
              <a:t>représentation perceptible</a:t>
            </a:r>
            <a:r>
              <a:rPr lang="fr-FR" sz="2800">
                <a:latin typeface="Palatino" charset="0"/>
                <a:ea typeface="ＭＳ Ｐゴシック" charset="0"/>
                <a:cs typeface="ＭＳ Ｐゴシック" charset="0"/>
              </a:rPr>
              <a:t> </a:t>
            </a:r>
            <a:r>
              <a:rPr lang="fr-FR" sz="2800">
                <a:solidFill>
                  <a:srgbClr val="F63F1B"/>
                </a:solidFill>
                <a:latin typeface="Palatino" charset="0"/>
                <a:ea typeface="ＭＳ Ｐゴシック" charset="0"/>
                <a:cs typeface="ＭＳ Ｐゴシック" charset="0"/>
              </a:rPr>
              <a:t>d’</a:t>
            </a:r>
            <a:r>
              <a:rPr lang="fr-FR" altLang="ja-JP" sz="2800">
                <a:solidFill>
                  <a:srgbClr val="F63F1B"/>
                </a:solidFill>
                <a:latin typeface="Palatino" charset="0"/>
                <a:ea typeface="ＭＳ Ｐゴシック" charset="0"/>
                <a:cs typeface="ＭＳ Ｐゴシック" charset="0"/>
              </a:rPr>
              <a:t>une partie de son état interne</a:t>
            </a:r>
            <a:r>
              <a:rPr lang="fr-FR" altLang="ja-JP" sz="2800">
                <a:latin typeface="Palatino" charset="0"/>
                <a:ea typeface="ＭＳ Ｐゴシック" charset="0"/>
                <a:cs typeface="ＭＳ Ｐゴシック" charset="0"/>
              </a:rPr>
              <a:t>, afin que ce dernier puisse le modifier en fournissant des entrées. </a:t>
            </a:r>
          </a:p>
          <a:p>
            <a:pPr eaLnBrk="1" hangingPunct="1"/>
            <a:r>
              <a:rPr lang="fr-FR" sz="2800">
                <a:solidFill>
                  <a:srgbClr val="F63F1B"/>
                </a:solidFill>
                <a:latin typeface="Palatino" charset="0"/>
                <a:ea typeface="ＭＳ Ｐゴシック" charset="0"/>
                <a:cs typeface="ＭＳ Ｐゴシック" charset="0"/>
              </a:rPr>
              <a:t>les entrées permettent de modifier l’état interne du système</a:t>
            </a:r>
            <a:r>
              <a:rPr lang="fr-FR" sz="2800">
                <a:latin typeface="Palatino" charset="0"/>
                <a:ea typeface="ＭＳ Ｐゴシック" charset="0"/>
                <a:cs typeface="ＭＳ Ｐゴシック" charset="0"/>
              </a:rPr>
              <a:t>, et il y a ainsi interaction: les entrées fournies par l'utilisateur dépendent des sorties produites par le système et inversement.</a:t>
            </a:r>
          </a:p>
          <a:p>
            <a:pPr eaLnBrk="1" hangingPunct="1"/>
            <a:r>
              <a:rPr lang="fr-FR" sz="2800">
                <a:latin typeface="Palatino" charset="0"/>
                <a:ea typeface="ＭＳ Ｐゴシック" charset="0"/>
                <a:cs typeface="ＭＳ Ｐゴシック" charset="0"/>
              </a:rPr>
              <a:t>le système est </a:t>
            </a:r>
            <a:r>
              <a:rPr lang="fr-FR" sz="2800">
                <a:solidFill>
                  <a:srgbClr val="F63F1B"/>
                </a:solidFill>
                <a:latin typeface="Palatino" charset="0"/>
                <a:ea typeface="ＭＳ Ｐゴシック" charset="0"/>
                <a:cs typeface="ＭＳ Ｐゴシック" charset="0"/>
              </a:rPr>
              <a:t>ouvert</a:t>
            </a:r>
            <a:r>
              <a:rPr lang="fr-FR" sz="2800">
                <a:latin typeface="Palatino" charset="0"/>
                <a:ea typeface="ＭＳ Ｐゴシック" charset="0"/>
                <a:cs typeface="ＭＳ Ｐゴシック" charset="0"/>
              </a:rPr>
              <a:t> : les dépendances entre entrées et sorties sont inaccessibles au système.</a:t>
            </a:r>
            <a:endParaRPr lang="fr-FR" sz="2400">
              <a:latin typeface="Palatino"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Vierge">
  <a:themeElements>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Vierge">
      <a:majorFont>
        <a:latin typeface="Times"/>
        <a:ea typeface="ＭＳ Ｐゴシック"/>
        <a:cs typeface="ＭＳ Ｐゴシック"/>
      </a:majorFont>
      <a:minorFont>
        <a:latin typeface="Palatino"/>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Vie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Vie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Vie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Vie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Vie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Vier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Vie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Vie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Vie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Vie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Vie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Noire">
  <a:themeElements>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PresNoire">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Noir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Noir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Noir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HD_1:Applications:Microsoft Office 2004:Modèles:Présentations:Contenu:Mes modèles:PresNoire.pot</Template>
  <TotalTime>14510</TotalTime>
  <Words>3503</Words>
  <Application>Microsoft Macintosh PowerPoint</Application>
  <PresentationFormat>Format A4 (210 x 297 mm)</PresentationFormat>
  <Paragraphs>784</Paragraphs>
  <Slides>80</Slides>
  <Notes>72</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80</vt:i4>
      </vt:variant>
    </vt:vector>
  </HeadingPairs>
  <TitlesOfParts>
    <vt:vector size="83" baseType="lpstr">
      <vt:lpstr>PresVierge</vt:lpstr>
      <vt:lpstr>PresNoire</vt:lpstr>
      <vt:lpstr>Document</vt:lpstr>
      <vt:lpstr>Interaction homme-machine </vt:lpstr>
      <vt:lpstr> </vt:lpstr>
      <vt:lpstr>Vocabulaire: vous avez dit IHM ?</vt:lpstr>
      <vt:lpstr>Vous avez dit IHM ?</vt:lpstr>
      <vt:lpstr>Interface Homme-Machine (1970)</vt:lpstr>
      <vt:lpstr>Communication Homme-Machine</vt:lpstr>
      <vt:lpstr>Les interactions homme-machine</vt:lpstr>
      <vt:lpstr>Interaction Homme-Machine (1980)</vt:lpstr>
      <vt:lpstr>Système (informatique) interactif</vt:lpstr>
      <vt:lpstr>Modèle conceptuel</vt:lpstr>
      <vt:lpstr>Conception des systèmes informatiques interactifs</vt:lpstr>
      <vt:lpstr>Conception  centrée sur l’utilisateur</vt:lpstr>
      <vt:lpstr> </vt:lpstr>
      <vt:lpstr>Présentation PowerPoint</vt:lpstr>
      <vt:lpstr> </vt:lpstr>
      <vt:lpstr>L’ergonomie  au centre de l’Interaction H-M</vt:lpstr>
      <vt:lpstr>Objectifs de l’ergonomie</vt:lpstr>
      <vt:lpstr>Domaines d’applications</vt:lpstr>
      <vt:lpstr>Domaines d’applications</vt:lpstr>
      <vt:lpstr>Présentation PowerPoint</vt:lpstr>
      <vt:lpstr>Présentation PowerPoint</vt:lpstr>
      <vt:lpstr>Présentation PowerPoint</vt:lpstr>
      <vt:lpstr>Présentation PowerPoint</vt:lpstr>
      <vt:lpstr>Pourquoi a-t-on besoin d’ergonomie ?</vt:lpstr>
      <vt:lpstr>Exemple de non-sens</vt:lpstr>
      <vt:lpstr>Présentation PowerPoint</vt:lpstr>
      <vt:lpstr>A l’intersection  de plusieurs disciplines</vt:lpstr>
      <vt:lpstr>Où l’ergonomie  se situe-t-elle ?</vt:lpstr>
      <vt:lpstr>Interaction Homme-Machine</vt:lpstr>
      <vt:lpstr>Adapter l’IHM à l’utilisateur</vt:lpstr>
      <vt:lpstr>Adapter l’IHM</vt:lpstr>
      <vt:lpstr>L’IHM : domaine pluridisciplinaire</vt:lpstr>
      <vt:lpstr>Le cycle en V du génie logiciel</vt:lpstr>
      <vt:lpstr>Principes ergonomiques</vt:lpstr>
      <vt:lpstr>Modélisation du processus interactionnel</vt:lpstr>
      <vt:lpstr>Le modèle ICS [Barnard &amp; May 93]</vt:lpstr>
      <vt:lpstr> </vt:lpstr>
      <vt:lpstr>Historique rapide de l’IHM dans le cadre de l’informatique</vt:lpstr>
      <vt:lpstr>Points de repères</vt:lpstr>
      <vt:lpstr>Points de repères</vt:lpstr>
      <vt:lpstr>Styles d’interaction</vt:lpstr>
      <vt:lpstr>Styles d’interaction</vt:lpstr>
      <vt:lpstr>Styles d’interaction</vt:lpstr>
      <vt:lpstr>Styles d’interaction</vt:lpstr>
      <vt:lpstr>Styles d’interaction</vt:lpstr>
      <vt:lpstr>Aspects humains</vt:lpstr>
      <vt:lpstr>Couplage Action-Perception</vt:lpstr>
      <vt:lpstr>La vue</vt:lpstr>
      <vt:lpstr>Le toucher</vt:lpstr>
      <vt:lpstr>Système moteur</vt:lpstr>
      <vt:lpstr>Mémoire et apprentissage</vt:lpstr>
      <vt:lpstr>Résolution de problèmes</vt:lpstr>
      <vt:lpstr>Résolution de problèmes</vt:lpstr>
      <vt:lpstr>Aspects informatiques</vt:lpstr>
      <vt:lpstr>Ecrans</vt:lpstr>
      <vt:lpstr>Ecrans</vt:lpstr>
      <vt:lpstr>Périphériques d’entrée</vt:lpstr>
      <vt:lpstr>Gestion des entrées</vt:lpstr>
      <vt:lpstr>Systèmes de fenêtrage</vt:lpstr>
      <vt:lpstr>Modèles de fenêtrage</vt:lpstr>
      <vt:lpstr>Modèle de dessin</vt:lpstr>
      <vt:lpstr>Nouveaux événements</vt:lpstr>
      <vt:lpstr>Boîte à outils d’interface</vt:lpstr>
      <vt:lpstr>Interface d’application</vt:lpstr>
      <vt:lpstr>Interface d’application</vt:lpstr>
      <vt:lpstr>Interface d’application</vt:lpstr>
      <vt:lpstr>Boîtes à outils</vt:lpstr>
      <vt:lpstr>Sources</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Université de Paris13</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dur l'Interaction Homme-Machine</dc:title>
  <dc:subject/>
  <dc:creator>Catherine Recanati</dc:creator>
  <cp:keywords/>
  <dc:description/>
  <cp:lastModifiedBy>Catherine Recanati</cp:lastModifiedBy>
  <cp:revision>550</cp:revision>
  <cp:lastPrinted>2010-02-15T13:37:07Z</cp:lastPrinted>
  <dcterms:created xsi:type="dcterms:W3CDTF">2002-04-08T20:58:57Z</dcterms:created>
  <dcterms:modified xsi:type="dcterms:W3CDTF">2020-12-11T10:49:03Z</dcterms:modified>
  <cp:category/>
</cp:coreProperties>
</file>