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5" r:id="rId6"/>
    <p:sldId id="266" r:id="rId7"/>
    <p:sldId id="267" r:id="rId8"/>
    <p:sldId id="268" r:id="rId9"/>
    <p:sldId id="269" r:id="rId10"/>
    <p:sldId id="270" r:id="rId11"/>
    <p:sldId id="260" r:id="rId12"/>
    <p:sldId id="271" r:id="rId13"/>
    <p:sldId id="261" r:id="rId14"/>
    <p:sldId id="275" r:id="rId15"/>
    <p:sldId id="274" r:id="rId16"/>
    <p:sldId id="262" r:id="rId17"/>
    <p:sldId id="263"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3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02/02/2012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02/02/2012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02/02/2012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309A6D-C09C-4548-B29A-6CF363A7E532}" type="datetimeFigureOut">
              <a:rPr lang="fr-FR" smtClean="0"/>
              <a:t>02/02/2012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02/02/2012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09A6D-C09C-4548-B29A-6CF363A7E532}" type="datetimeFigureOut">
              <a:rPr lang="fr-FR" smtClean="0"/>
              <a:t>02/02/2012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02/02/2012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02/02/2012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02/02/2012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02/02/2012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02/02/2012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A309A6D-C09C-4548-B29A-6CF363A7E532}" type="datetimeFigureOut">
              <a:rPr lang="fr-FR" smtClean="0"/>
              <a:t>02/02/2012</a:t>
            </a:fld>
            <a:endParaRPr lang="fr-B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B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hyperlink" Target="totalimmersion%20on%20Vodpod%20-%20mlt.fl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La%20r&#233;alit&#233;%20augment&#233;e%20%20%20utile%20ou%20futile%20%20%20-%20Principe%20de%20la%20r&#233;alit&#233;%20augment&#233;e.fl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Reportage%20T&#233;l&#233;matin%20_%20Les%20lunettes%20informatives%20de%20r&#233;alit&#233;%20augment&#233;e(360p_H.264-AAC).mp4" TargetMode="External"/><Relationship Id="rId7" Type="http://schemas.openxmlformats.org/officeDocument/2006/relationships/hyperlink" Target="Gulf%20Coast%20Exploreum%20heart%20-%20YouTube.flv" TargetMode="External"/><Relationship Id="rId2" Type="http://schemas.openxmlformats.org/officeDocument/2006/relationships/hyperlink" Target="La%20r&#233;alit&#233;%20augment&#233;e%20&#224;%20Paris%20pour%20le%20m&#233;tro(360p_H.264-AAC).mp4" TargetMode="External"/><Relationship Id="rId1" Type="http://schemas.openxmlformats.org/officeDocument/2006/relationships/slideLayout" Target="../slideLayouts/slideLayout2.xml"/><Relationship Id="rId6" Type="http://schemas.openxmlformats.org/officeDocument/2006/relationships/hyperlink" Target="Test%20de%20la%20r&#233;alit&#233;%20augment&#233;e%20sur%20Nintendo%203DS(360p_H.264-AAC).mp4" TargetMode="External"/><Relationship Id="rId5" Type="http://schemas.openxmlformats.org/officeDocument/2006/relationships/hyperlink" Target="Japon_%20la%20r&#233;alit&#233;%20augment&#233;e%20&#233;gaie%20les%20soir&#233;es%20tokyo&#239;tes(360p_H.264-AAC).mp4" TargetMode="External"/><Relationship Id="rId4" Type="http://schemas.openxmlformats.org/officeDocument/2006/relationships/hyperlink" Target="I3M%20A&#233;rospace%20Multim&#233;dia%20-%20R&#233;alit&#233;%20augment&#233;e%20-3D(360p_H.264-AAC).mp4"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Nouvo%20-%20Nouvo%20_%20La%20r&#233;alit&#233;%20augment&#233;e%20d&#233;passe%20la%20fiction(360p_H.264-AAC).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2708920"/>
            <a:ext cx="7772400" cy="1470025"/>
          </a:xfrm>
        </p:spPr>
        <p:txBody>
          <a:bodyPr/>
          <a:lstStyle/>
          <a:p>
            <a:pPr marL="182880" indent="0">
              <a:buNone/>
            </a:pPr>
            <a:r>
              <a:rPr lang="fr-FR" dirty="0" smtClean="0">
                <a:solidFill>
                  <a:srgbClr val="FF0000"/>
                </a:solidFill>
              </a:rPr>
              <a:t>La réalité augmentée</a:t>
            </a:r>
            <a:endParaRPr lang="fr-FR" dirty="0">
              <a:solidFill>
                <a:srgbClr val="FF0000"/>
              </a:solidFill>
            </a:endParaRPr>
          </a:p>
        </p:txBody>
      </p:sp>
      <p:sp>
        <p:nvSpPr>
          <p:cNvPr id="5" name="ZoneTexte 4"/>
          <p:cNvSpPr txBox="1"/>
          <p:nvPr/>
        </p:nvSpPr>
        <p:spPr>
          <a:xfrm>
            <a:off x="251520" y="264412"/>
            <a:ext cx="5688632" cy="1200329"/>
          </a:xfrm>
          <a:prstGeom prst="rect">
            <a:avLst/>
          </a:prstGeom>
          <a:noFill/>
        </p:spPr>
        <p:txBody>
          <a:bodyPr wrap="square" rtlCol="0">
            <a:spAutoFit/>
          </a:bodyPr>
          <a:lstStyle/>
          <a:p>
            <a:r>
              <a:rPr lang="fr-FR" sz="3600" dirty="0" smtClean="0"/>
              <a:t>M. Jamal BOUSFIHA</a:t>
            </a:r>
          </a:p>
          <a:p>
            <a:r>
              <a:rPr lang="fr-FR" sz="3600" dirty="0" smtClean="0"/>
              <a:t>Master 2 Informatique PLS</a:t>
            </a:r>
            <a:endParaRPr lang="fr-FR" sz="3600" dirty="0"/>
          </a:p>
        </p:txBody>
      </p:sp>
      <p:sp>
        <p:nvSpPr>
          <p:cNvPr id="7" name="ZoneTexte 6"/>
          <p:cNvSpPr txBox="1"/>
          <p:nvPr/>
        </p:nvSpPr>
        <p:spPr>
          <a:xfrm>
            <a:off x="3203848" y="5373216"/>
            <a:ext cx="5796136" cy="1200329"/>
          </a:xfrm>
          <a:prstGeom prst="rect">
            <a:avLst/>
          </a:prstGeom>
          <a:noFill/>
        </p:spPr>
        <p:txBody>
          <a:bodyPr wrap="square" rtlCol="0">
            <a:spAutoFit/>
          </a:bodyPr>
          <a:lstStyle/>
          <a:p>
            <a:r>
              <a:rPr lang="fr-FR" sz="3600" dirty="0" smtClean="0"/>
              <a:t>Mme Catherine RECANATI</a:t>
            </a:r>
          </a:p>
          <a:p>
            <a:r>
              <a:rPr lang="fr-FR" sz="3600" dirty="0" smtClean="0"/>
              <a:t>Interface Homme-Machine</a:t>
            </a:r>
            <a:endParaRPr lang="fr-FR" sz="3600" dirty="0"/>
          </a:p>
        </p:txBody>
      </p:sp>
    </p:spTree>
    <p:extLst>
      <p:ext uri="{BB962C8B-B14F-4D97-AF65-F5344CB8AC3E}">
        <p14:creationId xmlns:p14="http://schemas.microsoft.com/office/powerpoint/2010/main" val="1765313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71600" y="764704"/>
            <a:ext cx="7245424" cy="5505792"/>
          </a:xfrm>
        </p:spPr>
        <p:txBody>
          <a:bodyPr/>
          <a:lstStyle/>
          <a:p>
            <a:pPr algn="just"/>
            <a:endParaRPr lang="fr-FR" dirty="0" smtClean="0"/>
          </a:p>
          <a:p>
            <a:pPr algn="just"/>
            <a:r>
              <a:rPr lang="fr-FR" dirty="0" smtClean="0"/>
              <a:t>Jun REKIMOTO en 1995 utilise le principe de modification des éléments numériques avec le réel mais avec seulement un périphérique le </a:t>
            </a:r>
            <a:r>
              <a:rPr lang="fr-FR" dirty="0" err="1" smtClean="0"/>
              <a:t>NaviCam</a:t>
            </a:r>
            <a:r>
              <a:rPr lang="fr-FR" dirty="0" smtClean="0"/>
              <a:t> (une caméra relié à l’ordinateur qui transmet les informations du réel au virtuel).</a:t>
            </a:r>
          </a:p>
          <a:p>
            <a:pPr algn="just"/>
            <a:r>
              <a:rPr lang="fr-FR" dirty="0" smtClean="0"/>
              <a:t>Ce principe est celui principalement utilisé aujourd’hui pour réaliser la RA.</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05064"/>
            <a:ext cx="3972272" cy="243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730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8856984" cy="1143000"/>
          </a:xfrm>
        </p:spPr>
        <p:txBody>
          <a:bodyPr/>
          <a:lstStyle/>
          <a:p>
            <a:pPr marL="0" indent="0" algn="ctr">
              <a:buNone/>
            </a:pPr>
            <a:r>
              <a:rPr lang="fr-FR" sz="4000" dirty="0" smtClean="0">
                <a:solidFill>
                  <a:schemeClr val="accent6"/>
                </a:solidFill>
              </a:rPr>
              <a:t>2) Principe et méthodes de la RA</a:t>
            </a:r>
            <a:endParaRPr lang="fr-FR" sz="4000" dirty="0">
              <a:solidFill>
                <a:schemeClr val="accent6"/>
              </a:solidFill>
            </a:endParaRPr>
          </a:p>
        </p:txBody>
      </p:sp>
      <p:sp>
        <p:nvSpPr>
          <p:cNvPr id="3" name="Espace réservé du contenu 2"/>
          <p:cNvSpPr>
            <a:spLocks noGrp="1"/>
          </p:cNvSpPr>
          <p:nvPr>
            <p:ph sz="quarter" idx="13"/>
          </p:nvPr>
        </p:nvSpPr>
        <p:spPr>
          <a:xfrm>
            <a:off x="971600" y="1916832"/>
            <a:ext cx="7416824" cy="4824536"/>
          </a:xfrm>
        </p:spPr>
        <p:txBody>
          <a:bodyPr/>
          <a:lstStyle/>
          <a:p>
            <a:pPr marL="45720" indent="0">
              <a:buNone/>
            </a:pPr>
            <a:r>
              <a:rPr lang="fr-FR" sz="2400" dirty="0" smtClean="0">
                <a:solidFill>
                  <a:schemeClr val="accent4">
                    <a:lumMod val="50000"/>
                  </a:schemeClr>
                </a:solidFill>
              </a:rPr>
              <a:t>A) </a:t>
            </a:r>
            <a:r>
              <a:rPr lang="fr-FR" sz="2400" u="sng" dirty="0" smtClean="0">
                <a:solidFill>
                  <a:schemeClr val="accent4">
                    <a:lumMod val="50000"/>
                  </a:schemeClr>
                </a:solidFill>
              </a:rPr>
              <a:t>Principe de la réalité augmentée</a:t>
            </a:r>
            <a:r>
              <a:rPr lang="fr-FR" sz="2400" dirty="0" smtClean="0">
                <a:solidFill>
                  <a:schemeClr val="accent4">
                    <a:lumMod val="50000"/>
                  </a:schemeClr>
                </a:solidFill>
              </a:rPr>
              <a:t> :</a:t>
            </a:r>
            <a:endParaRPr lang="fr-FR" dirty="0" smtClean="0"/>
          </a:p>
          <a:p>
            <a:pPr algn="just"/>
            <a:r>
              <a:rPr lang="fr-FR" dirty="0" smtClean="0"/>
              <a:t>Pour réaliser la réalité augmentée (RA), il faut posséder un logiciel capable de reconnaitre des motifs (pattern) qui peuvent être imprimer sur une feuille (dans ce cas, reconnaissance simple des marqueurs du réel pour l’incorporer dans le virtuel) et une caméra (une webcam pour un ordinateur par exemple pour reconnaître ces marqueurs). Ensuite, il suffit de montrer l’image à la caméra et l’objet apparaît sur l’écran de l’ordinateur.</a:t>
            </a:r>
          </a:p>
          <a:p>
            <a:pPr marL="45720" indent="0" algn="just">
              <a:buNone/>
            </a:pPr>
            <a:endParaRPr lang="fr-FR" dirty="0" smtClean="0"/>
          </a:p>
          <a:p>
            <a:pPr marL="45720" indent="0">
              <a:buNone/>
            </a:pPr>
            <a:endParaRPr lang="fr-FR" dirty="0" smtClean="0"/>
          </a:p>
        </p:txBody>
      </p:sp>
    </p:spTree>
    <p:extLst>
      <p:ext uri="{BB962C8B-B14F-4D97-AF65-F5344CB8AC3E}">
        <p14:creationId xmlns:p14="http://schemas.microsoft.com/office/powerpoint/2010/main" val="846621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094300" y="908720"/>
            <a:ext cx="6885384" cy="5544616"/>
          </a:xfrm>
        </p:spPr>
        <p:txBody>
          <a:bodyPr/>
          <a:lstStyle/>
          <a:p>
            <a:pPr marL="45720" indent="0" algn="just">
              <a:buNone/>
            </a:pPr>
            <a:r>
              <a:rPr lang="fr-FR" sz="2400" dirty="0" smtClean="0">
                <a:solidFill>
                  <a:schemeClr val="accent4">
                    <a:lumMod val="50000"/>
                  </a:schemeClr>
                </a:solidFill>
              </a:rPr>
              <a:t>B) </a:t>
            </a:r>
            <a:r>
              <a:rPr lang="fr-FR" sz="2400" u="sng" dirty="0" smtClean="0">
                <a:solidFill>
                  <a:schemeClr val="accent4">
                    <a:lumMod val="50000"/>
                  </a:schemeClr>
                </a:solidFill>
              </a:rPr>
              <a:t>Les différents types d’analyse d’images</a:t>
            </a:r>
            <a:r>
              <a:rPr lang="fr-FR" sz="2400" dirty="0" smtClean="0">
                <a:solidFill>
                  <a:schemeClr val="accent4">
                    <a:lumMod val="50000"/>
                  </a:schemeClr>
                </a:solidFill>
              </a:rPr>
              <a:t>:</a:t>
            </a:r>
          </a:p>
          <a:p>
            <a:pPr algn="just">
              <a:buFont typeface="Wingdings" pitchFamily="2" charset="2"/>
              <a:buChar char="Ø"/>
            </a:pPr>
            <a:r>
              <a:rPr lang="fr-FR" b="1" dirty="0" smtClean="0">
                <a:solidFill>
                  <a:schemeClr val="tx1"/>
                </a:solidFill>
              </a:rPr>
              <a:t>L’analyse d’images avec Marqueur Noir et Blanc</a:t>
            </a:r>
            <a:r>
              <a:rPr lang="fr-FR" dirty="0" smtClean="0"/>
              <a:t>:</a:t>
            </a:r>
            <a:br>
              <a:rPr lang="fr-FR" dirty="0" smtClean="0"/>
            </a:br>
            <a:r>
              <a:rPr lang="fr-FR" dirty="0" smtClean="0"/>
              <a:t>Par exemple, les images ci-dessous montre un motif faisant apparaître un bateau à voile en 3D sur l’écran de l’ordinateur. C’est une technologie open source.</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685" y="3645024"/>
            <a:ext cx="2147895" cy="208823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501" y="3645024"/>
            <a:ext cx="2069749" cy="1996745"/>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4457" y="3645023"/>
            <a:ext cx="2039532" cy="1996745"/>
          </a:xfrm>
          <a:prstGeom prst="rect">
            <a:avLst/>
          </a:prstGeom>
        </p:spPr>
      </p:pic>
    </p:spTree>
    <p:extLst>
      <p:ext uri="{BB962C8B-B14F-4D97-AF65-F5344CB8AC3E}">
        <p14:creationId xmlns:p14="http://schemas.microsoft.com/office/powerpoint/2010/main" val="409322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827584" y="1772816"/>
            <a:ext cx="7344816" cy="3744416"/>
          </a:xfrm>
        </p:spPr>
        <p:txBody>
          <a:bodyPr/>
          <a:lstStyle/>
          <a:p>
            <a:pPr>
              <a:buFont typeface="Wingdings" pitchFamily="2" charset="2"/>
              <a:buChar char="Ø"/>
            </a:pPr>
            <a:r>
              <a:rPr lang="fr-FR" b="1" dirty="0" smtClean="0">
                <a:solidFill>
                  <a:schemeClr val="tx1"/>
                </a:solidFill>
              </a:rPr>
              <a:t>L’analyse d’image en Marker </a:t>
            </a:r>
            <a:r>
              <a:rPr lang="fr-FR" b="1" dirty="0" err="1" smtClean="0">
                <a:solidFill>
                  <a:schemeClr val="tx1"/>
                </a:solidFill>
              </a:rPr>
              <a:t>Less</a:t>
            </a:r>
            <a:r>
              <a:rPr lang="fr-FR" b="1" dirty="0" smtClean="0">
                <a:solidFill>
                  <a:schemeClr val="tx1"/>
                </a:solidFill>
              </a:rPr>
              <a:t> </a:t>
            </a:r>
            <a:r>
              <a:rPr lang="fr-FR" b="1" dirty="0" err="1" smtClean="0">
                <a:solidFill>
                  <a:schemeClr val="tx1"/>
                </a:solidFill>
              </a:rPr>
              <a:t>Tracking</a:t>
            </a:r>
            <a:r>
              <a:rPr lang="fr-FR" b="1" dirty="0" smtClean="0">
                <a:solidFill>
                  <a:schemeClr val="tx1"/>
                </a:solidFill>
              </a:rPr>
              <a:t> (MLT</a:t>
            </a:r>
            <a:r>
              <a:rPr lang="fr-FR" dirty="0" smtClean="0">
                <a:solidFill>
                  <a:schemeClr val="tx1"/>
                </a:solidFill>
              </a:rPr>
              <a:t>) :</a:t>
            </a:r>
          </a:p>
          <a:p>
            <a:pPr marL="45720" indent="0" algn="just">
              <a:buNone/>
            </a:pPr>
            <a:r>
              <a:rPr lang="fr-FR" dirty="0" smtClean="0">
                <a:solidFill>
                  <a:schemeClr val="tx1"/>
                </a:solidFill>
              </a:rPr>
              <a:t>C’est de l’analyse d’image sans marqueurs, on peut utiliser n’importe quel type de support pour réaliser la RA. C’est le type d’analyse le plus utilisé actuellement.</a:t>
            </a:r>
          </a:p>
          <a:p>
            <a:pPr marL="45720" indent="0" algn="just">
              <a:buNone/>
            </a:pPr>
            <a:r>
              <a:rPr lang="fr-FR" dirty="0" smtClean="0">
                <a:solidFill>
                  <a:schemeClr val="tx1"/>
                </a:solidFill>
              </a:rPr>
              <a:t>C’est une technologie commerciale utilisable seulement avec des installations fixes, web ou mobile.</a:t>
            </a:r>
          </a:p>
          <a:p>
            <a:pPr marL="45720" indent="0" algn="just">
              <a:buNone/>
            </a:pPr>
            <a:r>
              <a:rPr lang="fr-FR" dirty="0" smtClean="0">
                <a:solidFill>
                  <a:schemeClr val="tx1"/>
                </a:solidFill>
              </a:rPr>
              <a:t>Par exemple, un logiciel de </a:t>
            </a:r>
            <a:r>
              <a:rPr lang="fr-FR" dirty="0" smtClean="0">
                <a:solidFill>
                  <a:schemeClr val="tx1"/>
                </a:solidFill>
                <a:hlinkClick r:id="rId2" action="ppaction://hlinkfile"/>
              </a:rPr>
              <a:t>reconnaissance faciale</a:t>
            </a:r>
            <a:r>
              <a:rPr lang="fr-FR" dirty="0" smtClean="0">
                <a:solidFill>
                  <a:schemeClr val="tx1"/>
                </a:solidFill>
              </a:rPr>
              <a:t> (Total </a:t>
            </a:r>
            <a:r>
              <a:rPr lang="fr-FR" dirty="0">
                <a:solidFill>
                  <a:schemeClr val="tx1"/>
                </a:solidFill>
              </a:rPr>
              <a:t>I</a:t>
            </a:r>
            <a:r>
              <a:rPr lang="fr-FR" dirty="0" smtClean="0">
                <a:solidFill>
                  <a:schemeClr val="tx1"/>
                </a:solidFill>
              </a:rPr>
              <a:t>mmersion).</a:t>
            </a:r>
          </a:p>
          <a:p>
            <a:pPr marL="45720" indent="0">
              <a:buNone/>
            </a:pPr>
            <a:endParaRPr lang="fr-FR" dirty="0" smtClean="0">
              <a:solidFill>
                <a:schemeClr val="tx1"/>
              </a:solidFill>
            </a:endParaRPr>
          </a:p>
          <a:p>
            <a:endParaRPr lang="fr-FR" dirty="0" smtClean="0">
              <a:solidFill>
                <a:schemeClr val="accent4">
                  <a:lumMod val="50000"/>
                </a:schemeClr>
              </a:solidFill>
            </a:endParaRPr>
          </a:p>
          <a:p>
            <a:endParaRPr lang="fr-FR" dirty="0">
              <a:solidFill>
                <a:schemeClr val="accent4">
                  <a:lumMod val="50000"/>
                </a:schemeClr>
              </a:solidFill>
            </a:endParaRPr>
          </a:p>
        </p:txBody>
      </p:sp>
    </p:spTree>
    <p:extLst>
      <p:ext uri="{BB962C8B-B14F-4D97-AF65-F5344CB8AC3E}">
        <p14:creationId xmlns:p14="http://schemas.microsoft.com/office/powerpoint/2010/main" val="3842170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115616" y="1268760"/>
            <a:ext cx="6813376" cy="5001736"/>
          </a:xfrm>
        </p:spPr>
        <p:txBody>
          <a:bodyPr/>
          <a:lstStyle/>
          <a:p>
            <a:pPr>
              <a:buFont typeface="Wingdings" pitchFamily="2" charset="2"/>
              <a:buChar char="Ø"/>
            </a:pPr>
            <a:r>
              <a:rPr lang="fr-FR" b="1" dirty="0" smtClean="0"/>
              <a:t>Analyse d’image à partir de capteurs </a:t>
            </a:r>
            <a:r>
              <a:rPr lang="fr-FR" dirty="0" smtClean="0"/>
              <a:t>:</a:t>
            </a:r>
          </a:p>
          <a:p>
            <a:pPr marL="45720" indent="0" algn="just">
              <a:buNone/>
            </a:pPr>
            <a:r>
              <a:rPr lang="fr-FR" dirty="0" smtClean="0"/>
              <a:t>Cette technologie est utilisée seulement dans les installations fixes quand on ne peut pas utiliser le MLT.</a:t>
            </a:r>
          </a:p>
          <a:p>
            <a:pPr marL="45720" indent="0">
              <a:buNone/>
            </a:pPr>
            <a:endParaRPr lang="fr-FR" dirty="0"/>
          </a:p>
          <a:p>
            <a:pPr>
              <a:buFont typeface="Wingdings" pitchFamily="2" charset="2"/>
              <a:buChar char="Ø"/>
            </a:pPr>
            <a:r>
              <a:rPr lang="fr-FR" b="1" dirty="0" smtClean="0"/>
              <a:t>Analyse d’image à partir de GPS :</a:t>
            </a:r>
          </a:p>
          <a:p>
            <a:pPr marL="45720" indent="0" algn="just">
              <a:buNone/>
            </a:pPr>
            <a:r>
              <a:rPr lang="fr-FR" dirty="0" smtClean="0"/>
              <a:t>Cette technologie est utilisée principalement sur les téléphones portables, GPS. Elle sert principalement à guider en affichant des informations dans le monde virtuel augmenté.</a:t>
            </a:r>
            <a:endParaRPr lang="fr-FR" dirty="0"/>
          </a:p>
        </p:txBody>
      </p:sp>
    </p:spTree>
    <p:extLst>
      <p:ext uri="{BB962C8B-B14F-4D97-AF65-F5344CB8AC3E}">
        <p14:creationId xmlns:p14="http://schemas.microsoft.com/office/powerpoint/2010/main" val="2581843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115616" y="1988840"/>
            <a:ext cx="7101408" cy="4752528"/>
          </a:xfrm>
        </p:spPr>
        <p:txBody>
          <a:bodyPr/>
          <a:lstStyle/>
          <a:p>
            <a:r>
              <a:rPr lang="fr-FR" dirty="0" smtClean="0"/>
              <a:t>La vidéo ci-dessous résume le principe pour réaliser la réalité augmentée et montre les innovations pour accélérer la synchronisation du réel avec le virtuel.</a:t>
            </a:r>
          </a:p>
          <a:p>
            <a:endParaRPr lang="fr-FR" dirty="0"/>
          </a:p>
          <a:p>
            <a:pPr marL="45720" indent="0" algn="ctr">
              <a:buNone/>
            </a:pPr>
            <a:r>
              <a:rPr lang="fr-FR" dirty="0" smtClean="0">
                <a:hlinkClick r:id="rId2" action="ppaction://hlinkfile"/>
              </a:rPr>
              <a:t>Principe de la réalité augmentée</a:t>
            </a:r>
            <a:endParaRPr lang="fr-FR" dirty="0"/>
          </a:p>
        </p:txBody>
      </p:sp>
    </p:spTree>
    <p:extLst>
      <p:ext uri="{BB962C8B-B14F-4D97-AF65-F5344CB8AC3E}">
        <p14:creationId xmlns:p14="http://schemas.microsoft.com/office/powerpoint/2010/main" val="2991080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332656"/>
            <a:ext cx="7304599" cy="1143000"/>
          </a:xfrm>
        </p:spPr>
        <p:txBody>
          <a:bodyPr/>
          <a:lstStyle/>
          <a:p>
            <a:pPr marL="0" indent="0" algn="ctr">
              <a:buNone/>
            </a:pPr>
            <a:r>
              <a:rPr lang="fr-FR" sz="4000" dirty="0">
                <a:solidFill>
                  <a:schemeClr val="accent6"/>
                </a:solidFill>
              </a:rPr>
              <a:t>3</a:t>
            </a:r>
            <a:r>
              <a:rPr lang="fr-FR" sz="4000" smtClean="0">
                <a:solidFill>
                  <a:schemeClr val="accent6"/>
                </a:solidFill>
              </a:rPr>
              <a:t>) </a:t>
            </a:r>
            <a:r>
              <a:rPr lang="fr-FR" sz="4000" dirty="0" smtClean="0">
                <a:solidFill>
                  <a:schemeClr val="accent6"/>
                </a:solidFill>
              </a:rPr>
              <a:t>Exemples d’applications</a:t>
            </a:r>
            <a:endParaRPr lang="fr-FR" sz="4000" dirty="0">
              <a:solidFill>
                <a:schemeClr val="accent6"/>
              </a:solidFill>
            </a:endParaRPr>
          </a:p>
        </p:txBody>
      </p:sp>
      <p:sp>
        <p:nvSpPr>
          <p:cNvPr id="3" name="Espace réservé du contenu 2"/>
          <p:cNvSpPr>
            <a:spLocks noGrp="1"/>
          </p:cNvSpPr>
          <p:nvPr>
            <p:ph sz="quarter" idx="13"/>
          </p:nvPr>
        </p:nvSpPr>
        <p:spPr>
          <a:xfrm>
            <a:off x="1187624" y="2348880"/>
            <a:ext cx="6984776" cy="4320480"/>
          </a:xfrm>
        </p:spPr>
        <p:txBody>
          <a:bodyPr/>
          <a:lstStyle/>
          <a:p>
            <a:pPr algn="just"/>
            <a:r>
              <a:rPr lang="fr-FR" dirty="0" smtClean="0"/>
              <a:t>La r</a:t>
            </a:r>
            <a:r>
              <a:rPr lang="fr-FR" dirty="0"/>
              <a:t>é</a:t>
            </a:r>
            <a:r>
              <a:rPr lang="fr-FR" dirty="0" smtClean="0"/>
              <a:t>alité augmentée est utilisée dans beaucoup de domaines.</a:t>
            </a:r>
          </a:p>
          <a:p>
            <a:pPr algn="just"/>
            <a:endParaRPr lang="fr-FR" dirty="0" smtClean="0"/>
          </a:p>
          <a:p>
            <a:pPr algn="just"/>
            <a:r>
              <a:rPr lang="fr-FR" dirty="0" smtClean="0"/>
              <a:t>Dans le domaine du service (</a:t>
            </a:r>
            <a:r>
              <a:rPr lang="fr-FR" dirty="0" smtClean="0">
                <a:hlinkClick r:id="rId2" action="ppaction://hlinkfile"/>
              </a:rPr>
              <a:t>GPS interactif</a:t>
            </a:r>
            <a:r>
              <a:rPr lang="fr-FR" dirty="0" smtClean="0"/>
              <a:t>, </a:t>
            </a:r>
            <a:r>
              <a:rPr lang="fr-FR" dirty="0" smtClean="0">
                <a:hlinkClick r:id="rId3" action="ppaction://hlinkfile"/>
              </a:rPr>
              <a:t>lunettes informatives</a:t>
            </a:r>
            <a:r>
              <a:rPr lang="fr-FR" dirty="0" smtClean="0"/>
              <a:t>),de la mécanique (</a:t>
            </a:r>
            <a:r>
              <a:rPr lang="fr-FR" dirty="0" smtClean="0">
                <a:hlinkClick r:id="rId4" action="ppaction://hlinkfile"/>
              </a:rPr>
              <a:t>lunettes avec RA</a:t>
            </a:r>
            <a:r>
              <a:rPr lang="fr-FR" dirty="0" smtClean="0"/>
              <a:t>), du loisirs (</a:t>
            </a:r>
            <a:r>
              <a:rPr lang="fr-FR" dirty="0" smtClean="0">
                <a:hlinkClick r:id="rId5" action="ppaction://hlinkfile"/>
              </a:rPr>
              <a:t>feux d’artifices au Japon</a:t>
            </a:r>
            <a:r>
              <a:rPr lang="fr-FR" dirty="0" smtClean="0"/>
              <a:t>, </a:t>
            </a:r>
            <a:r>
              <a:rPr lang="fr-FR" dirty="0" smtClean="0">
                <a:hlinkClick r:id="rId6" action="ppaction://hlinkfile"/>
              </a:rPr>
              <a:t>des jeux vidéos</a:t>
            </a:r>
            <a:r>
              <a:rPr lang="fr-FR" dirty="0" smtClean="0"/>
              <a:t> ), de l’éducation (</a:t>
            </a:r>
            <a:r>
              <a:rPr lang="fr-FR" dirty="0" smtClean="0">
                <a:hlinkClick r:id="rId7" action="ppaction://hlinkfile"/>
              </a:rPr>
              <a:t>vision d’un cœur humain en 3D</a:t>
            </a:r>
            <a:r>
              <a:rPr lang="fr-FR" dirty="0" smtClean="0"/>
              <a:t>). </a:t>
            </a:r>
            <a:endParaRPr lang="fr-FR" dirty="0"/>
          </a:p>
        </p:txBody>
      </p:sp>
    </p:spTree>
    <p:extLst>
      <p:ext uri="{BB962C8B-B14F-4D97-AF65-F5344CB8AC3E}">
        <p14:creationId xmlns:p14="http://schemas.microsoft.com/office/powerpoint/2010/main" val="1097635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60648"/>
            <a:ext cx="6512511" cy="1143000"/>
          </a:xfrm>
        </p:spPr>
        <p:txBody>
          <a:bodyPr/>
          <a:lstStyle/>
          <a:p>
            <a:pPr marL="0" indent="0" algn="ctr">
              <a:buNone/>
            </a:pPr>
            <a:r>
              <a:rPr lang="fr-FR" sz="4000" dirty="0" smtClean="0">
                <a:solidFill>
                  <a:schemeClr val="accent6"/>
                </a:solidFill>
              </a:rPr>
              <a:t>Conclusion</a:t>
            </a:r>
            <a:endParaRPr lang="fr-FR" sz="4000" dirty="0">
              <a:solidFill>
                <a:schemeClr val="accent6"/>
              </a:solidFill>
            </a:endParaRPr>
          </a:p>
        </p:txBody>
      </p:sp>
      <p:sp>
        <p:nvSpPr>
          <p:cNvPr id="3" name="Espace réservé du contenu 2"/>
          <p:cNvSpPr>
            <a:spLocks noGrp="1"/>
          </p:cNvSpPr>
          <p:nvPr>
            <p:ph sz="quarter" idx="13"/>
          </p:nvPr>
        </p:nvSpPr>
        <p:spPr>
          <a:xfrm>
            <a:off x="1187624" y="1844824"/>
            <a:ext cx="6840760" cy="4464496"/>
          </a:xfrm>
        </p:spPr>
        <p:txBody>
          <a:bodyPr/>
          <a:lstStyle/>
          <a:p>
            <a:r>
              <a:rPr lang="fr-FR" dirty="0" smtClean="0"/>
              <a:t>La réalité augmentée est très récente (1965 : les premières applications militaires et 1980-1990 pour les applications en médecine, en mécanique et 2000 pour les services marketing et jeux vidéos).</a:t>
            </a:r>
          </a:p>
          <a:p>
            <a:r>
              <a:rPr lang="fr-FR" dirty="0" smtClean="0"/>
              <a:t>Cette extension à la réalité virtuelle est en plein développement.</a:t>
            </a:r>
          </a:p>
          <a:p>
            <a:r>
              <a:rPr lang="fr-FR" dirty="0">
                <a:hlinkClick r:id="rId2" action="ppaction://hlinkfile"/>
              </a:rPr>
              <a:t>L</a:t>
            </a:r>
            <a:r>
              <a:rPr lang="fr-FR" dirty="0" smtClean="0">
                <a:hlinkClick r:id="rId2" action="ppaction://hlinkfile"/>
              </a:rPr>
              <a:t>a réalité augmentée va-t-elle remplacée la réalité</a:t>
            </a:r>
            <a:r>
              <a:rPr lang="fr-FR" dirty="0" smtClean="0"/>
              <a:t>?</a:t>
            </a:r>
          </a:p>
        </p:txBody>
      </p:sp>
    </p:spTree>
    <p:extLst>
      <p:ext uri="{BB962C8B-B14F-4D97-AF65-F5344CB8AC3E}">
        <p14:creationId xmlns:p14="http://schemas.microsoft.com/office/powerpoint/2010/main" val="3379159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332656"/>
            <a:ext cx="6512511" cy="1143000"/>
          </a:xfrm>
        </p:spPr>
        <p:txBody>
          <a:bodyPr/>
          <a:lstStyle/>
          <a:p>
            <a:pPr marL="0" indent="0" algn="ctr">
              <a:buNone/>
            </a:pPr>
            <a:r>
              <a:rPr lang="fr-FR" sz="4000" dirty="0" smtClean="0">
                <a:solidFill>
                  <a:schemeClr val="accent6"/>
                </a:solidFill>
              </a:rPr>
              <a:t>Plan</a:t>
            </a:r>
            <a:r>
              <a:rPr lang="fr-FR" dirty="0" smtClean="0">
                <a:solidFill>
                  <a:schemeClr val="accent6"/>
                </a:solidFill>
              </a:rPr>
              <a:t/>
            </a:r>
            <a:br>
              <a:rPr lang="fr-FR" dirty="0" smtClean="0">
                <a:solidFill>
                  <a:schemeClr val="accent6"/>
                </a:solidFill>
              </a:rPr>
            </a:br>
            <a:endParaRPr lang="fr-FR" dirty="0">
              <a:solidFill>
                <a:schemeClr val="accent6"/>
              </a:solidFill>
            </a:endParaRPr>
          </a:p>
        </p:txBody>
      </p:sp>
      <p:sp>
        <p:nvSpPr>
          <p:cNvPr id="3" name="Espace réservé du contenu 2"/>
          <p:cNvSpPr>
            <a:spLocks noGrp="1"/>
          </p:cNvSpPr>
          <p:nvPr>
            <p:ph sz="quarter" idx="13"/>
          </p:nvPr>
        </p:nvSpPr>
        <p:spPr>
          <a:xfrm>
            <a:off x="827584" y="1772816"/>
            <a:ext cx="7848872" cy="3816424"/>
          </a:xfrm>
        </p:spPr>
        <p:txBody>
          <a:bodyPr>
            <a:noAutofit/>
          </a:bodyPr>
          <a:lstStyle/>
          <a:p>
            <a:pPr marL="45720" indent="0">
              <a:buNone/>
            </a:pPr>
            <a:r>
              <a:rPr lang="fr-FR" sz="3200" dirty="0" smtClean="0">
                <a:solidFill>
                  <a:schemeClr val="accent6"/>
                </a:solidFill>
              </a:rPr>
              <a:t>    Introduction</a:t>
            </a:r>
          </a:p>
          <a:p>
            <a:pPr marL="45720" indent="0">
              <a:buNone/>
            </a:pPr>
            <a:r>
              <a:rPr lang="fr-FR" sz="3200" dirty="0" smtClean="0">
                <a:solidFill>
                  <a:schemeClr val="accent6"/>
                </a:solidFill>
              </a:rPr>
              <a:t>1) Historique</a:t>
            </a:r>
          </a:p>
          <a:p>
            <a:pPr marL="45720" indent="0">
              <a:buNone/>
            </a:pPr>
            <a:r>
              <a:rPr lang="fr-FR" sz="3200" dirty="0" smtClean="0">
                <a:solidFill>
                  <a:schemeClr val="accent6"/>
                </a:solidFill>
              </a:rPr>
              <a:t>2) Principe et méthodes de la RA </a:t>
            </a:r>
          </a:p>
          <a:p>
            <a:pPr marL="45720" indent="0">
              <a:buNone/>
            </a:pPr>
            <a:r>
              <a:rPr lang="fr-FR" sz="3200" dirty="0">
                <a:solidFill>
                  <a:schemeClr val="accent6"/>
                </a:solidFill>
              </a:rPr>
              <a:t>3</a:t>
            </a:r>
            <a:r>
              <a:rPr lang="fr-FR" sz="3200" dirty="0" smtClean="0">
                <a:solidFill>
                  <a:schemeClr val="accent6"/>
                </a:solidFill>
              </a:rPr>
              <a:t>) Exemples d’applications</a:t>
            </a:r>
          </a:p>
          <a:p>
            <a:pPr marL="45720" indent="0">
              <a:buNone/>
            </a:pPr>
            <a:r>
              <a:rPr lang="fr-FR" sz="3200" dirty="0" smtClean="0">
                <a:solidFill>
                  <a:schemeClr val="accent6"/>
                </a:solidFill>
              </a:rPr>
              <a:t>    Conclusion</a:t>
            </a:r>
          </a:p>
        </p:txBody>
      </p:sp>
    </p:spTree>
    <p:extLst>
      <p:ext uri="{BB962C8B-B14F-4D97-AF65-F5344CB8AC3E}">
        <p14:creationId xmlns:p14="http://schemas.microsoft.com/office/powerpoint/2010/main" val="1508600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332656"/>
            <a:ext cx="6512511" cy="1143000"/>
          </a:xfrm>
        </p:spPr>
        <p:txBody>
          <a:bodyPr/>
          <a:lstStyle/>
          <a:p>
            <a:pPr marL="0" indent="0" algn="ctr">
              <a:buNone/>
            </a:pPr>
            <a:r>
              <a:rPr lang="fr-FR" sz="4000" dirty="0" smtClean="0">
                <a:solidFill>
                  <a:schemeClr val="accent6"/>
                </a:solidFill>
              </a:rPr>
              <a:t>Introduction</a:t>
            </a:r>
            <a:endParaRPr lang="fr-FR" sz="4000" dirty="0">
              <a:solidFill>
                <a:schemeClr val="accent6"/>
              </a:solidFill>
            </a:endParaRPr>
          </a:p>
        </p:txBody>
      </p:sp>
      <p:sp>
        <p:nvSpPr>
          <p:cNvPr id="3" name="Espace réservé du contenu 2"/>
          <p:cNvSpPr>
            <a:spLocks noGrp="1"/>
          </p:cNvSpPr>
          <p:nvPr>
            <p:ph sz="quarter" idx="13"/>
          </p:nvPr>
        </p:nvSpPr>
        <p:spPr>
          <a:xfrm>
            <a:off x="755576" y="1988840"/>
            <a:ext cx="7632848" cy="3456384"/>
          </a:xfrm>
        </p:spPr>
        <p:txBody>
          <a:bodyPr>
            <a:normAutofit/>
          </a:bodyPr>
          <a:lstStyle/>
          <a:p>
            <a:pPr algn="just"/>
            <a:r>
              <a:rPr lang="fr-FR" dirty="0" smtClean="0"/>
              <a:t>La réalité augmentée (RA) consiste à modifier un objet réel à partir de son, d’images pour avoir une nouvelle perception virtuelle de l’objet et ceci en temps réel.</a:t>
            </a:r>
          </a:p>
          <a:p>
            <a:pPr marL="45720" indent="0" algn="just">
              <a:buNone/>
            </a:pPr>
            <a:endParaRPr lang="fr-FR" dirty="0" smtClean="0"/>
          </a:p>
          <a:p>
            <a:pPr algn="just"/>
            <a:r>
              <a:rPr lang="fr-FR" dirty="0" smtClean="0"/>
              <a:t>Cette réalité complète le réel en nous ajoutant du contenu virtuel à du contenu réel tout en conservant les propriétés de l’objet.</a:t>
            </a:r>
            <a:endParaRPr lang="fr-FR" dirty="0"/>
          </a:p>
        </p:txBody>
      </p:sp>
    </p:spTree>
    <p:extLst>
      <p:ext uri="{BB962C8B-B14F-4D97-AF65-F5344CB8AC3E}">
        <p14:creationId xmlns:p14="http://schemas.microsoft.com/office/powerpoint/2010/main" val="118006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332656"/>
            <a:ext cx="6512511" cy="1143000"/>
          </a:xfrm>
        </p:spPr>
        <p:txBody>
          <a:bodyPr/>
          <a:lstStyle/>
          <a:p>
            <a:pPr marL="0" indent="0" algn="ctr">
              <a:buNone/>
            </a:pPr>
            <a:r>
              <a:rPr lang="fr-FR" sz="4000" dirty="0" smtClean="0">
                <a:solidFill>
                  <a:schemeClr val="accent6"/>
                </a:solidFill>
              </a:rPr>
              <a:t>1) Historique</a:t>
            </a:r>
            <a:endParaRPr lang="fr-FR" sz="4000" dirty="0">
              <a:solidFill>
                <a:schemeClr val="accent6"/>
              </a:solidFill>
            </a:endParaRPr>
          </a:p>
        </p:txBody>
      </p:sp>
      <p:sp>
        <p:nvSpPr>
          <p:cNvPr id="3" name="Espace réservé du contenu 2"/>
          <p:cNvSpPr>
            <a:spLocks noGrp="1"/>
          </p:cNvSpPr>
          <p:nvPr>
            <p:ph sz="quarter" idx="13"/>
          </p:nvPr>
        </p:nvSpPr>
        <p:spPr>
          <a:xfrm>
            <a:off x="683568" y="1268760"/>
            <a:ext cx="7560840" cy="4320480"/>
          </a:xfrm>
        </p:spPr>
        <p:txBody>
          <a:bodyPr>
            <a:normAutofit fontScale="92500" lnSpcReduction="10000"/>
          </a:bodyPr>
          <a:lstStyle/>
          <a:p>
            <a:pPr algn="just"/>
            <a:endParaRPr lang="fr-FR" dirty="0" smtClean="0"/>
          </a:p>
          <a:p>
            <a:pPr marL="45720" indent="0" algn="just">
              <a:buNone/>
            </a:pPr>
            <a:r>
              <a:rPr lang="fr-FR" sz="2600" dirty="0" smtClean="0">
                <a:solidFill>
                  <a:schemeClr val="accent4">
                    <a:lumMod val="50000"/>
                  </a:schemeClr>
                </a:solidFill>
              </a:rPr>
              <a:t>A) </a:t>
            </a:r>
            <a:r>
              <a:rPr lang="fr-FR" sz="2600" u="sng" dirty="0" smtClean="0">
                <a:solidFill>
                  <a:schemeClr val="accent4">
                    <a:lumMod val="50000"/>
                  </a:schemeClr>
                </a:solidFill>
              </a:rPr>
              <a:t>Début de la réalité augmenté</a:t>
            </a:r>
            <a:r>
              <a:rPr lang="fr-FR" sz="2600" dirty="0" smtClean="0"/>
              <a:t>:</a:t>
            </a:r>
            <a:endParaRPr lang="fr-FR" dirty="0" smtClean="0"/>
          </a:p>
          <a:p>
            <a:pPr algn="just"/>
            <a:r>
              <a:rPr lang="fr-FR" sz="2400" dirty="0" smtClean="0"/>
              <a:t>La technologie de la RA a débuté dans les années 1965/1968 avec les travaux de Sutherland (casque suivi par un capteur de mouvement), puis c’est développée dans le domaine militaire avec les casques (HUD: Head Up Display) dans les années 1980.</a:t>
            </a:r>
          </a:p>
          <a:p>
            <a:pPr marL="45720" indent="0" algn="just">
              <a:buNone/>
            </a:pPr>
            <a:r>
              <a:rPr lang="fr-FR" sz="2400" dirty="0" smtClean="0"/>
              <a:t> </a:t>
            </a:r>
            <a:endParaRPr lang="fr-FR" sz="2400" dirty="0"/>
          </a:p>
          <a:p>
            <a:pPr algn="just"/>
            <a:endParaRPr lang="fr-FR" sz="2400" dirty="0" smtClean="0"/>
          </a:p>
          <a:p>
            <a:pPr marL="45720" indent="0" algn="just">
              <a:buNone/>
            </a:pPr>
            <a:endParaRPr lang="fr-FR" sz="2400" dirty="0"/>
          </a:p>
          <a:p>
            <a:pPr marL="45720" indent="0" algn="just">
              <a:buNone/>
            </a:pPr>
            <a:r>
              <a:rPr lang="fr-FR" sz="2400" dirty="0" smtClean="0"/>
              <a:t> </a:t>
            </a:r>
          </a:p>
          <a:p>
            <a:pPr marL="45720" indent="0" algn="just">
              <a:buNone/>
            </a:pP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41801"/>
            <a:ext cx="19050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19" y="3941801"/>
            <a:ext cx="1450641" cy="158115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7148" y="3941801"/>
            <a:ext cx="1440040" cy="1581150"/>
          </a:xfrm>
          <a:prstGeom prst="rect">
            <a:avLst/>
          </a:prstGeom>
        </p:spPr>
      </p:pic>
    </p:spTree>
    <p:extLst>
      <p:ext uri="{BB962C8B-B14F-4D97-AF65-F5344CB8AC3E}">
        <p14:creationId xmlns:p14="http://schemas.microsoft.com/office/powerpoint/2010/main" val="279419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899592" y="764704"/>
            <a:ext cx="7317432" cy="5433784"/>
          </a:xfrm>
        </p:spPr>
        <p:txBody>
          <a:bodyPr>
            <a:normAutofit/>
          </a:bodyPr>
          <a:lstStyle/>
          <a:p>
            <a:pPr marL="45720" indent="0" algn="just">
              <a:buNone/>
            </a:pPr>
            <a:endParaRPr lang="fr-FR" dirty="0" smtClean="0"/>
          </a:p>
          <a:p>
            <a:pPr marL="45720" indent="0" algn="just">
              <a:buNone/>
            </a:pPr>
            <a:r>
              <a:rPr lang="fr-FR" dirty="0" smtClean="0"/>
              <a:t>Et les </a:t>
            </a:r>
            <a:r>
              <a:rPr lang="fr-FR" dirty="0"/>
              <a:t>tableaux de bord des avions de combats (utilisation que d’un seul système fournisseur d’informations).</a:t>
            </a:r>
          </a:p>
          <a:p>
            <a:pPr marL="45720" indent="0" algn="just">
              <a:buNone/>
            </a:pPr>
            <a:endParaRPr lang="fr-FR" dirty="0"/>
          </a:p>
          <a:p>
            <a:pPr marL="45720" indent="0">
              <a:buNone/>
            </a:pPr>
            <a:endParaRPr lang="fr-FR" dirty="0" smtClean="0"/>
          </a:p>
          <a:p>
            <a:pPr marL="45720" indent="0">
              <a:buNone/>
            </a:pPr>
            <a:endParaRPr lang="fr-FR" dirty="0"/>
          </a:p>
          <a:p>
            <a:pPr marL="45720" indent="0">
              <a:buNone/>
            </a:pPr>
            <a:endParaRPr lang="fr-FR" dirty="0" smtClean="0"/>
          </a:p>
          <a:p>
            <a:endParaRPr lang="fr-FR" dirty="0" smtClean="0"/>
          </a:p>
          <a:p>
            <a:endParaRPr lang="fr-FR"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940235"/>
            <a:ext cx="3314679" cy="230425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924944"/>
            <a:ext cx="3405304" cy="2304256"/>
          </a:xfrm>
          <a:prstGeom prst="rect">
            <a:avLst/>
          </a:prstGeom>
        </p:spPr>
      </p:pic>
    </p:spTree>
    <p:extLst>
      <p:ext uri="{BB962C8B-B14F-4D97-AF65-F5344CB8AC3E}">
        <p14:creationId xmlns:p14="http://schemas.microsoft.com/office/powerpoint/2010/main" val="324998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838236" y="620688"/>
            <a:ext cx="7632848" cy="5500458"/>
          </a:xfrm>
        </p:spPr>
        <p:txBody>
          <a:bodyPr/>
          <a:lstStyle/>
          <a:p>
            <a:pPr marL="45720" indent="0">
              <a:buNone/>
            </a:pPr>
            <a:r>
              <a:rPr lang="fr-FR" sz="2400" dirty="0">
                <a:solidFill>
                  <a:schemeClr val="accent4">
                    <a:lumMod val="50000"/>
                  </a:schemeClr>
                </a:solidFill>
              </a:rPr>
              <a:t>B) </a:t>
            </a:r>
            <a:r>
              <a:rPr lang="fr-FR" sz="2400" u="sng" dirty="0">
                <a:solidFill>
                  <a:schemeClr val="accent4">
                    <a:lumMod val="50000"/>
                  </a:schemeClr>
                </a:solidFill>
              </a:rPr>
              <a:t>Développement de la </a:t>
            </a:r>
            <a:r>
              <a:rPr lang="fr-FR" sz="2400" u="sng" dirty="0" smtClean="0">
                <a:solidFill>
                  <a:schemeClr val="accent4">
                    <a:lumMod val="50000"/>
                  </a:schemeClr>
                </a:solidFill>
              </a:rPr>
              <a:t>RA</a:t>
            </a:r>
            <a:r>
              <a:rPr lang="fr-FR" sz="2400" dirty="0" smtClean="0">
                <a:solidFill>
                  <a:schemeClr val="accent4">
                    <a:lumMod val="50000"/>
                  </a:schemeClr>
                </a:solidFill>
              </a:rPr>
              <a:t>:</a:t>
            </a:r>
            <a:endParaRPr lang="fr-FR" dirty="0" smtClean="0"/>
          </a:p>
          <a:p>
            <a:pPr algn="just"/>
            <a:r>
              <a:rPr lang="fr-FR" dirty="0" smtClean="0"/>
              <a:t>Pendant </a:t>
            </a:r>
            <a:r>
              <a:rPr lang="fr-FR" dirty="0"/>
              <a:t>les années 1990, les travaux de </a:t>
            </a:r>
            <a:r>
              <a:rPr lang="fr-FR" dirty="0" smtClean="0"/>
              <a:t>M. BAJURA </a:t>
            </a:r>
            <a:r>
              <a:rPr lang="fr-FR" dirty="0"/>
              <a:t>(1992) et </a:t>
            </a:r>
            <a:r>
              <a:rPr lang="fr-FR" dirty="0" smtClean="0"/>
              <a:t>Andrei STATE </a:t>
            </a:r>
            <a:r>
              <a:rPr lang="fr-FR" dirty="0"/>
              <a:t>(1996) ont développé la RA dans le domaine médicale pour donner au médecin la possibilité de voir directement des données d’imagerie à ultrasons sur le corps du patient, augmentant sa </a:t>
            </a:r>
            <a:r>
              <a:rPr lang="fr-FR" dirty="0" smtClean="0"/>
              <a:t>compréhension (utilisation de plusieurs systèmes fournisseur d’informations).</a:t>
            </a:r>
            <a:endParaRPr lang="fr-FR" dirty="0"/>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17032"/>
            <a:ext cx="3477689" cy="259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17032"/>
            <a:ext cx="3024336" cy="258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591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07504" y="908720"/>
            <a:ext cx="7552928" cy="3474720"/>
          </a:xfrm>
        </p:spPr>
        <p:txBody>
          <a:bodyPr/>
          <a:lstStyle/>
          <a:p>
            <a:pPr algn="just"/>
            <a:r>
              <a:rPr lang="fr-FR" dirty="0" smtClean="0"/>
              <a:t>Steve FEINER propose en 1993, un système interactif pour l’apprentissage et la maintenance d’une imprimante basée sur la superposition d’informations virtuelles, directement sur l’imprimante équipée de capteurs.</a:t>
            </a:r>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924943"/>
            <a:ext cx="5184576" cy="338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587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755576" y="1666795"/>
            <a:ext cx="5112568" cy="3168352"/>
          </a:xfrm>
        </p:spPr>
        <p:txBody>
          <a:bodyPr>
            <a:normAutofit/>
          </a:bodyPr>
          <a:lstStyle/>
          <a:p>
            <a:pPr marL="45720" indent="0">
              <a:buNone/>
            </a:pPr>
            <a:r>
              <a:rPr lang="fr-FR" sz="2400" dirty="0" smtClean="0">
                <a:solidFill>
                  <a:schemeClr val="accent4">
                    <a:lumMod val="50000"/>
                  </a:schemeClr>
                </a:solidFill>
              </a:rPr>
              <a:t>C) </a:t>
            </a:r>
            <a:r>
              <a:rPr lang="fr-FR" sz="2400" u="sng" dirty="0" smtClean="0">
                <a:solidFill>
                  <a:schemeClr val="accent4">
                    <a:lumMod val="50000"/>
                  </a:schemeClr>
                </a:solidFill>
              </a:rPr>
              <a:t>Entrée de la RA avec l’IHM </a:t>
            </a:r>
            <a:r>
              <a:rPr lang="fr-FR" sz="2400" dirty="0" smtClean="0"/>
              <a:t>: </a:t>
            </a:r>
            <a:endParaRPr lang="fr-FR" dirty="0" smtClean="0"/>
          </a:p>
          <a:p>
            <a:endParaRPr lang="fr-FR" dirty="0" smtClean="0"/>
          </a:p>
          <a:p>
            <a:pPr algn="just"/>
            <a:r>
              <a:rPr lang="fr-FR" dirty="0" smtClean="0"/>
              <a:t>Pierre WELLNER propose en 1991 la possibilité d’interagir naturellement avec des documents numériques, par l’intermédiaire d’une projection de ces éléments dans le monde réel.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00808"/>
            <a:ext cx="2009576" cy="328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935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564" y="3645024"/>
            <a:ext cx="340542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004048" y="3633430"/>
            <a:ext cx="3072211" cy="211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2"/>
          <p:cNvSpPr txBox="1">
            <a:spLocks/>
          </p:cNvSpPr>
          <p:nvPr/>
        </p:nvSpPr>
        <p:spPr>
          <a:xfrm>
            <a:off x="755576" y="476672"/>
            <a:ext cx="7848872" cy="583264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endParaRPr lang="fr-FR" dirty="0" smtClean="0"/>
          </a:p>
          <a:p>
            <a:pPr algn="just"/>
            <a:r>
              <a:rPr lang="fr-FR" dirty="0" smtClean="0"/>
              <a:t>George W. FITZMAURICE en 1995 et H. ISHII en 1997 propose la modification des éléments numériques par des éléments du réel plus simple et souple que WIMP (Windows, </a:t>
            </a:r>
            <a:r>
              <a:rPr lang="fr-FR" dirty="0" err="1" smtClean="0"/>
              <a:t>Icons</a:t>
            </a:r>
            <a:r>
              <a:rPr lang="fr-FR" dirty="0" smtClean="0"/>
              <a:t>, Menus and </a:t>
            </a:r>
            <a:r>
              <a:rPr lang="fr-FR" dirty="0" err="1" smtClean="0"/>
              <a:t>Pointing</a:t>
            </a:r>
            <a:r>
              <a:rPr lang="fr-FR" dirty="0" smtClean="0"/>
              <a:t> </a:t>
            </a:r>
            <a:r>
              <a:rPr lang="fr-FR" dirty="0" err="1" smtClean="0"/>
              <a:t>device</a:t>
            </a:r>
            <a:r>
              <a:rPr lang="fr-FR" dirty="0" smtClean="0"/>
              <a:t>) avec l’interaction à 2 mains de l’objet réel, le multiplexage spatial de l’objet et l’externalisation du concept.</a:t>
            </a:r>
          </a:p>
        </p:txBody>
      </p:sp>
    </p:spTree>
    <p:extLst>
      <p:ext uri="{BB962C8B-B14F-4D97-AF65-F5344CB8AC3E}">
        <p14:creationId xmlns:p14="http://schemas.microsoft.com/office/powerpoint/2010/main" val="4185877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556</TotalTime>
  <Words>783</Words>
  <Application>Microsoft Office PowerPoint</Application>
  <PresentationFormat>Affichage à l'écran (4:3)</PresentationFormat>
  <Paragraphs>66</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Sillage</vt:lpstr>
      <vt:lpstr>La réalité augmentée</vt:lpstr>
      <vt:lpstr>Plan </vt:lpstr>
      <vt:lpstr>Introduction</vt:lpstr>
      <vt:lpstr>1) Historique</vt:lpstr>
      <vt:lpstr>Présentation PowerPoint</vt:lpstr>
      <vt:lpstr>Présentation PowerPoint</vt:lpstr>
      <vt:lpstr>Présentation PowerPoint</vt:lpstr>
      <vt:lpstr>Présentation PowerPoint</vt:lpstr>
      <vt:lpstr>Présentation PowerPoint</vt:lpstr>
      <vt:lpstr>Présentation PowerPoint</vt:lpstr>
      <vt:lpstr>2) Principe et méthodes de la RA</vt:lpstr>
      <vt:lpstr>Présentation PowerPoint</vt:lpstr>
      <vt:lpstr>Présentation PowerPoint</vt:lpstr>
      <vt:lpstr>Présentation PowerPoint</vt:lpstr>
      <vt:lpstr>Présentation PowerPoint</vt:lpstr>
      <vt:lpstr>3) Exemples d’applications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réalité augmentée</dc:title>
  <dc:creator>Ward</dc:creator>
  <cp:lastModifiedBy>Ward</cp:lastModifiedBy>
  <cp:revision>143</cp:revision>
  <dcterms:created xsi:type="dcterms:W3CDTF">2012-01-27T06:15:33Z</dcterms:created>
  <dcterms:modified xsi:type="dcterms:W3CDTF">2012-02-02T20:55:53Z</dcterms:modified>
</cp:coreProperties>
</file>