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757" r:id="rId2"/>
  </p:sldMasterIdLst>
  <p:notesMasterIdLst>
    <p:notesMasterId r:id="rId32"/>
  </p:notesMasterIdLst>
  <p:handoutMasterIdLst>
    <p:handoutMasterId r:id="rId33"/>
  </p:handoutMasterIdLst>
  <p:sldIdLst>
    <p:sldId id="286" r:id="rId3"/>
    <p:sldId id="295" r:id="rId4"/>
    <p:sldId id="274" r:id="rId5"/>
    <p:sldId id="297" r:id="rId6"/>
    <p:sldId id="298" r:id="rId7"/>
    <p:sldId id="303" r:id="rId8"/>
    <p:sldId id="300" r:id="rId9"/>
    <p:sldId id="301" r:id="rId10"/>
    <p:sldId id="310" r:id="rId11"/>
    <p:sldId id="304" r:id="rId12"/>
    <p:sldId id="302" r:id="rId13"/>
    <p:sldId id="305" r:id="rId14"/>
    <p:sldId id="306" r:id="rId15"/>
    <p:sldId id="307" r:id="rId16"/>
    <p:sldId id="321" r:id="rId17"/>
    <p:sldId id="328" r:id="rId18"/>
    <p:sldId id="323" r:id="rId19"/>
    <p:sldId id="308" r:id="rId20"/>
    <p:sldId id="322" r:id="rId21"/>
    <p:sldId id="324" r:id="rId22"/>
    <p:sldId id="325" r:id="rId23"/>
    <p:sldId id="326" r:id="rId24"/>
    <p:sldId id="327" r:id="rId25"/>
    <p:sldId id="333" r:id="rId26"/>
    <p:sldId id="329" r:id="rId27"/>
    <p:sldId id="332" r:id="rId28"/>
    <p:sldId id="330" r:id="rId29"/>
    <p:sldId id="331" r:id="rId30"/>
    <p:sldId id="273" r:id="rId31"/>
  </p:sldIdLst>
  <p:sldSz cx="9144000" cy="6858000" type="screen4x3"/>
  <p:notesSz cx="6734175" cy="98679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FF00"/>
    <a:srgbClr val="8BC7E9"/>
    <a:srgbClr val="1C1C1C"/>
    <a:srgbClr val="DFEDFD"/>
    <a:srgbClr val="DBEAFD"/>
    <a:srgbClr val="B3D1E3"/>
    <a:srgbClr val="B8D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71800" autoAdjust="0"/>
  </p:normalViewPr>
  <p:slideViewPr>
    <p:cSldViewPr>
      <p:cViewPr varScale="1">
        <p:scale>
          <a:sx n="53" d="100"/>
          <a:sy n="53" d="100"/>
        </p:scale>
        <p:origin x="1962" y="78"/>
      </p:cViewPr>
      <p:guideLst>
        <p:guide orient="horz" pos="2160"/>
        <p:guide pos="2880"/>
      </p:guideLst>
    </p:cSldViewPr>
  </p:slideViewPr>
  <p:outlineViewPr>
    <p:cViewPr>
      <p:scale>
        <a:sx n="33" d="100"/>
        <a:sy n="33" d="100"/>
      </p:scale>
      <p:origin x="0" y="73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472" y="-84"/>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782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37891" name="Rectangle 3"/>
          <p:cNvSpPr>
            <a:spLocks noGrp="1" noChangeArrowheads="1"/>
          </p:cNvSpPr>
          <p:nvPr>
            <p:ph type="dt" sz="quarter" idx="1"/>
          </p:nvPr>
        </p:nvSpPr>
        <p:spPr bwMode="auto">
          <a:xfrm>
            <a:off x="3816350" y="0"/>
            <a:ext cx="291782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A8C90595-6E1F-4D63-81BD-FC99C6407D36}" type="datetimeFigureOut">
              <a:rPr lang="fr-FR"/>
              <a:pPr>
                <a:defRPr/>
              </a:pPr>
              <a:t>13/03/2015</a:t>
            </a:fld>
            <a:endParaRPr lang="fr-FR"/>
          </a:p>
        </p:txBody>
      </p:sp>
      <p:sp>
        <p:nvSpPr>
          <p:cNvPr id="37892" name="Rectangle 4"/>
          <p:cNvSpPr>
            <a:spLocks noGrp="1" noChangeArrowheads="1"/>
          </p:cNvSpPr>
          <p:nvPr>
            <p:ph type="ftr" sz="quarter" idx="2"/>
          </p:nvPr>
        </p:nvSpPr>
        <p:spPr bwMode="auto">
          <a:xfrm>
            <a:off x="0" y="9374188"/>
            <a:ext cx="2917825"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37893" name="Rectangle 5"/>
          <p:cNvSpPr>
            <a:spLocks noGrp="1" noChangeArrowheads="1"/>
          </p:cNvSpPr>
          <p:nvPr>
            <p:ph type="sldNum" sz="quarter" idx="3"/>
          </p:nvPr>
        </p:nvSpPr>
        <p:spPr bwMode="auto">
          <a:xfrm>
            <a:off x="3816350" y="9374188"/>
            <a:ext cx="2917825"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116D9F8-4749-457F-9EB9-2CE7C956368C}" type="slidenum">
              <a:rPr lang="fr-FR" altLang="fr-FR"/>
              <a:pPr/>
              <a:t>‹N°›</a:t>
            </a:fld>
            <a:endParaRPr lang="fr-FR" altLang="fr-FR"/>
          </a:p>
        </p:txBody>
      </p:sp>
    </p:spTree>
    <p:extLst>
      <p:ext uri="{BB962C8B-B14F-4D97-AF65-F5344CB8AC3E}">
        <p14:creationId xmlns:p14="http://schemas.microsoft.com/office/powerpoint/2010/main" val="1506550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7825" cy="493713"/>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fr-FR"/>
          </a:p>
        </p:txBody>
      </p:sp>
      <p:sp>
        <p:nvSpPr>
          <p:cNvPr id="3" name="Espace réservé de la date 2"/>
          <p:cNvSpPr>
            <a:spLocks noGrp="1"/>
          </p:cNvSpPr>
          <p:nvPr>
            <p:ph type="dt" idx="1"/>
          </p:nvPr>
        </p:nvSpPr>
        <p:spPr>
          <a:xfrm>
            <a:off x="3814763" y="0"/>
            <a:ext cx="2917825" cy="493713"/>
          </a:xfrm>
          <a:prstGeom prst="rect">
            <a:avLst/>
          </a:prstGeom>
        </p:spPr>
        <p:txBody>
          <a:bodyPr vert="horz" lIns="91440" tIns="45720" rIns="91440" bIns="45720" rtlCol="0"/>
          <a:lstStyle>
            <a:lvl1pPr algn="r">
              <a:defRPr sz="1200">
                <a:latin typeface="Arial" pitchFamily="34" charset="0"/>
                <a:cs typeface="+mn-cs"/>
              </a:defRPr>
            </a:lvl1pPr>
          </a:lstStyle>
          <a:p>
            <a:pPr>
              <a:defRPr/>
            </a:pPr>
            <a:fld id="{D0FCED35-B3F1-4A05-96B7-B1BD0E43D863}" type="datetimeFigureOut">
              <a:rPr lang="fr-FR"/>
              <a:pPr>
                <a:defRPr/>
              </a:pPr>
              <a:t>13/03/2015</a:t>
            </a:fld>
            <a:endParaRPr lang="fr-FR"/>
          </a:p>
        </p:txBody>
      </p:sp>
      <p:sp>
        <p:nvSpPr>
          <p:cNvPr id="4" name="Espace réservé de l'image des diapositives 3"/>
          <p:cNvSpPr>
            <a:spLocks noGrp="1" noRot="1" noChangeAspect="1"/>
          </p:cNvSpPr>
          <p:nvPr>
            <p:ph type="sldImg" idx="2"/>
          </p:nvPr>
        </p:nvSpPr>
        <p:spPr>
          <a:xfrm>
            <a:off x="900113" y="739775"/>
            <a:ext cx="4933950" cy="3700463"/>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3100" y="4687888"/>
            <a:ext cx="5387975" cy="4440237"/>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372600"/>
            <a:ext cx="2917825" cy="493713"/>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fr-FR"/>
          </a:p>
        </p:txBody>
      </p:sp>
      <p:sp>
        <p:nvSpPr>
          <p:cNvPr id="7" name="Espace réservé du numéro de diapositive 6"/>
          <p:cNvSpPr>
            <a:spLocks noGrp="1"/>
          </p:cNvSpPr>
          <p:nvPr>
            <p:ph type="sldNum" sz="quarter" idx="5"/>
          </p:nvPr>
        </p:nvSpPr>
        <p:spPr>
          <a:xfrm>
            <a:off x="3814763" y="9372600"/>
            <a:ext cx="2917825" cy="4937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40854E8-936E-432B-93E8-FB1473DD8E78}" type="slidenum">
              <a:rPr lang="fr-FR" altLang="fr-FR"/>
              <a:pPr/>
              <a:t>‹N°›</a:t>
            </a:fld>
            <a:endParaRPr lang="fr-FR" altLang="fr-FR"/>
          </a:p>
        </p:txBody>
      </p:sp>
    </p:spTree>
    <p:extLst>
      <p:ext uri="{BB962C8B-B14F-4D97-AF65-F5344CB8AC3E}">
        <p14:creationId xmlns:p14="http://schemas.microsoft.com/office/powerpoint/2010/main" val="41644553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1200" kern="1200" dirty="0" smtClean="0">
                <a:solidFill>
                  <a:schemeClr val="tx1"/>
                </a:solidFill>
                <a:effectLst/>
                <a:latin typeface="+mn-lt"/>
                <a:ea typeface="+mn-ea"/>
                <a:cs typeface="+mn-cs"/>
              </a:rPr>
              <a:t>Bonjour aujourd’hui je vais vous présenter le sujet suivant Evaluation des IHM</a:t>
            </a:r>
          </a:p>
          <a:p>
            <a:pPr eaLnBrk="1" hangingPunct="1">
              <a:spcBef>
                <a:spcPct val="0"/>
              </a:spcBef>
            </a:pPr>
            <a:endParaRPr lang="fr-FR" altLang="fr-FR" dirty="0" smtClean="0"/>
          </a:p>
        </p:txBody>
      </p:sp>
      <p:sp>
        <p:nvSpPr>
          <p:cNvPr id="30724" name="Espace réservé du numéro de diapositive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E089C1-E031-41EE-9B4C-314D819EAA72}" type="slidenum">
              <a:rPr lang="fr-FR" altLang="fr-FR"/>
              <a:pPr eaLnBrk="1" hangingPunct="1"/>
              <a:t>1</a:t>
            </a:fld>
            <a:endParaRPr lang="fr-FR" altLang="fr-FR"/>
          </a:p>
        </p:txBody>
      </p:sp>
    </p:spTree>
    <p:extLst>
      <p:ext uri="{BB962C8B-B14F-4D97-AF65-F5344CB8AC3E}">
        <p14:creationId xmlns:p14="http://schemas.microsoft.com/office/powerpoint/2010/main" val="346249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13</a:t>
            </a:fld>
            <a:endParaRPr lang="fr-FR" altLang="fr-FR"/>
          </a:p>
        </p:txBody>
      </p:sp>
    </p:spTree>
    <p:extLst>
      <p:ext uri="{BB962C8B-B14F-4D97-AF65-F5344CB8AC3E}">
        <p14:creationId xmlns:p14="http://schemas.microsoft.com/office/powerpoint/2010/main" val="2595604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14</a:t>
            </a:fld>
            <a:endParaRPr lang="fr-FR" altLang="fr-FR"/>
          </a:p>
        </p:txBody>
      </p:sp>
    </p:spTree>
    <p:extLst>
      <p:ext uri="{BB962C8B-B14F-4D97-AF65-F5344CB8AC3E}">
        <p14:creationId xmlns:p14="http://schemas.microsoft.com/office/powerpoint/2010/main" val="122924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15</a:t>
            </a:fld>
            <a:endParaRPr lang="fr-FR" altLang="fr-FR"/>
          </a:p>
        </p:txBody>
      </p:sp>
    </p:spTree>
    <p:extLst>
      <p:ext uri="{BB962C8B-B14F-4D97-AF65-F5344CB8AC3E}">
        <p14:creationId xmlns:p14="http://schemas.microsoft.com/office/powerpoint/2010/main" val="1873616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16</a:t>
            </a:fld>
            <a:endParaRPr lang="fr-FR" altLang="fr-FR"/>
          </a:p>
        </p:txBody>
      </p:sp>
    </p:spTree>
    <p:extLst>
      <p:ext uri="{BB962C8B-B14F-4D97-AF65-F5344CB8AC3E}">
        <p14:creationId xmlns:p14="http://schemas.microsoft.com/office/powerpoint/2010/main" val="212414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17</a:t>
            </a:fld>
            <a:endParaRPr lang="fr-FR" altLang="fr-FR"/>
          </a:p>
        </p:txBody>
      </p:sp>
    </p:spTree>
    <p:extLst>
      <p:ext uri="{BB962C8B-B14F-4D97-AF65-F5344CB8AC3E}">
        <p14:creationId xmlns:p14="http://schemas.microsoft.com/office/powerpoint/2010/main" val="1984727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18</a:t>
            </a:fld>
            <a:endParaRPr lang="fr-FR" altLang="fr-FR"/>
          </a:p>
        </p:txBody>
      </p:sp>
    </p:spTree>
    <p:extLst>
      <p:ext uri="{BB962C8B-B14F-4D97-AF65-F5344CB8AC3E}">
        <p14:creationId xmlns:p14="http://schemas.microsoft.com/office/powerpoint/2010/main" val="3253389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Trop d’information</a:t>
            </a:r>
            <a:r>
              <a:rPr lang="fr-FR" baseline="0" dirty="0" smtClean="0"/>
              <a:t> tu l’information</a:t>
            </a:r>
            <a:endParaRPr lang="fr-FR" dirty="0"/>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19</a:t>
            </a:fld>
            <a:endParaRPr lang="fr-FR" altLang="fr-FR"/>
          </a:p>
        </p:txBody>
      </p:sp>
    </p:spTree>
    <p:extLst>
      <p:ext uri="{BB962C8B-B14F-4D97-AF65-F5344CB8AC3E}">
        <p14:creationId xmlns:p14="http://schemas.microsoft.com/office/powerpoint/2010/main" val="793336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20</a:t>
            </a:fld>
            <a:endParaRPr lang="fr-FR" altLang="fr-FR"/>
          </a:p>
        </p:txBody>
      </p:sp>
    </p:spTree>
    <p:extLst>
      <p:ext uri="{BB962C8B-B14F-4D97-AF65-F5344CB8AC3E}">
        <p14:creationId xmlns:p14="http://schemas.microsoft.com/office/powerpoint/2010/main" val="3104842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21</a:t>
            </a:fld>
            <a:endParaRPr lang="fr-FR" altLang="fr-FR"/>
          </a:p>
        </p:txBody>
      </p:sp>
    </p:spTree>
    <p:extLst>
      <p:ext uri="{BB962C8B-B14F-4D97-AF65-F5344CB8AC3E}">
        <p14:creationId xmlns:p14="http://schemas.microsoft.com/office/powerpoint/2010/main" val="2589983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22</a:t>
            </a:fld>
            <a:endParaRPr lang="fr-FR" altLang="fr-FR"/>
          </a:p>
        </p:txBody>
      </p:sp>
    </p:spTree>
    <p:extLst>
      <p:ext uri="{BB962C8B-B14F-4D97-AF65-F5344CB8AC3E}">
        <p14:creationId xmlns:p14="http://schemas.microsoft.com/office/powerpoint/2010/main" val="107150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2</a:t>
            </a:fld>
            <a:endParaRPr lang="fr-FR" altLang="fr-FR"/>
          </a:p>
        </p:txBody>
      </p:sp>
    </p:spTree>
    <p:extLst>
      <p:ext uri="{BB962C8B-B14F-4D97-AF65-F5344CB8AC3E}">
        <p14:creationId xmlns:p14="http://schemas.microsoft.com/office/powerpoint/2010/main" val="440126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endParaRPr lang="fr-FR" dirty="0"/>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23</a:t>
            </a:fld>
            <a:endParaRPr lang="fr-FR" altLang="fr-FR"/>
          </a:p>
        </p:txBody>
      </p:sp>
    </p:spTree>
    <p:extLst>
      <p:ext uri="{BB962C8B-B14F-4D97-AF65-F5344CB8AC3E}">
        <p14:creationId xmlns:p14="http://schemas.microsoft.com/office/powerpoint/2010/main" val="3481941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25</a:t>
            </a:fld>
            <a:endParaRPr lang="fr-FR" altLang="fr-FR"/>
          </a:p>
        </p:txBody>
      </p:sp>
    </p:spTree>
    <p:extLst>
      <p:ext uri="{BB962C8B-B14F-4D97-AF65-F5344CB8AC3E}">
        <p14:creationId xmlns:p14="http://schemas.microsoft.com/office/powerpoint/2010/main" val="1668590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26</a:t>
            </a:fld>
            <a:endParaRPr lang="fr-FR" altLang="fr-FR"/>
          </a:p>
        </p:txBody>
      </p:sp>
    </p:spTree>
    <p:extLst>
      <p:ext uri="{BB962C8B-B14F-4D97-AF65-F5344CB8AC3E}">
        <p14:creationId xmlns:p14="http://schemas.microsoft.com/office/powerpoint/2010/main" val="2969178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27</a:t>
            </a:fld>
            <a:endParaRPr lang="fr-FR" altLang="fr-FR"/>
          </a:p>
        </p:txBody>
      </p:sp>
    </p:spTree>
    <p:extLst>
      <p:ext uri="{BB962C8B-B14F-4D97-AF65-F5344CB8AC3E}">
        <p14:creationId xmlns:p14="http://schemas.microsoft.com/office/powerpoint/2010/main" val="129400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4</a:t>
            </a:fld>
            <a:endParaRPr lang="fr-FR" altLang="fr-FR"/>
          </a:p>
        </p:txBody>
      </p:sp>
    </p:spTree>
    <p:extLst>
      <p:ext uri="{BB962C8B-B14F-4D97-AF65-F5344CB8AC3E}">
        <p14:creationId xmlns:p14="http://schemas.microsoft.com/office/powerpoint/2010/main" val="288778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5</a:t>
            </a:fld>
            <a:endParaRPr lang="fr-FR" altLang="fr-FR"/>
          </a:p>
        </p:txBody>
      </p:sp>
    </p:spTree>
    <p:extLst>
      <p:ext uri="{BB962C8B-B14F-4D97-AF65-F5344CB8AC3E}">
        <p14:creationId xmlns:p14="http://schemas.microsoft.com/office/powerpoint/2010/main" val="2774850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6</a:t>
            </a:fld>
            <a:endParaRPr lang="fr-FR" altLang="fr-FR"/>
          </a:p>
        </p:txBody>
      </p:sp>
    </p:spTree>
    <p:extLst>
      <p:ext uri="{BB962C8B-B14F-4D97-AF65-F5344CB8AC3E}">
        <p14:creationId xmlns:p14="http://schemas.microsoft.com/office/powerpoint/2010/main" val="159751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7</a:t>
            </a:fld>
            <a:endParaRPr lang="fr-FR" altLang="fr-FR"/>
          </a:p>
        </p:txBody>
      </p:sp>
    </p:spTree>
    <p:extLst>
      <p:ext uri="{BB962C8B-B14F-4D97-AF65-F5344CB8AC3E}">
        <p14:creationId xmlns:p14="http://schemas.microsoft.com/office/powerpoint/2010/main" val="174477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10</a:t>
            </a:fld>
            <a:endParaRPr lang="fr-FR" altLang="fr-FR"/>
          </a:p>
        </p:txBody>
      </p:sp>
    </p:spTree>
    <p:extLst>
      <p:ext uri="{BB962C8B-B14F-4D97-AF65-F5344CB8AC3E}">
        <p14:creationId xmlns:p14="http://schemas.microsoft.com/office/powerpoint/2010/main" val="4152462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Font typeface="Arial" panose="020B0604020202020204" pitchFamily="34" charset="0"/>
              <a:buNone/>
            </a:pPr>
            <a:endParaRPr lang="fr-FR" dirty="0"/>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11</a:t>
            </a:fld>
            <a:endParaRPr lang="fr-FR" altLang="fr-FR"/>
          </a:p>
        </p:txBody>
      </p:sp>
    </p:spTree>
    <p:extLst>
      <p:ext uri="{BB962C8B-B14F-4D97-AF65-F5344CB8AC3E}">
        <p14:creationId xmlns:p14="http://schemas.microsoft.com/office/powerpoint/2010/main" val="455460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fr-FR" dirty="0"/>
          </a:p>
        </p:txBody>
      </p:sp>
      <p:sp>
        <p:nvSpPr>
          <p:cNvPr id="4" name="Espace réservé du numéro de diapositive 3"/>
          <p:cNvSpPr>
            <a:spLocks noGrp="1"/>
          </p:cNvSpPr>
          <p:nvPr>
            <p:ph type="sldNum" sz="quarter" idx="10"/>
          </p:nvPr>
        </p:nvSpPr>
        <p:spPr/>
        <p:txBody>
          <a:bodyPr/>
          <a:lstStyle/>
          <a:p>
            <a:fld id="{140854E8-936E-432B-93E8-FB1473DD8E78}" type="slidenum">
              <a:rPr lang="fr-FR" altLang="fr-FR" smtClean="0"/>
              <a:pPr/>
              <a:t>12</a:t>
            </a:fld>
            <a:endParaRPr lang="fr-FR" altLang="fr-FR"/>
          </a:p>
        </p:txBody>
      </p:sp>
    </p:spTree>
    <p:extLst>
      <p:ext uri="{BB962C8B-B14F-4D97-AF65-F5344CB8AC3E}">
        <p14:creationId xmlns:p14="http://schemas.microsoft.com/office/powerpoint/2010/main" val="442739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gray">
      <p:bgPr>
        <a:solidFill>
          <a:schemeClr val="bg1"/>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25400" y="-996950"/>
            <a:ext cx="9105900" cy="7842250"/>
            <a:chOff x="16" y="-628"/>
            <a:chExt cx="5736" cy="4940"/>
          </a:xfrm>
        </p:grpSpPr>
        <p:pic>
          <p:nvPicPr>
            <p:cNvPr id="5" name="Picture 3" descr="back_b"/>
            <p:cNvPicPr>
              <a:picLocks noChangeAspect="1" noChangeArrowheads="1"/>
            </p:cNvPicPr>
            <p:nvPr userDrawn="1"/>
          </p:nvPicPr>
          <p:blipFill>
            <a:blip r:embed="rId2"/>
            <a:srcRect/>
            <a:stretch>
              <a:fillRect/>
            </a:stretch>
          </p:blipFill>
          <p:spPr bwMode="auto">
            <a:xfrm>
              <a:off x="24" y="391"/>
              <a:ext cx="5728" cy="3921"/>
            </a:xfrm>
            <a:prstGeom prst="rect">
              <a:avLst/>
            </a:prstGeom>
            <a:gradFill rotWithShape="1">
              <a:gsLst>
                <a:gs pos="0">
                  <a:schemeClr val="tx2">
                    <a:gamma/>
                    <a:shade val="36471"/>
                    <a:invGamma/>
                  </a:schemeClr>
                </a:gs>
                <a:gs pos="100000">
                  <a:schemeClr val="tx2"/>
                </a:gs>
              </a:gsLst>
              <a:lin ang="2700000" scaled="1"/>
            </a:gradFill>
            <a:ln w="9525">
              <a:noFill/>
              <a:miter lim="800000"/>
              <a:headEnd/>
              <a:tailEnd/>
            </a:ln>
          </p:spPr>
        </p:pic>
        <p:sp>
          <p:nvSpPr>
            <p:cNvPr id="6" name="Freeform 4"/>
            <p:cNvSpPr>
              <a:spLocks/>
            </p:cNvSpPr>
            <p:nvPr userDrawn="1"/>
          </p:nvSpPr>
          <p:spPr bwMode="gray">
            <a:xfrm>
              <a:off x="16" y="-628"/>
              <a:ext cx="5712" cy="2676"/>
            </a:xfrm>
            <a:custGeom>
              <a:avLst/>
              <a:gdLst/>
              <a:ahLst/>
              <a:cxnLst>
                <a:cxn ang="0">
                  <a:pos x="0" y="1607"/>
                </a:cxn>
                <a:cxn ang="0">
                  <a:pos x="5548" y="2692"/>
                </a:cxn>
                <a:cxn ang="0">
                  <a:pos x="5736" y="2580"/>
                </a:cxn>
                <a:cxn ang="0">
                  <a:pos x="5738" y="641"/>
                </a:cxn>
                <a:cxn ang="0">
                  <a:pos x="22" y="641"/>
                </a:cxn>
                <a:cxn ang="0">
                  <a:pos x="12" y="1613"/>
                </a:cxn>
              </a:cxnLst>
              <a:rect l="0" t="0" r="r" b="b"/>
              <a:pathLst>
                <a:path w="5738" h="2692">
                  <a:moveTo>
                    <a:pt x="0" y="1607"/>
                  </a:moveTo>
                  <a:cubicBezTo>
                    <a:pt x="4478" y="0"/>
                    <a:pt x="5523" y="2457"/>
                    <a:pt x="5548" y="2692"/>
                  </a:cubicBezTo>
                  <a:lnTo>
                    <a:pt x="5736" y="2580"/>
                  </a:lnTo>
                  <a:lnTo>
                    <a:pt x="5738" y="641"/>
                  </a:lnTo>
                  <a:lnTo>
                    <a:pt x="22" y="641"/>
                  </a:lnTo>
                  <a:cubicBezTo>
                    <a:pt x="22" y="641"/>
                    <a:pt x="12" y="1613"/>
                    <a:pt x="12" y="1613"/>
                  </a:cubicBezTo>
                </a:path>
              </a:pathLst>
            </a:custGeom>
            <a:solidFill>
              <a:schemeClr val="accent3"/>
            </a:solidFill>
            <a:ln w="38100" cmpd="sng">
              <a:noFill/>
              <a:round/>
              <a:headEnd/>
              <a:tailEnd/>
            </a:ln>
            <a:effectLst/>
          </p:spPr>
          <p:txBody>
            <a:bodyPr/>
            <a:lstStyle/>
            <a:p>
              <a:pPr>
                <a:defRPr/>
              </a:pPr>
              <a:endParaRPr lang="fr-FR">
                <a:cs typeface="+mn-cs"/>
              </a:endParaRPr>
            </a:p>
          </p:txBody>
        </p:sp>
      </p:grpSp>
      <p:grpSp>
        <p:nvGrpSpPr>
          <p:cNvPr id="7" name="Group 5"/>
          <p:cNvGrpSpPr>
            <a:grpSpLocks/>
          </p:cNvGrpSpPr>
          <p:nvPr/>
        </p:nvGrpSpPr>
        <p:grpSpPr bwMode="auto">
          <a:xfrm>
            <a:off x="0" y="3175"/>
            <a:ext cx="9144000" cy="6854825"/>
            <a:chOff x="0" y="2"/>
            <a:chExt cx="5760" cy="4318"/>
          </a:xfrm>
        </p:grpSpPr>
        <p:sp>
          <p:nvSpPr>
            <p:cNvPr id="8" name="Freeform 6"/>
            <p:cNvSpPr>
              <a:spLocks/>
            </p:cNvSpPr>
            <p:nvPr userDrawn="1"/>
          </p:nvSpPr>
          <p:spPr bwMode="gray">
            <a:xfrm>
              <a:off x="5475" y="3"/>
              <a:ext cx="281" cy="344"/>
            </a:xfrm>
            <a:custGeom>
              <a:avLst/>
              <a:gdLst/>
              <a:ahLst/>
              <a:cxnLst>
                <a:cxn ang="0">
                  <a:pos x="0" y="0"/>
                </a:cxn>
                <a:cxn ang="0">
                  <a:pos x="202" y="96"/>
                </a:cxn>
                <a:cxn ang="0">
                  <a:pos x="281" y="332"/>
                </a:cxn>
                <a:cxn ang="0">
                  <a:pos x="281" y="0"/>
                </a:cxn>
              </a:cxnLst>
              <a:rect l="0" t="0" r="r" b="b"/>
              <a:pathLst>
                <a:path w="281" h="348">
                  <a:moveTo>
                    <a:pt x="0" y="0"/>
                  </a:moveTo>
                  <a:cubicBezTo>
                    <a:pt x="33" y="16"/>
                    <a:pt x="125" y="6"/>
                    <a:pt x="202" y="96"/>
                  </a:cubicBezTo>
                  <a:cubicBezTo>
                    <a:pt x="279" y="186"/>
                    <a:pt x="268" y="348"/>
                    <a:pt x="281" y="332"/>
                  </a:cubicBezTo>
                  <a:lnTo>
                    <a:pt x="281" y="0"/>
                  </a:lnTo>
                </a:path>
              </a:pathLst>
            </a:custGeom>
            <a:solidFill>
              <a:schemeClr val="bg1"/>
            </a:solidFill>
            <a:ln w="9525">
              <a:noFill/>
              <a:round/>
              <a:headEnd/>
              <a:tailEnd/>
            </a:ln>
            <a:effectLst/>
          </p:spPr>
          <p:txBody>
            <a:bodyPr/>
            <a:lstStyle/>
            <a:p>
              <a:pPr>
                <a:defRPr/>
              </a:pPr>
              <a:endParaRPr lang="fr-FR">
                <a:cs typeface="+mn-cs"/>
              </a:endParaRPr>
            </a:p>
          </p:txBody>
        </p:sp>
        <p:grpSp>
          <p:nvGrpSpPr>
            <p:cNvPr id="9" name="Group 7"/>
            <p:cNvGrpSpPr>
              <a:grpSpLocks/>
            </p:cNvGrpSpPr>
            <p:nvPr userDrawn="1"/>
          </p:nvGrpSpPr>
          <p:grpSpPr bwMode="auto">
            <a:xfrm>
              <a:off x="0" y="2"/>
              <a:ext cx="5760" cy="4318"/>
              <a:chOff x="0" y="2"/>
              <a:chExt cx="5760" cy="4318"/>
            </a:xfrm>
          </p:grpSpPr>
          <p:sp>
            <p:nvSpPr>
              <p:cNvPr id="10" name="Freeform 8"/>
              <p:cNvSpPr>
                <a:spLocks/>
              </p:cNvSpPr>
              <p:nvPr userDrawn="1"/>
            </p:nvSpPr>
            <p:spPr bwMode="gray">
              <a:xfrm>
                <a:off x="0" y="4023"/>
                <a:ext cx="275" cy="297"/>
              </a:xfrm>
              <a:custGeom>
                <a:avLst/>
                <a:gdLst/>
                <a:ahLst/>
                <a:cxnLst>
                  <a:cxn ang="0">
                    <a:pos x="275" y="291"/>
                  </a:cxn>
                  <a:cxn ang="0">
                    <a:pos x="112" y="211"/>
                  </a:cxn>
                  <a:cxn ang="0">
                    <a:pos x="28" y="127"/>
                  </a:cxn>
                  <a:cxn ang="0">
                    <a:pos x="0" y="0"/>
                  </a:cxn>
                  <a:cxn ang="0">
                    <a:pos x="1" y="297"/>
                  </a:cxn>
                </a:cxnLst>
                <a:rect l="0" t="0" r="r" b="b"/>
                <a:pathLst>
                  <a:path w="275" h="297">
                    <a:moveTo>
                      <a:pt x="275" y="291"/>
                    </a:moveTo>
                    <a:lnTo>
                      <a:pt x="112" y="211"/>
                    </a:lnTo>
                    <a:lnTo>
                      <a:pt x="28" y="127"/>
                    </a:lnTo>
                    <a:lnTo>
                      <a:pt x="0" y="0"/>
                    </a:lnTo>
                    <a:lnTo>
                      <a:pt x="1" y="297"/>
                    </a:lnTo>
                  </a:path>
                </a:pathLst>
              </a:custGeom>
              <a:solidFill>
                <a:schemeClr val="bg1"/>
              </a:solidFill>
              <a:ln w="9525">
                <a:noFill/>
                <a:round/>
                <a:headEnd/>
                <a:tailEnd/>
              </a:ln>
              <a:effectLst/>
            </p:spPr>
            <p:txBody>
              <a:bodyPr/>
              <a:lstStyle/>
              <a:p>
                <a:pPr>
                  <a:defRPr/>
                </a:pPr>
                <a:endParaRPr lang="fr-FR">
                  <a:cs typeface="+mn-cs"/>
                </a:endParaRPr>
              </a:p>
            </p:txBody>
          </p:sp>
          <p:sp>
            <p:nvSpPr>
              <p:cNvPr id="11" name="AutoShape 9"/>
              <p:cNvSpPr>
                <a:spLocks noChangeArrowheads="1"/>
              </p:cNvSpPr>
              <p:nvPr userDrawn="1"/>
            </p:nvSpPr>
            <p:spPr bwMode="gray">
              <a:xfrm>
                <a:off x="20" y="26"/>
                <a:ext cx="5715" cy="4265"/>
              </a:xfrm>
              <a:prstGeom prst="roundRect">
                <a:avLst>
                  <a:gd name="adj" fmla="val 6227"/>
                </a:avLst>
              </a:prstGeom>
              <a:noFill/>
              <a:ln w="76200">
                <a:solidFill>
                  <a:schemeClr val="bg1"/>
                </a:solidFill>
                <a:round/>
                <a:headEnd/>
                <a:tailEnd/>
              </a:ln>
              <a:effectLst/>
            </p:spPr>
            <p:txBody>
              <a:bodyPr wrap="none" anchor="ctr"/>
              <a:lstStyle/>
              <a:p>
                <a:pPr>
                  <a:defRPr/>
                </a:pPr>
                <a:endParaRPr lang="fr-FR">
                  <a:cs typeface="+mn-cs"/>
                </a:endParaRPr>
              </a:p>
            </p:txBody>
          </p:sp>
          <p:sp>
            <p:nvSpPr>
              <p:cNvPr id="12" name="Freeform 10"/>
              <p:cNvSpPr>
                <a:spLocks/>
              </p:cNvSpPr>
              <p:nvPr userDrawn="1"/>
            </p:nvSpPr>
            <p:spPr bwMode="gray">
              <a:xfrm>
                <a:off x="0" y="2"/>
                <a:ext cx="290" cy="315"/>
              </a:xfrm>
              <a:custGeom>
                <a:avLst/>
                <a:gdLst/>
                <a:ahLst/>
                <a:cxnLst>
                  <a:cxn ang="0">
                    <a:pos x="1" y="315"/>
                  </a:cxn>
                  <a:cxn ang="0">
                    <a:pos x="122" y="97"/>
                  </a:cxn>
                  <a:cxn ang="0">
                    <a:pos x="279" y="0"/>
                  </a:cxn>
                  <a:cxn ang="0">
                    <a:pos x="0" y="1"/>
                  </a:cxn>
                </a:cxnLst>
                <a:rect l="0" t="0" r="r" b="b"/>
                <a:pathLst>
                  <a:path w="290" h="315">
                    <a:moveTo>
                      <a:pt x="1" y="315"/>
                    </a:moveTo>
                    <a:cubicBezTo>
                      <a:pt x="21" y="279"/>
                      <a:pt x="76" y="150"/>
                      <a:pt x="122" y="97"/>
                    </a:cubicBezTo>
                    <a:cubicBezTo>
                      <a:pt x="163" y="44"/>
                      <a:pt x="290" y="23"/>
                      <a:pt x="279" y="0"/>
                    </a:cubicBezTo>
                    <a:lnTo>
                      <a:pt x="0" y="1"/>
                    </a:lnTo>
                  </a:path>
                </a:pathLst>
              </a:custGeom>
              <a:solidFill>
                <a:schemeClr val="bg1"/>
              </a:solidFill>
              <a:ln w="9525">
                <a:noFill/>
                <a:round/>
                <a:headEnd/>
                <a:tailEnd/>
              </a:ln>
              <a:effectLst/>
            </p:spPr>
            <p:txBody>
              <a:bodyPr/>
              <a:lstStyle/>
              <a:p>
                <a:pPr>
                  <a:defRPr/>
                </a:pPr>
                <a:endParaRPr lang="fr-FR">
                  <a:cs typeface="+mn-cs"/>
                </a:endParaRPr>
              </a:p>
            </p:txBody>
          </p:sp>
          <p:sp>
            <p:nvSpPr>
              <p:cNvPr id="13" name="Freeform 11"/>
              <p:cNvSpPr>
                <a:spLocks/>
              </p:cNvSpPr>
              <p:nvPr userDrawn="1"/>
            </p:nvSpPr>
            <p:spPr bwMode="gray">
              <a:xfrm>
                <a:off x="5507" y="4031"/>
                <a:ext cx="253" cy="287"/>
              </a:xfrm>
              <a:custGeom>
                <a:avLst/>
                <a:gdLst/>
                <a:ahLst/>
                <a:cxnLst>
                  <a:cxn ang="0">
                    <a:pos x="250" y="0"/>
                  </a:cxn>
                  <a:cxn ang="0">
                    <a:pos x="179" y="143"/>
                  </a:cxn>
                  <a:cxn ang="0">
                    <a:pos x="85" y="236"/>
                  </a:cxn>
                  <a:cxn ang="0">
                    <a:pos x="0" y="287"/>
                  </a:cxn>
                  <a:cxn ang="0">
                    <a:pos x="253" y="284"/>
                  </a:cxn>
                </a:cxnLst>
                <a:rect l="0" t="0" r="r" b="b"/>
                <a:pathLst>
                  <a:path w="253" h="287">
                    <a:moveTo>
                      <a:pt x="250" y="0"/>
                    </a:moveTo>
                    <a:lnTo>
                      <a:pt x="179" y="143"/>
                    </a:lnTo>
                    <a:lnTo>
                      <a:pt x="85" y="236"/>
                    </a:lnTo>
                    <a:lnTo>
                      <a:pt x="0" y="287"/>
                    </a:lnTo>
                    <a:lnTo>
                      <a:pt x="253" y="284"/>
                    </a:lnTo>
                  </a:path>
                </a:pathLst>
              </a:custGeom>
              <a:solidFill>
                <a:schemeClr val="bg1"/>
              </a:solidFill>
              <a:ln w="9525">
                <a:solidFill>
                  <a:schemeClr val="bg1"/>
                </a:solidFill>
                <a:round/>
                <a:headEnd/>
                <a:tailEnd/>
              </a:ln>
              <a:effectLst/>
            </p:spPr>
            <p:txBody>
              <a:bodyPr/>
              <a:lstStyle/>
              <a:p>
                <a:pPr>
                  <a:defRPr/>
                </a:pPr>
                <a:endParaRPr lang="fr-FR">
                  <a:cs typeface="+mn-cs"/>
                </a:endParaRPr>
              </a:p>
            </p:txBody>
          </p:sp>
        </p:grpSp>
      </p:grpSp>
      <p:sp>
        <p:nvSpPr>
          <p:cNvPr id="148492" name="Rectangle 12"/>
          <p:cNvSpPr>
            <a:spLocks noGrp="1" noChangeArrowheads="1"/>
          </p:cNvSpPr>
          <p:nvPr>
            <p:ph type="ctrTitle" sz="quarter"/>
          </p:nvPr>
        </p:nvSpPr>
        <p:spPr bwMode="white">
          <a:xfrm>
            <a:off x="762000" y="2438400"/>
            <a:ext cx="7467600" cy="1470025"/>
          </a:xfrm>
        </p:spPr>
        <p:txBody>
          <a:bodyPr/>
          <a:lstStyle>
            <a:lvl1pPr algn="l">
              <a:defRPr sz="4800">
                <a:solidFill>
                  <a:schemeClr val="bg1"/>
                </a:solidFill>
              </a:defRPr>
            </a:lvl1pPr>
          </a:lstStyle>
          <a:p>
            <a:r>
              <a:rPr lang="fr-FR" dirty="0" smtClean="0"/>
              <a:t>Cliquez pour modifier le style du titre</a:t>
            </a:r>
            <a:endParaRPr lang="en-US" dirty="0"/>
          </a:p>
        </p:txBody>
      </p:sp>
      <p:sp>
        <p:nvSpPr>
          <p:cNvPr id="148493" name="Rectangle 13"/>
          <p:cNvSpPr>
            <a:spLocks noGrp="1" noChangeArrowheads="1"/>
          </p:cNvSpPr>
          <p:nvPr>
            <p:ph type="subTitle" sz="quarter" idx="1"/>
          </p:nvPr>
        </p:nvSpPr>
        <p:spPr bwMode="white">
          <a:xfrm>
            <a:off x="762000" y="3962400"/>
            <a:ext cx="7496175" cy="457200"/>
          </a:xfrm>
        </p:spPr>
        <p:txBody>
          <a:bodyPr/>
          <a:lstStyle>
            <a:lvl1pPr marL="0" indent="0">
              <a:buFont typeface="Wingdings" pitchFamily="2" charset="2"/>
              <a:buNone/>
              <a:defRPr sz="1800">
                <a:solidFill>
                  <a:schemeClr val="bg1"/>
                </a:solidFill>
                <a:latin typeface="Arial" pitchFamily="34" charset="0"/>
              </a:defRPr>
            </a:lvl1pPr>
          </a:lstStyle>
          <a:p>
            <a:r>
              <a:rPr lang="fr-FR" smtClean="0"/>
              <a:t>Cliquez pour modifier le style des sous-titres du masque</a:t>
            </a:r>
            <a:endParaRPr lang="en-US"/>
          </a:p>
        </p:txBody>
      </p:sp>
      <p:sp>
        <p:nvSpPr>
          <p:cNvPr id="14" name="Rectangle 14"/>
          <p:cNvSpPr>
            <a:spLocks noGrp="1" noChangeArrowheads="1"/>
          </p:cNvSpPr>
          <p:nvPr>
            <p:ph type="dt" sz="quarter" idx="10"/>
          </p:nvPr>
        </p:nvSpPr>
        <p:spPr>
          <a:xfrm>
            <a:off x="457200" y="6477000"/>
            <a:ext cx="2133600" cy="244475"/>
          </a:xfrm>
        </p:spPr>
        <p:txBody>
          <a:bodyPr/>
          <a:lstStyle>
            <a:lvl1pPr>
              <a:defRPr sz="1400" b="0"/>
            </a:lvl1pPr>
          </a:lstStyle>
          <a:p>
            <a:pPr>
              <a:defRPr/>
            </a:pPr>
            <a:r>
              <a:rPr lang="fr-FR" smtClean="0"/>
              <a:t>www.themegallery.com</a:t>
            </a:r>
            <a:endParaRPr lang="en-US" dirty="0"/>
          </a:p>
        </p:txBody>
      </p:sp>
      <p:sp>
        <p:nvSpPr>
          <p:cNvPr id="15" name="Rectangle 15"/>
          <p:cNvSpPr>
            <a:spLocks noGrp="1" noChangeArrowheads="1"/>
          </p:cNvSpPr>
          <p:nvPr>
            <p:ph type="ftr" sz="quarter" idx="11"/>
          </p:nvPr>
        </p:nvSpPr>
        <p:spPr>
          <a:xfrm>
            <a:off x="3124200" y="6477000"/>
            <a:ext cx="2895600" cy="244475"/>
          </a:xfrm>
        </p:spPr>
        <p:txBody>
          <a:bodyPr/>
          <a:lstStyle>
            <a:lvl1pPr>
              <a:defRPr sz="1400" b="0"/>
            </a:lvl1pPr>
          </a:lstStyle>
          <a:p>
            <a:pPr>
              <a:defRPr/>
            </a:pPr>
            <a:endParaRPr lang="en-US"/>
          </a:p>
        </p:txBody>
      </p:sp>
      <p:sp>
        <p:nvSpPr>
          <p:cNvPr id="16" name="Rectangle 16"/>
          <p:cNvSpPr>
            <a:spLocks noGrp="1" noChangeArrowheads="1"/>
          </p:cNvSpPr>
          <p:nvPr>
            <p:ph type="sldNum" sz="quarter" idx="12"/>
          </p:nvPr>
        </p:nvSpPr>
        <p:spPr>
          <a:xfrm>
            <a:off x="6553200" y="6477000"/>
            <a:ext cx="2133600" cy="244475"/>
          </a:xfrm>
        </p:spPr>
        <p:txBody>
          <a:bodyPr/>
          <a:lstStyle>
            <a:lvl1pPr algn="r">
              <a:defRPr sz="1400" b="0"/>
            </a:lvl1pPr>
          </a:lstStyle>
          <a:p>
            <a:fld id="{657142BF-66A4-4D07-BF3A-25B129B16FE8}" type="slidenum">
              <a:rPr lang="en-US" altLang="fr-FR"/>
              <a:pPr/>
              <a:t>‹N°›</a:t>
            </a:fld>
            <a:endParaRPr lang="en-US" altLang="fr-FR"/>
          </a:p>
        </p:txBody>
      </p:sp>
    </p:spTree>
    <p:extLst>
      <p:ext uri="{BB962C8B-B14F-4D97-AF65-F5344CB8AC3E}">
        <p14:creationId xmlns:p14="http://schemas.microsoft.com/office/powerpoint/2010/main" val="7538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4"/>
          <p:cNvSpPr>
            <a:spLocks noGrp="1" noChangeArrowheads="1"/>
          </p:cNvSpPr>
          <p:nvPr>
            <p:ph type="dt" sz="half" idx="10"/>
          </p:nvPr>
        </p:nvSpPr>
        <p:spPr>
          <a:ln/>
        </p:spPr>
        <p:txBody>
          <a:bodyPr/>
          <a:lstStyle>
            <a:lvl1pPr>
              <a:defRPr/>
            </a:lvl1pPr>
          </a:lstStyle>
          <a:p>
            <a:pPr>
              <a:defRPr/>
            </a:pPr>
            <a:r>
              <a:rPr lang="fr-FR" smtClean="0"/>
              <a:t>www.themegallery.com</a:t>
            </a:r>
            <a:endParaRPr lang="en-US" dirty="0"/>
          </a:p>
        </p:txBody>
      </p:sp>
      <p:sp>
        <p:nvSpPr>
          <p:cNvPr id="5" name="Rectangle 16"/>
          <p:cNvSpPr>
            <a:spLocks noGrp="1" noChangeArrowheads="1"/>
          </p:cNvSpPr>
          <p:nvPr>
            <p:ph type="sldNum" sz="quarter" idx="11"/>
          </p:nvPr>
        </p:nvSpPr>
        <p:spPr>
          <a:ln/>
        </p:spPr>
        <p:txBody>
          <a:bodyPr/>
          <a:lstStyle>
            <a:lvl1pPr>
              <a:defRPr/>
            </a:lvl1pPr>
          </a:lstStyle>
          <a:p>
            <a:fld id="{B6D80C47-E35C-4F2B-8250-E790EC8BAEA7}" type="slidenum">
              <a:rPr lang="en-US" altLang="fr-FR"/>
              <a:pPr/>
              <a:t>‹N°›</a:t>
            </a:fld>
            <a:endParaRPr lang="en-US" altLang="fr-FR"/>
          </a:p>
        </p:txBody>
      </p:sp>
      <p:sp>
        <p:nvSpPr>
          <p:cNvPr id="6" name="Rectangle 17"/>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11356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17475"/>
            <a:ext cx="2057400" cy="620395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17475"/>
            <a:ext cx="6019800" cy="62039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4"/>
          <p:cNvSpPr>
            <a:spLocks noGrp="1" noChangeArrowheads="1"/>
          </p:cNvSpPr>
          <p:nvPr>
            <p:ph type="dt" sz="half" idx="10"/>
          </p:nvPr>
        </p:nvSpPr>
        <p:spPr>
          <a:ln/>
        </p:spPr>
        <p:txBody>
          <a:bodyPr/>
          <a:lstStyle>
            <a:lvl1pPr>
              <a:defRPr/>
            </a:lvl1pPr>
          </a:lstStyle>
          <a:p>
            <a:pPr>
              <a:defRPr/>
            </a:pPr>
            <a:r>
              <a:rPr lang="fr-FR" smtClean="0"/>
              <a:t>www.themegallery.com</a:t>
            </a:r>
            <a:endParaRPr lang="en-US" dirty="0"/>
          </a:p>
        </p:txBody>
      </p:sp>
      <p:sp>
        <p:nvSpPr>
          <p:cNvPr id="5" name="Rectangle 16"/>
          <p:cNvSpPr>
            <a:spLocks noGrp="1" noChangeArrowheads="1"/>
          </p:cNvSpPr>
          <p:nvPr>
            <p:ph type="sldNum" sz="quarter" idx="11"/>
          </p:nvPr>
        </p:nvSpPr>
        <p:spPr>
          <a:ln/>
        </p:spPr>
        <p:txBody>
          <a:bodyPr/>
          <a:lstStyle>
            <a:lvl1pPr>
              <a:defRPr/>
            </a:lvl1pPr>
          </a:lstStyle>
          <a:p>
            <a:fld id="{AA7335DD-DF13-4B45-BD8C-B68F23E51181}" type="slidenum">
              <a:rPr lang="en-US" altLang="fr-FR"/>
              <a:pPr/>
              <a:t>‹N°›</a:t>
            </a:fld>
            <a:endParaRPr lang="en-US" altLang="fr-FR"/>
          </a:p>
        </p:txBody>
      </p:sp>
      <p:sp>
        <p:nvSpPr>
          <p:cNvPr id="6" name="Rectangle 17"/>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59384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17475"/>
            <a:ext cx="8229600" cy="492125"/>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09600" y="1219200"/>
            <a:ext cx="3962400" cy="51022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24400" y="1219200"/>
            <a:ext cx="3962400" cy="51022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4"/>
          <p:cNvSpPr>
            <a:spLocks noGrp="1" noChangeArrowheads="1"/>
          </p:cNvSpPr>
          <p:nvPr>
            <p:ph type="dt" sz="half" idx="10"/>
          </p:nvPr>
        </p:nvSpPr>
        <p:spPr>
          <a:ln/>
        </p:spPr>
        <p:txBody>
          <a:bodyPr/>
          <a:lstStyle>
            <a:lvl1pPr>
              <a:defRPr/>
            </a:lvl1pPr>
          </a:lstStyle>
          <a:p>
            <a:pPr>
              <a:defRPr/>
            </a:pPr>
            <a:r>
              <a:rPr lang="fr-FR" smtClean="0"/>
              <a:t>www.themegallery.com</a:t>
            </a:r>
            <a:endParaRPr lang="en-US" dirty="0"/>
          </a:p>
        </p:txBody>
      </p:sp>
      <p:sp>
        <p:nvSpPr>
          <p:cNvPr id="6" name="Rectangle 16"/>
          <p:cNvSpPr>
            <a:spLocks noGrp="1" noChangeArrowheads="1"/>
          </p:cNvSpPr>
          <p:nvPr>
            <p:ph type="sldNum" sz="quarter" idx="11"/>
          </p:nvPr>
        </p:nvSpPr>
        <p:spPr>
          <a:ln/>
        </p:spPr>
        <p:txBody>
          <a:bodyPr/>
          <a:lstStyle>
            <a:lvl1pPr>
              <a:defRPr/>
            </a:lvl1pPr>
          </a:lstStyle>
          <a:p>
            <a:fld id="{40EE1481-1B43-4AFA-8F16-FAA8E59F8845}" type="slidenum">
              <a:rPr lang="en-US" altLang="fr-FR"/>
              <a:pPr/>
              <a:t>‹N°›</a:t>
            </a:fld>
            <a:endParaRPr lang="en-US" altLang="fr-FR"/>
          </a:p>
        </p:txBody>
      </p:sp>
      <p:sp>
        <p:nvSpPr>
          <p:cNvPr id="7" name="Rectangle 17"/>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74076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www.themegallery.com</a:t>
            </a:r>
            <a:endParaRPr lang="en-US" dirty="0"/>
          </a:p>
        </p:txBody>
      </p:sp>
      <p:sp>
        <p:nvSpPr>
          <p:cNvPr id="5" name="Rectangle 6"/>
          <p:cNvSpPr>
            <a:spLocks noGrp="1" noChangeArrowheads="1"/>
          </p:cNvSpPr>
          <p:nvPr>
            <p:ph type="sldNum" sz="quarter" idx="11"/>
          </p:nvPr>
        </p:nvSpPr>
        <p:spPr>
          <a:ln/>
        </p:spPr>
        <p:txBody>
          <a:bodyPr/>
          <a:lstStyle>
            <a:lvl1pPr>
              <a:defRPr/>
            </a:lvl1pPr>
          </a:lstStyle>
          <a:p>
            <a:fld id="{4A698294-F471-4BB2-ACCC-AA3B97748B00}" type="slidenum">
              <a:rPr lang="en-US" altLang="fr-FR"/>
              <a:pPr/>
              <a:t>‹N°›</a:t>
            </a:fld>
            <a:endParaRPr lang="en-US" altLang="fr-FR"/>
          </a:p>
        </p:txBody>
      </p:sp>
    </p:spTree>
    <p:extLst>
      <p:ext uri="{BB962C8B-B14F-4D97-AF65-F5344CB8AC3E}">
        <p14:creationId xmlns:p14="http://schemas.microsoft.com/office/powerpoint/2010/main" val="337934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4"/>
          <p:cNvSpPr>
            <a:spLocks noGrp="1" noChangeArrowheads="1"/>
          </p:cNvSpPr>
          <p:nvPr>
            <p:ph type="dt" sz="half" idx="10"/>
          </p:nvPr>
        </p:nvSpPr>
        <p:spPr>
          <a:ln/>
        </p:spPr>
        <p:txBody>
          <a:bodyPr/>
          <a:lstStyle>
            <a:lvl1pPr>
              <a:defRPr/>
            </a:lvl1pPr>
          </a:lstStyle>
          <a:p>
            <a:pPr>
              <a:defRPr/>
            </a:pPr>
            <a:r>
              <a:rPr lang="fr-FR" smtClean="0"/>
              <a:t>www.themegallery.com</a:t>
            </a:r>
            <a:endParaRPr lang="en-US" dirty="0"/>
          </a:p>
        </p:txBody>
      </p:sp>
      <p:sp>
        <p:nvSpPr>
          <p:cNvPr id="5" name="Rectangle 16"/>
          <p:cNvSpPr>
            <a:spLocks noGrp="1" noChangeArrowheads="1"/>
          </p:cNvSpPr>
          <p:nvPr>
            <p:ph type="sldNum" sz="quarter" idx="11"/>
          </p:nvPr>
        </p:nvSpPr>
        <p:spPr>
          <a:ln/>
        </p:spPr>
        <p:txBody>
          <a:bodyPr/>
          <a:lstStyle>
            <a:lvl1pPr>
              <a:defRPr/>
            </a:lvl1pPr>
          </a:lstStyle>
          <a:p>
            <a:fld id="{62C6F017-4D88-47D0-93A4-7FEDC648AC61}" type="slidenum">
              <a:rPr lang="en-US" altLang="fr-FR"/>
              <a:pPr/>
              <a:t>‹N°›</a:t>
            </a:fld>
            <a:endParaRPr lang="en-US" altLang="fr-FR"/>
          </a:p>
        </p:txBody>
      </p:sp>
      <p:sp>
        <p:nvSpPr>
          <p:cNvPr id="6" name="Rectangle 17"/>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5905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4"/>
          <p:cNvSpPr>
            <a:spLocks noGrp="1" noChangeArrowheads="1"/>
          </p:cNvSpPr>
          <p:nvPr>
            <p:ph type="dt" sz="half" idx="10"/>
          </p:nvPr>
        </p:nvSpPr>
        <p:spPr>
          <a:ln/>
        </p:spPr>
        <p:txBody>
          <a:bodyPr/>
          <a:lstStyle>
            <a:lvl1pPr>
              <a:defRPr/>
            </a:lvl1pPr>
          </a:lstStyle>
          <a:p>
            <a:pPr>
              <a:defRPr/>
            </a:pPr>
            <a:r>
              <a:rPr lang="fr-FR" smtClean="0"/>
              <a:t>www.themegallery.com</a:t>
            </a:r>
            <a:endParaRPr lang="en-US" dirty="0"/>
          </a:p>
        </p:txBody>
      </p:sp>
      <p:sp>
        <p:nvSpPr>
          <p:cNvPr id="5" name="Rectangle 16"/>
          <p:cNvSpPr>
            <a:spLocks noGrp="1" noChangeArrowheads="1"/>
          </p:cNvSpPr>
          <p:nvPr>
            <p:ph type="sldNum" sz="quarter" idx="11"/>
          </p:nvPr>
        </p:nvSpPr>
        <p:spPr>
          <a:ln/>
        </p:spPr>
        <p:txBody>
          <a:bodyPr/>
          <a:lstStyle>
            <a:lvl1pPr>
              <a:defRPr/>
            </a:lvl1pPr>
          </a:lstStyle>
          <a:p>
            <a:fld id="{A6C752AC-A49D-43D2-B3D9-E789EB56335E}" type="slidenum">
              <a:rPr lang="en-US" altLang="fr-FR"/>
              <a:pPr/>
              <a:t>‹N°›</a:t>
            </a:fld>
            <a:endParaRPr lang="en-US" altLang="fr-FR"/>
          </a:p>
        </p:txBody>
      </p:sp>
      <p:sp>
        <p:nvSpPr>
          <p:cNvPr id="6" name="Rectangle 17"/>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4788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219200"/>
            <a:ext cx="3962400"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24400" y="1219200"/>
            <a:ext cx="3962400"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4"/>
          <p:cNvSpPr>
            <a:spLocks noGrp="1" noChangeArrowheads="1"/>
          </p:cNvSpPr>
          <p:nvPr>
            <p:ph type="dt" sz="half" idx="10"/>
          </p:nvPr>
        </p:nvSpPr>
        <p:spPr>
          <a:ln/>
        </p:spPr>
        <p:txBody>
          <a:bodyPr/>
          <a:lstStyle>
            <a:lvl1pPr>
              <a:defRPr/>
            </a:lvl1pPr>
          </a:lstStyle>
          <a:p>
            <a:pPr>
              <a:defRPr/>
            </a:pPr>
            <a:r>
              <a:rPr lang="fr-FR" smtClean="0"/>
              <a:t>www.themegallery.com</a:t>
            </a:r>
            <a:endParaRPr lang="en-US" dirty="0"/>
          </a:p>
        </p:txBody>
      </p:sp>
      <p:sp>
        <p:nvSpPr>
          <p:cNvPr id="6" name="Rectangle 16"/>
          <p:cNvSpPr>
            <a:spLocks noGrp="1" noChangeArrowheads="1"/>
          </p:cNvSpPr>
          <p:nvPr>
            <p:ph type="sldNum" sz="quarter" idx="11"/>
          </p:nvPr>
        </p:nvSpPr>
        <p:spPr>
          <a:ln/>
        </p:spPr>
        <p:txBody>
          <a:bodyPr/>
          <a:lstStyle>
            <a:lvl1pPr>
              <a:defRPr/>
            </a:lvl1pPr>
          </a:lstStyle>
          <a:p>
            <a:fld id="{29C1E2CD-1BDA-4457-8352-42DB82DF8651}" type="slidenum">
              <a:rPr lang="en-US" altLang="fr-FR"/>
              <a:pPr/>
              <a:t>‹N°›</a:t>
            </a:fld>
            <a:endParaRPr lang="en-US" altLang="fr-FR"/>
          </a:p>
        </p:txBody>
      </p:sp>
      <p:sp>
        <p:nvSpPr>
          <p:cNvPr id="7" name="Rectangle 17"/>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2016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4"/>
          <p:cNvSpPr>
            <a:spLocks noGrp="1" noChangeArrowheads="1"/>
          </p:cNvSpPr>
          <p:nvPr>
            <p:ph type="dt" sz="half" idx="10"/>
          </p:nvPr>
        </p:nvSpPr>
        <p:spPr>
          <a:ln/>
        </p:spPr>
        <p:txBody>
          <a:bodyPr/>
          <a:lstStyle>
            <a:lvl1pPr>
              <a:defRPr/>
            </a:lvl1pPr>
          </a:lstStyle>
          <a:p>
            <a:pPr>
              <a:defRPr/>
            </a:pPr>
            <a:r>
              <a:rPr lang="fr-FR" smtClean="0"/>
              <a:t>www.themegallery.com</a:t>
            </a:r>
            <a:endParaRPr lang="en-US" dirty="0"/>
          </a:p>
        </p:txBody>
      </p:sp>
      <p:sp>
        <p:nvSpPr>
          <p:cNvPr id="8" name="Rectangle 16"/>
          <p:cNvSpPr>
            <a:spLocks noGrp="1" noChangeArrowheads="1"/>
          </p:cNvSpPr>
          <p:nvPr>
            <p:ph type="sldNum" sz="quarter" idx="11"/>
          </p:nvPr>
        </p:nvSpPr>
        <p:spPr>
          <a:ln/>
        </p:spPr>
        <p:txBody>
          <a:bodyPr/>
          <a:lstStyle>
            <a:lvl1pPr>
              <a:defRPr/>
            </a:lvl1pPr>
          </a:lstStyle>
          <a:p>
            <a:fld id="{E52EC491-4BD7-4334-9C5B-A34CF4A70622}" type="slidenum">
              <a:rPr lang="en-US" altLang="fr-FR"/>
              <a:pPr/>
              <a:t>‹N°›</a:t>
            </a:fld>
            <a:endParaRPr lang="en-US" altLang="fr-FR"/>
          </a:p>
        </p:txBody>
      </p:sp>
      <p:sp>
        <p:nvSpPr>
          <p:cNvPr id="9" name="Rectangle 17"/>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98467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4"/>
          <p:cNvSpPr>
            <a:spLocks noGrp="1" noChangeArrowheads="1"/>
          </p:cNvSpPr>
          <p:nvPr>
            <p:ph type="dt" sz="half" idx="10"/>
          </p:nvPr>
        </p:nvSpPr>
        <p:spPr>
          <a:ln/>
        </p:spPr>
        <p:txBody>
          <a:bodyPr/>
          <a:lstStyle>
            <a:lvl1pPr>
              <a:defRPr/>
            </a:lvl1pPr>
          </a:lstStyle>
          <a:p>
            <a:pPr>
              <a:defRPr/>
            </a:pPr>
            <a:r>
              <a:rPr lang="fr-FR" smtClean="0"/>
              <a:t>www.themegallery.com</a:t>
            </a:r>
            <a:endParaRPr lang="en-US" dirty="0"/>
          </a:p>
        </p:txBody>
      </p:sp>
      <p:sp>
        <p:nvSpPr>
          <p:cNvPr id="4" name="Rectangle 16"/>
          <p:cNvSpPr>
            <a:spLocks noGrp="1" noChangeArrowheads="1"/>
          </p:cNvSpPr>
          <p:nvPr>
            <p:ph type="sldNum" sz="quarter" idx="11"/>
          </p:nvPr>
        </p:nvSpPr>
        <p:spPr>
          <a:ln/>
        </p:spPr>
        <p:txBody>
          <a:bodyPr/>
          <a:lstStyle>
            <a:lvl1pPr>
              <a:defRPr/>
            </a:lvl1pPr>
          </a:lstStyle>
          <a:p>
            <a:fld id="{BBE75F53-1086-44E2-A798-27B9D754F9DD}" type="slidenum">
              <a:rPr lang="en-US" altLang="fr-FR"/>
              <a:pPr/>
              <a:t>‹N°›</a:t>
            </a:fld>
            <a:endParaRPr lang="en-US" altLang="fr-FR"/>
          </a:p>
        </p:txBody>
      </p:sp>
      <p:sp>
        <p:nvSpPr>
          <p:cNvPr id="5" name="Rectangle 17"/>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0043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r>
              <a:rPr lang="fr-FR" smtClean="0"/>
              <a:t>www.themegallery.com</a:t>
            </a:r>
            <a:endParaRPr lang="en-US" dirty="0"/>
          </a:p>
        </p:txBody>
      </p:sp>
      <p:sp>
        <p:nvSpPr>
          <p:cNvPr id="3" name="Rectangle 16"/>
          <p:cNvSpPr>
            <a:spLocks noGrp="1" noChangeArrowheads="1"/>
          </p:cNvSpPr>
          <p:nvPr>
            <p:ph type="sldNum" sz="quarter" idx="11"/>
          </p:nvPr>
        </p:nvSpPr>
        <p:spPr>
          <a:ln/>
        </p:spPr>
        <p:txBody>
          <a:bodyPr/>
          <a:lstStyle>
            <a:lvl1pPr>
              <a:defRPr/>
            </a:lvl1pPr>
          </a:lstStyle>
          <a:p>
            <a:fld id="{F97C6D58-13BD-4D36-986B-91B11784E14F}" type="slidenum">
              <a:rPr lang="en-US" altLang="fr-FR"/>
              <a:pPr/>
              <a:t>‹N°›</a:t>
            </a:fld>
            <a:endParaRPr lang="en-US" altLang="fr-FR"/>
          </a:p>
        </p:txBody>
      </p:sp>
      <p:sp>
        <p:nvSpPr>
          <p:cNvPr id="4" name="Rectangle 17"/>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84243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4"/>
          <p:cNvSpPr>
            <a:spLocks noGrp="1" noChangeArrowheads="1"/>
          </p:cNvSpPr>
          <p:nvPr>
            <p:ph type="dt" sz="half" idx="10"/>
          </p:nvPr>
        </p:nvSpPr>
        <p:spPr>
          <a:ln/>
        </p:spPr>
        <p:txBody>
          <a:bodyPr/>
          <a:lstStyle>
            <a:lvl1pPr>
              <a:defRPr/>
            </a:lvl1pPr>
          </a:lstStyle>
          <a:p>
            <a:pPr>
              <a:defRPr/>
            </a:pPr>
            <a:r>
              <a:rPr lang="fr-FR" smtClean="0"/>
              <a:t>www.themegallery.com</a:t>
            </a:r>
            <a:endParaRPr lang="en-US" dirty="0"/>
          </a:p>
        </p:txBody>
      </p:sp>
      <p:sp>
        <p:nvSpPr>
          <p:cNvPr id="6" name="Rectangle 16"/>
          <p:cNvSpPr>
            <a:spLocks noGrp="1" noChangeArrowheads="1"/>
          </p:cNvSpPr>
          <p:nvPr>
            <p:ph type="sldNum" sz="quarter" idx="11"/>
          </p:nvPr>
        </p:nvSpPr>
        <p:spPr>
          <a:ln/>
        </p:spPr>
        <p:txBody>
          <a:bodyPr/>
          <a:lstStyle>
            <a:lvl1pPr>
              <a:defRPr/>
            </a:lvl1pPr>
          </a:lstStyle>
          <a:p>
            <a:fld id="{966E5F6F-3AAE-418E-AC0F-4609F97B318D}" type="slidenum">
              <a:rPr lang="en-US" altLang="fr-FR"/>
              <a:pPr/>
              <a:t>‹N°›</a:t>
            </a:fld>
            <a:endParaRPr lang="en-US" altLang="fr-FR"/>
          </a:p>
        </p:txBody>
      </p:sp>
      <p:sp>
        <p:nvSpPr>
          <p:cNvPr id="7" name="Rectangle 17"/>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6826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4"/>
          <p:cNvSpPr>
            <a:spLocks noGrp="1" noChangeArrowheads="1"/>
          </p:cNvSpPr>
          <p:nvPr>
            <p:ph type="dt" sz="half" idx="10"/>
          </p:nvPr>
        </p:nvSpPr>
        <p:spPr>
          <a:ln/>
        </p:spPr>
        <p:txBody>
          <a:bodyPr/>
          <a:lstStyle>
            <a:lvl1pPr>
              <a:defRPr/>
            </a:lvl1pPr>
          </a:lstStyle>
          <a:p>
            <a:pPr>
              <a:defRPr/>
            </a:pPr>
            <a:r>
              <a:rPr lang="fr-FR" smtClean="0"/>
              <a:t>www.themegallery.com</a:t>
            </a:r>
            <a:endParaRPr lang="en-US" dirty="0"/>
          </a:p>
        </p:txBody>
      </p:sp>
      <p:sp>
        <p:nvSpPr>
          <p:cNvPr id="6" name="Rectangle 16"/>
          <p:cNvSpPr>
            <a:spLocks noGrp="1" noChangeArrowheads="1"/>
          </p:cNvSpPr>
          <p:nvPr>
            <p:ph type="sldNum" sz="quarter" idx="11"/>
          </p:nvPr>
        </p:nvSpPr>
        <p:spPr>
          <a:ln/>
        </p:spPr>
        <p:txBody>
          <a:bodyPr/>
          <a:lstStyle>
            <a:lvl1pPr>
              <a:defRPr/>
            </a:lvl1pPr>
          </a:lstStyle>
          <a:p>
            <a:fld id="{9E4451A0-FA19-434A-9374-BBEA58B54C5B}" type="slidenum">
              <a:rPr lang="en-US" altLang="fr-FR"/>
              <a:pPr/>
              <a:t>‹N°›</a:t>
            </a:fld>
            <a:endParaRPr lang="en-US" altLang="fr-FR"/>
          </a:p>
        </p:txBody>
      </p:sp>
      <p:sp>
        <p:nvSpPr>
          <p:cNvPr id="7" name="Rectangle 17"/>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4764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8" name="Freeform 2"/>
          <p:cNvSpPr>
            <a:spLocks/>
          </p:cNvSpPr>
          <p:nvPr/>
        </p:nvSpPr>
        <p:spPr bwMode="gray">
          <a:xfrm rot="-5400000">
            <a:off x="-2473325" y="2673350"/>
            <a:ext cx="6629400" cy="1587500"/>
          </a:xfrm>
          <a:custGeom>
            <a:avLst/>
            <a:gdLst/>
            <a:ahLst/>
            <a:cxnLst>
              <a:cxn ang="0">
                <a:pos x="0" y="584"/>
              </a:cxn>
              <a:cxn ang="0">
                <a:pos x="1504" y="352"/>
              </a:cxn>
              <a:cxn ang="0">
                <a:pos x="3960" y="432"/>
              </a:cxn>
              <a:cxn ang="0">
                <a:pos x="5688" y="1000"/>
              </a:cxn>
              <a:cxn ang="0">
                <a:pos x="5693" y="6"/>
              </a:cxn>
              <a:cxn ang="0">
                <a:pos x="0" y="0"/>
              </a:cxn>
            </a:cxnLst>
            <a:rect l="0" t="0" r="r" b="b"/>
            <a:pathLst>
              <a:path w="5693" h="1000">
                <a:moveTo>
                  <a:pt x="0" y="584"/>
                </a:moveTo>
                <a:cubicBezTo>
                  <a:pt x="249" y="545"/>
                  <a:pt x="844" y="377"/>
                  <a:pt x="1504" y="352"/>
                </a:cubicBezTo>
                <a:cubicBezTo>
                  <a:pt x="2168" y="300"/>
                  <a:pt x="3246" y="322"/>
                  <a:pt x="3960" y="432"/>
                </a:cubicBezTo>
                <a:cubicBezTo>
                  <a:pt x="4641" y="548"/>
                  <a:pt x="5616" y="920"/>
                  <a:pt x="5688" y="1000"/>
                </a:cubicBezTo>
                <a:lnTo>
                  <a:pt x="5693" y="6"/>
                </a:lnTo>
                <a:lnTo>
                  <a:pt x="0" y="0"/>
                </a:lnTo>
              </a:path>
            </a:pathLst>
          </a:custGeom>
          <a:gradFill rotWithShape="1">
            <a:gsLst>
              <a:gs pos="0">
                <a:schemeClr val="accent1"/>
              </a:gs>
              <a:gs pos="100000">
                <a:schemeClr val="accent1">
                  <a:gamma/>
                  <a:tint val="27451"/>
                  <a:invGamma/>
                </a:schemeClr>
              </a:gs>
            </a:gsLst>
            <a:lin ang="0" scaled="1"/>
          </a:gradFill>
          <a:ln w="9525">
            <a:noFill/>
            <a:round/>
            <a:headEnd/>
            <a:tailEnd/>
          </a:ln>
          <a:effectLst/>
        </p:spPr>
        <p:txBody>
          <a:bodyPr/>
          <a:lstStyle/>
          <a:p>
            <a:pPr>
              <a:defRPr/>
            </a:pPr>
            <a:endParaRPr lang="fr-FR">
              <a:cs typeface="+mn-cs"/>
            </a:endParaRPr>
          </a:p>
        </p:txBody>
      </p:sp>
      <p:sp>
        <p:nvSpPr>
          <p:cNvPr id="147459" name="Freeform 3"/>
          <p:cNvSpPr>
            <a:spLocks/>
          </p:cNvSpPr>
          <p:nvPr/>
        </p:nvSpPr>
        <p:spPr bwMode="gray">
          <a:xfrm>
            <a:off x="63500" y="63500"/>
            <a:ext cx="9037638" cy="1604963"/>
          </a:xfrm>
          <a:custGeom>
            <a:avLst/>
            <a:gdLst/>
            <a:ahLst/>
            <a:cxnLst>
              <a:cxn ang="0">
                <a:pos x="0" y="584"/>
              </a:cxn>
              <a:cxn ang="0">
                <a:pos x="1520" y="392"/>
              </a:cxn>
              <a:cxn ang="0">
                <a:pos x="4200" y="504"/>
              </a:cxn>
              <a:cxn ang="0">
                <a:pos x="5688" y="1000"/>
              </a:cxn>
              <a:cxn ang="0">
                <a:pos x="5693" y="6"/>
              </a:cxn>
              <a:cxn ang="0">
                <a:pos x="0" y="0"/>
              </a:cxn>
            </a:cxnLst>
            <a:rect l="0" t="0" r="r" b="b"/>
            <a:pathLst>
              <a:path w="5693" h="1000">
                <a:moveTo>
                  <a:pt x="0" y="584"/>
                </a:moveTo>
                <a:cubicBezTo>
                  <a:pt x="253" y="552"/>
                  <a:pt x="820" y="405"/>
                  <a:pt x="1520" y="392"/>
                </a:cubicBezTo>
                <a:cubicBezTo>
                  <a:pt x="2184" y="340"/>
                  <a:pt x="3486" y="394"/>
                  <a:pt x="4200" y="504"/>
                </a:cubicBezTo>
                <a:cubicBezTo>
                  <a:pt x="4881" y="620"/>
                  <a:pt x="5616" y="920"/>
                  <a:pt x="5688" y="1000"/>
                </a:cubicBezTo>
                <a:lnTo>
                  <a:pt x="5693" y="6"/>
                </a:lnTo>
                <a:lnTo>
                  <a:pt x="0" y="0"/>
                </a:lnTo>
              </a:path>
            </a:pathLst>
          </a:custGeom>
          <a:gradFill rotWithShape="1">
            <a:gsLst>
              <a:gs pos="0">
                <a:schemeClr val="accent1"/>
              </a:gs>
              <a:gs pos="100000">
                <a:schemeClr val="tx2"/>
              </a:gs>
            </a:gsLst>
            <a:lin ang="0" scaled="1"/>
          </a:gradFill>
          <a:ln w="9525">
            <a:noFill/>
            <a:round/>
            <a:headEnd/>
            <a:tailEnd/>
          </a:ln>
          <a:effectLst/>
        </p:spPr>
        <p:txBody>
          <a:bodyPr/>
          <a:lstStyle/>
          <a:p>
            <a:pPr>
              <a:defRPr/>
            </a:pPr>
            <a:endParaRPr lang="fr-FR">
              <a:cs typeface="+mn-cs"/>
            </a:endParaRPr>
          </a:p>
        </p:txBody>
      </p:sp>
      <p:grpSp>
        <p:nvGrpSpPr>
          <p:cNvPr id="1028" name="Group 5"/>
          <p:cNvGrpSpPr>
            <a:grpSpLocks/>
          </p:cNvGrpSpPr>
          <p:nvPr/>
        </p:nvGrpSpPr>
        <p:grpSpPr bwMode="auto">
          <a:xfrm>
            <a:off x="0" y="3175"/>
            <a:ext cx="9144000" cy="6854825"/>
            <a:chOff x="0" y="2"/>
            <a:chExt cx="5760" cy="4318"/>
          </a:xfrm>
        </p:grpSpPr>
        <p:grpSp>
          <p:nvGrpSpPr>
            <p:cNvPr id="1034" name="Group 6"/>
            <p:cNvGrpSpPr>
              <a:grpSpLocks/>
            </p:cNvGrpSpPr>
            <p:nvPr userDrawn="1"/>
          </p:nvGrpSpPr>
          <p:grpSpPr bwMode="auto">
            <a:xfrm>
              <a:off x="0" y="2"/>
              <a:ext cx="5760" cy="4318"/>
              <a:chOff x="0" y="2"/>
              <a:chExt cx="5760" cy="4318"/>
            </a:xfrm>
          </p:grpSpPr>
          <p:sp>
            <p:nvSpPr>
              <p:cNvPr id="147463" name="Freeform 7"/>
              <p:cNvSpPr>
                <a:spLocks/>
              </p:cNvSpPr>
              <p:nvPr userDrawn="1"/>
            </p:nvSpPr>
            <p:spPr bwMode="gray">
              <a:xfrm>
                <a:off x="0" y="4023"/>
                <a:ext cx="275" cy="297"/>
              </a:xfrm>
              <a:custGeom>
                <a:avLst/>
                <a:gdLst/>
                <a:ahLst/>
                <a:cxnLst>
                  <a:cxn ang="0">
                    <a:pos x="275" y="291"/>
                  </a:cxn>
                  <a:cxn ang="0">
                    <a:pos x="112" y="211"/>
                  </a:cxn>
                  <a:cxn ang="0">
                    <a:pos x="28" y="127"/>
                  </a:cxn>
                  <a:cxn ang="0">
                    <a:pos x="0" y="0"/>
                  </a:cxn>
                  <a:cxn ang="0">
                    <a:pos x="1" y="297"/>
                  </a:cxn>
                </a:cxnLst>
                <a:rect l="0" t="0" r="r" b="b"/>
                <a:pathLst>
                  <a:path w="275" h="297">
                    <a:moveTo>
                      <a:pt x="275" y="291"/>
                    </a:moveTo>
                    <a:lnTo>
                      <a:pt x="112" y="211"/>
                    </a:lnTo>
                    <a:lnTo>
                      <a:pt x="28" y="127"/>
                    </a:lnTo>
                    <a:lnTo>
                      <a:pt x="0" y="0"/>
                    </a:lnTo>
                    <a:lnTo>
                      <a:pt x="1" y="297"/>
                    </a:lnTo>
                  </a:path>
                </a:pathLst>
              </a:custGeom>
              <a:solidFill>
                <a:schemeClr val="bg1"/>
              </a:solidFill>
              <a:ln w="9525">
                <a:noFill/>
                <a:round/>
                <a:headEnd/>
                <a:tailEnd/>
              </a:ln>
              <a:effectLst/>
            </p:spPr>
            <p:txBody>
              <a:bodyPr/>
              <a:lstStyle/>
              <a:p>
                <a:pPr>
                  <a:defRPr/>
                </a:pPr>
                <a:endParaRPr lang="fr-FR">
                  <a:cs typeface="+mn-cs"/>
                </a:endParaRPr>
              </a:p>
            </p:txBody>
          </p:sp>
          <p:sp>
            <p:nvSpPr>
              <p:cNvPr id="147464" name="AutoShape 8"/>
              <p:cNvSpPr>
                <a:spLocks noChangeArrowheads="1"/>
              </p:cNvSpPr>
              <p:nvPr userDrawn="1"/>
            </p:nvSpPr>
            <p:spPr bwMode="gray">
              <a:xfrm>
                <a:off x="20" y="26"/>
                <a:ext cx="5715" cy="4265"/>
              </a:xfrm>
              <a:prstGeom prst="roundRect">
                <a:avLst>
                  <a:gd name="adj" fmla="val 6227"/>
                </a:avLst>
              </a:prstGeom>
              <a:noFill/>
              <a:ln w="76200">
                <a:solidFill>
                  <a:schemeClr val="bg1"/>
                </a:solidFill>
                <a:round/>
                <a:headEnd/>
                <a:tailEnd/>
              </a:ln>
              <a:effectLst/>
            </p:spPr>
            <p:txBody>
              <a:bodyPr wrap="none" anchor="ctr"/>
              <a:lstStyle/>
              <a:p>
                <a:pPr>
                  <a:defRPr/>
                </a:pPr>
                <a:endParaRPr lang="fr-FR">
                  <a:cs typeface="+mn-cs"/>
                </a:endParaRPr>
              </a:p>
            </p:txBody>
          </p:sp>
          <p:sp>
            <p:nvSpPr>
              <p:cNvPr id="147465" name="Freeform 9"/>
              <p:cNvSpPr>
                <a:spLocks/>
              </p:cNvSpPr>
              <p:nvPr userDrawn="1"/>
            </p:nvSpPr>
            <p:spPr bwMode="gray">
              <a:xfrm>
                <a:off x="0" y="2"/>
                <a:ext cx="290" cy="315"/>
              </a:xfrm>
              <a:custGeom>
                <a:avLst/>
                <a:gdLst/>
                <a:ahLst/>
                <a:cxnLst>
                  <a:cxn ang="0">
                    <a:pos x="1" y="315"/>
                  </a:cxn>
                  <a:cxn ang="0">
                    <a:pos x="122" y="97"/>
                  </a:cxn>
                  <a:cxn ang="0">
                    <a:pos x="279" y="0"/>
                  </a:cxn>
                  <a:cxn ang="0">
                    <a:pos x="0" y="1"/>
                  </a:cxn>
                </a:cxnLst>
                <a:rect l="0" t="0" r="r" b="b"/>
                <a:pathLst>
                  <a:path w="290" h="315">
                    <a:moveTo>
                      <a:pt x="1" y="315"/>
                    </a:moveTo>
                    <a:cubicBezTo>
                      <a:pt x="21" y="279"/>
                      <a:pt x="76" y="150"/>
                      <a:pt x="122" y="97"/>
                    </a:cubicBezTo>
                    <a:cubicBezTo>
                      <a:pt x="163" y="44"/>
                      <a:pt x="290" y="23"/>
                      <a:pt x="279" y="0"/>
                    </a:cubicBezTo>
                    <a:lnTo>
                      <a:pt x="0" y="1"/>
                    </a:lnTo>
                  </a:path>
                </a:pathLst>
              </a:custGeom>
              <a:solidFill>
                <a:schemeClr val="bg1"/>
              </a:solidFill>
              <a:ln w="9525">
                <a:noFill/>
                <a:round/>
                <a:headEnd/>
                <a:tailEnd/>
              </a:ln>
              <a:effectLst/>
            </p:spPr>
            <p:txBody>
              <a:bodyPr/>
              <a:lstStyle/>
              <a:p>
                <a:pPr>
                  <a:defRPr/>
                </a:pPr>
                <a:endParaRPr lang="fr-FR">
                  <a:cs typeface="+mn-cs"/>
                </a:endParaRPr>
              </a:p>
            </p:txBody>
          </p:sp>
          <p:sp>
            <p:nvSpPr>
              <p:cNvPr id="147466" name="Freeform 10"/>
              <p:cNvSpPr>
                <a:spLocks/>
              </p:cNvSpPr>
              <p:nvPr userDrawn="1"/>
            </p:nvSpPr>
            <p:spPr bwMode="gray">
              <a:xfrm>
                <a:off x="5507" y="4031"/>
                <a:ext cx="253" cy="287"/>
              </a:xfrm>
              <a:custGeom>
                <a:avLst/>
                <a:gdLst/>
                <a:ahLst/>
                <a:cxnLst>
                  <a:cxn ang="0">
                    <a:pos x="250" y="0"/>
                  </a:cxn>
                  <a:cxn ang="0">
                    <a:pos x="179" y="143"/>
                  </a:cxn>
                  <a:cxn ang="0">
                    <a:pos x="85" y="236"/>
                  </a:cxn>
                  <a:cxn ang="0">
                    <a:pos x="0" y="287"/>
                  </a:cxn>
                  <a:cxn ang="0">
                    <a:pos x="253" y="284"/>
                  </a:cxn>
                </a:cxnLst>
                <a:rect l="0" t="0" r="r" b="b"/>
                <a:pathLst>
                  <a:path w="253" h="287">
                    <a:moveTo>
                      <a:pt x="250" y="0"/>
                    </a:moveTo>
                    <a:lnTo>
                      <a:pt x="179" y="143"/>
                    </a:lnTo>
                    <a:lnTo>
                      <a:pt x="85" y="236"/>
                    </a:lnTo>
                    <a:lnTo>
                      <a:pt x="0" y="287"/>
                    </a:lnTo>
                    <a:lnTo>
                      <a:pt x="253" y="284"/>
                    </a:lnTo>
                  </a:path>
                </a:pathLst>
              </a:custGeom>
              <a:solidFill>
                <a:schemeClr val="bg1"/>
              </a:solidFill>
              <a:ln w="9525">
                <a:solidFill>
                  <a:schemeClr val="bg1"/>
                </a:solidFill>
                <a:round/>
                <a:headEnd/>
                <a:tailEnd/>
              </a:ln>
              <a:effectLst/>
            </p:spPr>
            <p:txBody>
              <a:bodyPr/>
              <a:lstStyle/>
              <a:p>
                <a:pPr>
                  <a:defRPr/>
                </a:pPr>
                <a:endParaRPr lang="fr-FR">
                  <a:cs typeface="+mn-cs"/>
                </a:endParaRPr>
              </a:p>
            </p:txBody>
          </p:sp>
        </p:grpSp>
        <p:sp>
          <p:nvSpPr>
            <p:cNvPr id="147467" name="Freeform 11"/>
            <p:cNvSpPr>
              <a:spLocks/>
            </p:cNvSpPr>
            <p:nvPr userDrawn="1"/>
          </p:nvSpPr>
          <p:spPr bwMode="gray">
            <a:xfrm>
              <a:off x="5475" y="3"/>
              <a:ext cx="281" cy="344"/>
            </a:xfrm>
            <a:custGeom>
              <a:avLst/>
              <a:gdLst/>
              <a:ahLst/>
              <a:cxnLst>
                <a:cxn ang="0">
                  <a:pos x="0" y="0"/>
                </a:cxn>
                <a:cxn ang="0">
                  <a:pos x="202" y="96"/>
                </a:cxn>
                <a:cxn ang="0">
                  <a:pos x="281" y="332"/>
                </a:cxn>
                <a:cxn ang="0">
                  <a:pos x="281" y="0"/>
                </a:cxn>
              </a:cxnLst>
              <a:rect l="0" t="0" r="r" b="b"/>
              <a:pathLst>
                <a:path w="281" h="348">
                  <a:moveTo>
                    <a:pt x="0" y="0"/>
                  </a:moveTo>
                  <a:cubicBezTo>
                    <a:pt x="33" y="16"/>
                    <a:pt x="125" y="6"/>
                    <a:pt x="202" y="96"/>
                  </a:cubicBezTo>
                  <a:cubicBezTo>
                    <a:pt x="279" y="186"/>
                    <a:pt x="268" y="348"/>
                    <a:pt x="281" y="332"/>
                  </a:cubicBezTo>
                  <a:lnTo>
                    <a:pt x="281" y="0"/>
                  </a:lnTo>
                </a:path>
              </a:pathLst>
            </a:custGeom>
            <a:solidFill>
              <a:schemeClr val="bg1"/>
            </a:solidFill>
            <a:ln w="9525">
              <a:noFill/>
              <a:round/>
              <a:headEnd/>
              <a:tailEnd/>
            </a:ln>
            <a:effectLst/>
          </p:spPr>
          <p:txBody>
            <a:bodyPr/>
            <a:lstStyle/>
            <a:p>
              <a:pPr>
                <a:defRPr/>
              </a:pPr>
              <a:endParaRPr lang="fr-FR">
                <a:cs typeface="+mn-cs"/>
              </a:endParaRPr>
            </a:p>
          </p:txBody>
        </p:sp>
      </p:grpSp>
      <p:sp>
        <p:nvSpPr>
          <p:cNvPr id="1029" name="Rectangle 12"/>
          <p:cNvSpPr>
            <a:spLocks noGrp="1" noChangeArrowheads="1"/>
          </p:cNvSpPr>
          <p:nvPr>
            <p:ph type="title"/>
          </p:nvPr>
        </p:nvSpPr>
        <p:spPr bwMode="black">
          <a:xfrm>
            <a:off x="457200" y="117475"/>
            <a:ext cx="8229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endParaRPr lang="en-US" altLang="fr-FR" smtClean="0"/>
          </a:p>
        </p:txBody>
      </p:sp>
      <p:sp>
        <p:nvSpPr>
          <p:cNvPr id="1030" name="Rectangle 13"/>
          <p:cNvSpPr>
            <a:spLocks noGrp="1" noChangeArrowheads="1"/>
          </p:cNvSpPr>
          <p:nvPr>
            <p:ph type="body" idx="1"/>
          </p:nvPr>
        </p:nvSpPr>
        <p:spPr bwMode="auto">
          <a:xfrm>
            <a:off x="609600" y="1219200"/>
            <a:ext cx="80772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47470" name="Rectangle 14"/>
          <p:cNvSpPr>
            <a:spLocks noGrp="1" noChangeArrowheads="1"/>
          </p:cNvSpPr>
          <p:nvPr>
            <p:ph type="dt" sz="half" idx="2"/>
          </p:nvPr>
        </p:nvSpPr>
        <p:spPr bwMode="auto">
          <a:xfrm>
            <a:off x="6553200" y="6521450"/>
            <a:ext cx="21336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Arial" pitchFamily="34" charset="0"/>
                <a:cs typeface="+mn-cs"/>
              </a:defRPr>
            </a:lvl1pPr>
          </a:lstStyle>
          <a:p>
            <a:pPr>
              <a:defRPr/>
            </a:pPr>
            <a:r>
              <a:rPr lang="fr-FR" dirty="0" smtClean="0"/>
              <a:t>www.themegallery.com</a:t>
            </a:r>
            <a:endParaRPr lang="en-US" dirty="0"/>
          </a:p>
        </p:txBody>
      </p:sp>
      <p:sp>
        <p:nvSpPr>
          <p:cNvPr id="147472" name="Rectangle 16"/>
          <p:cNvSpPr>
            <a:spLocks noGrp="1" noChangeArrowheads="1"/>
          </p:cNvSpPr>
          <p:nvPr>
            <p:ph type="sldNum" sz="quarter" idx="4"/>
          </p:nvPr>
        </p:nvSpPr>
        <p:spPr bwMode="auto">
          <a:xfrm>
            <a:off x="533400" y="6521450"/>
            <a:ext cx="609600"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lvl1pPr>
          </a:lstStyle>
          <a:p>
            <a:fld id="{D44944BD-8454-4A70-B991-A9FDBC8FA7E4}" type="slidenum">
              <a:rPr lang="en-US" altLang="fr-FR"/>
              <a:pPr/>
              <a:t>‹N°›</a:t>
            </a:fld>
            <a:endParaRPr lang="en-US" altLang="fr-FR"/>
          </a:p>
        </p:txBody>
      </p:sp>
      <p:sp>
        <p:nvSpPr>
          <p:cNvPr id="147473" name="Rectangle 17"/>
          <p:cNvSpPr>
            <a:spLocks noGrp="1" noChangeArrowheads="1"/>
          </p:cNvSpPr>
          <p:nvPr>
            <p:ph type="ftr" sz="quarter" idx="3"/>
          </p:nvPr>
        </p:nvSpPr>
        <p:spPr bwMode="auto">
          <a:xfrm>
            <a:off x="3124200" y="6553200"/>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latin typeface="Arial" pitchFamily="34" charset="0"/>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34"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pitchFamily="34" charset="0"/>
        </a:defRPr>
      </a:lvl2pPr>
      <a:lvl3pPr algn="ctr" rtl="0" eaLnBrk="0" fontAlgn="base" hangingPunct="0">
        <a:spcBef>
          <a:spcPct val="0"/>
        </a:spcBef>
        <a:spcAft>
          <a:spcPct val="0"/>
        </a:spcAft>
        <a:defRPr sz="3200" b="1">
          <a:solidFill>
            <a:schemeClr val="tx1"/>
          </a:solidFill>
          <a:latin typeface="Arial" pitchFamily="34" charset="0"/>
        </a:defRPr>
      </a:lvl3pPr>
      <a:lvl4pPr algn="ctr" rtl="0" eaLnBrk="0" fontAlgn="base" hangingPunct="0">
        <a:spcBef>
          <a:spcPct val="0"/>
        </a:spcBef>
        <a:spcAft>
          <a:spcPct val="0"/>
        </a:spcAft>
        <a:defRPr sz="3200" b="1">
          <a:solidFill>
            <a:schemeClr val="tx1"/>
          </a:solidFill>
          <a:latin typeface="Arial" pitchFamily="34" charset="0"/>
        </a:defRPr>
      </a:lvl4pPr>
      <a:lvl5pPr algn="ctr" rtl="0" eaLnBrk="0" fontAlgn="base" hangingPunct="0">
        <a:spcBef>
          <a:spcPct val="0"/>
        </a:spcBef>
        <a:spcAft>
          <a:spcPct val="0"/>
        </a:spcAft>
        <a:defRPr sz="3200" b="1">
          <a:solidFill>
            <a:schemeClr val="tx1"/>
          </a:solidFill>
          <a:latin typeface="Arial" pitchFamily="34" charset="0"/>
        </a:defRPr>
      </a:lvl5pPr>
      <a:lvl6pPr marL="457200" algn="ctr" rtl="0" eaLnBrk="1" fontAlgn="base" hangingPunct="1">
        <a:spcBef>
          <a:spcPct val="0"/>
        </a:spcBef>
        <a:spcAft>
          <a:spcPct val="0"/>
        </a:spcAft>
        <a:defRPr sz="3200" b="1">
          <a:solidFill>
            <a:schemeClr val="tx1"/>
          </a:solidFill>
          <a:latin typeface="Arial" pitchFamily="34" charset="0"/>
        </a:defRPr>
      </a:lvl6pPr>
      <a:lvl7pPr marL="914400" algn="ctr" rtl="0" eaLnBrk="1" fontAlgn="base" hangingPunct="1">
        <a:spcBef>
          <a:spcPct val="0"/>
        </a:spcBef>
        <a:spcAft>
          <a:spcPct val="0"/>
        </a:spcAft>
        <a:defRPr sz="3200" b="1">
          <a:solidFill>
            <a:schemeClr val="tx1"/>
          </a:solidFill>
          <a:latin typeface="Arial" pitchFamily="34" charset="0"/>
        </a:defRPr>
      </a:lvl7pPr>
      <a:lvl8pPr marL="1371600" algn="ctr" rtl="0" eaLnBrk="1" fontAlgn="base" hangingPunct="1">
        <a:spcBef>
          <a:spcPct val="0"/>
        </a:spcBef>
        <a:spcAft>
          <a:spcPct val="0"/>
        </a:spcAft>
        <a:defRPr sz="3200" b="1">
          <a:solidFill>
            <a:schemeClr val="tx1"/>
          </a:solidFill>
          <a:latin typeface="Arial" pitchFamily="34" charset="0"/>
        </a:defRPr>
      </a:lvl8pPr>
      <a:lvl9pPr marL="1828800" algn="ctr" rtl="0" eaLnBrk="1" fontAlgn="base" hangingPunct="1">
        <a:spcBef>
          <a:spcPct val="0"/>
        </a:spcBef>
        <a:spcAft>
          <a:spcPct val="0"/>
        </a:spcAft>
        <a:defRPr sz="3200" b="1">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39" name="Freeform 15" descr="29641"/>
          <p:cNvSpPr>
            <a:spLocks/>
          </p:cNvSpPr>
          <p:nvPr/>
        </p:nvSpPr>
        <p:spPr bwMode="gray">
          <a:xfrm>
            <a:off x="36513" y="80963"/>
            <a:ext cx="9077325" cy="1595437"/>
          </a:xfrm>
          <a:custGeom>
            <a:avLst/>
            <a:gdLst/>
            <a:ahLst/>
            <a:cxnLst>
              <a:cxn ang="0">
                <a:pos x="0" y="756"/>
              </a:cxn>
              <a:cxn ang="0">
                <a:pos x="576" y="560"/>
              </a:cxn>
              <a:cxn ang="0">
                <a:pos x="1403" y="390"/>
              </a:cxn>
              <a:cxn ang="0">
                <a:pos x="2452" y="314"/>
              </a:cxn>
              <a:cxn ang="0">
                <a:pos x="3102" y="326"/>
              </a:cxn>
              <a:cxn ang="0">
                <a:pos x="4043" y="434"/>
              </a:cxn>
              <a:cxn ang="0">
                <a:pos x="4944" y="668"/>
              </a:cxn>
              <a:cxn ang="0">
                <a:pos x="5691" y="971"/>
              </a:cxn>
              <a:cxn ang="0">
                <a:pos x="5718" y="19"/>
              </a:cxn>
              <a:cxn ang="0">
                <a:pos x="9" y="0"/>
              </a:cxn>
            </a:cxnLst>
            <a:rect l="0" t="0" r="r" b="b"/>
            <a:pathLst>
              <a:path w="5718" h="1005">
                <a:moveTo>
                  <a:pt x="0" y="756"/>
                </a:moveTo>
                <a:cubicBezTo>
                  <a:pt x="96" y="724"/>
                  <a:pt x="297" y="635"/>
                  <a:pt x="576" y="560"/>
                </a:cubicBezTo>
                <a:cubicBezTo>
                  <a:pt x="855" y="485"/>
                  <a:pt x="1037" y="442"/>
                  <a:pt x="1403" y="390"/>
                </a:cubicBezTo>
                <a:cubicBezTo>
                  <a:pt x="1769" y="337"/>
                  <a:pt x="2154" y="320"/>
                  <a:pt x="2452" y="314"/>
                </a:cubicBezTo>
                <a:lnTo>
                  <a:pt x="3102" y="326"/>
                </a:lnTo>
                <a:cubicBezTo>
                  <a:pt x="3367" y="346"/>
                  <a:pt x="3736" y="377"/>
                  <a:pt x="4043" y="434"/>
                </a:cubicBezTo>
                <a:cubicBezTo>
                  <a:pt x="4350" y="490"/>
                  <a:pt x="4669" y="578"/>
                  <a:pt x="4944" y="668"/>
                </a:cubicBezTo>
                <a:cubicBezTo>
                  <a:pt x="5219" y="757"/>
                  <a:pt x="5679" y="1005"/>
                  <a:pt x="5691" y="971"/>
                </a:cubicBezTo>
                <a:cubicBezTo>
                  <a:pt x="5695" y="964"/>
                  <a:pt x="5718" y="25"/>
                  <a:pt x="5718" y="19"/>
                </a:cubicBezTo>
                <a:cubicBezTo>
                  <a:pt x="5718" y="7"/>
                  <a:pt x="1198" y="4"/>
                  <a:pt x="9" y="0"/>
                </a:cubicBezTo>
              </a:path>
            </a:pathLst>
          </a:custGeom>
          <a:blipFill dpi="0" rotWithShape="1">
            <a:blip r:embed="rId4"/>
            <a:srcRect/>
            <a:stretch>
              <a:fillRect/>
            </a:stretch>
          </a:blipFill>
          <a:ln w="9525">
            <a:noFill/>
            <a:round/>
            <a:headEnd/>
            <a:tailEnd/>
          </a:ln>
          <a:effectLst/>
        </p:spPr>
        <p:txBody>
          <a:bodyPr/>
          <a:lstStyle/>
          <a:p>
            <a:pPr>
              <a:defRPr/>
            </a:pPr>
            <a:endParaRPr lang="fr-FR">
              <a:latin typeface="Arial" charset="0"/>
              <a:cs typeface="Arial" charset="0"/>
            </a:endParaRPr>
          </a:p>
        </p:txBody>
      </p:sp>
      <p:sp>
        <p:nvSpPr>
          <p:cNvPr id="2051" name="Rectangle 3"/>
          <p:cNvSpPr>
            <a:spLocks noGrp="1" noChangeArrowheads="1"/>
          </p:cNvSpPr>
          <p:nvPr>
            <p:ph type="body" idx="1"/>
          </p:nvPr>
        </p:nvSpPr>
        <p:spPr bwMode="auto">
          <a:xfrm>
            <a:off x="457200" y="1076325"/>
            <a:ext cx="8229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029" name="Rectangle 5"/>
          <p:cNvSpPr>
            <a:spLocks noGrp="1" noChangeArrowheads="1"/>
          </p:cNvSpPr>
          <p:nvPr>
            <p:ph type="ftr" sz="quarter" idx="3"/>
          </p:nvPr>
        </p:nvSpPr>
        <p:spPr bwMode="auto">
          <a:xfrm>
            <a:off x="6084888" y="6450013"/>
            <a:ext cx="2897187" cy="320675"/>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lgn="r">
              <a:defRPr sz="1300" b="1">
                <a:latin typeface="Verdana" pitchFamily="34" charset="0"/>
                <a:cs typeface="Arial" charset="0"/>
              </a:defRPr>
            </a:lvl1pPr>
          </a:lstStyle>
          <a:p>
            <a:pPr>
              <a:defRPr/>
            </a:pPr>
            <a:r>
              <a:rPr lang="en-US" smtClean="0"/>
              <a:t>www.themegallery.com</a:t>
            </a:r>
            <a:endParaRPr lang="en-US" dirty="0"/>
          </a:p>
        </p:txBody>
      </p:sp>
      <p:sp>
        <p:nvSpPr>
          <p:cNvPr id="1030" name="Rectangle 6"/>
          <p:cNvSpPr>
            <a:spLocks noGrp="1" noChangeArrowheads="1"/>
          </p:cNvSpPr>
          <p:nvPr>
            <p:ph type="sldNum" sz="quarter" idx="4"/>
          </p:nvPr>
        </p:nvSpPr>
        <p:spPr bwMode="auto">
          <a:xfrm>
            <a:off x="107950" y="6454775"/>
            <a:ext cx="927100" cy="239713"/>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lgn="ctr">
              <a:defRPr sz="1300" b="1">
                <a:latin typeface="Verdana" panose="020B0604030504040204" pitchFamily="34" charset="0"/>
              </a:defRPr>
            </a:lvl1pPr>
          </a:lstStyle>
          <a:p>
            <a:fld id="{312D09A5-ED2D-4613-B109-19F81CF8282C}" type="slidenum">
              <a:rPr lang="en-US" altLang="fr-FR"/>
              <a:pPr/>
              <a:t>‹N°›</a:t>
            </a:fld>
            <a:endParaRPr lang="en-US" altLang="fr-FR"/>
          </a:p>
        </p:txBody>
      </p:sp>
      <p:sp>
        <p:nvSpPr>
          <p:cNvPr id="2054" name="Rectangle 2"/>
          <p:cNvSpPr>
            <a:spLocks noGrp="1" noChangeArrowheads="1"/>
          </p:cNvSpPr>
          <p:nvPr>
            <p:ph type="title"/>
          </p:nvPr>
        </p:nvSpPr>
        <p:spPr bwMode="white">
          <a:xfrm>
            <a:off x="542925" y="53975"/>
            <a:ext cx="739298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ctr" anchorCtr="0" compatLnSpc="1">
            <a:prstTxWarp prst="textNoShape">
              <a:avLst/>
            </a:prstTxWarp>
          </a:bodyPr>
          <a:lstStyle/>
          <a:p>
            <a:pPr lvl="0"/>
            <a:r>
              <a:rPr lang="fr-FR" altLang="fr-FR" smtClean="0"/>
              <a:t>Cliquez pour modifier le style du titre</a:t>
            </a:r>
            <a:endParaRPr lang="en-US" altLang="fr-FR" smtClean="0"/>
          </a:p>
        </p:txBody>
      </p:sp>
      <p:grpSp>
        <p:nvGrpSpPr>
          <p:cNvPr id="2055" name="Group 16"/>
          <p:cNvGrpSpPr>
            <a:grpSpLocks/>
          </p:cNvGrpSpPr>
          <p:nvPr/>
        </p:nvGrpSpPr>
        <p:grpSpPr bwMode="auto">
          <a:xfrm>
            <a:off x="-1588" y="0"/>
            <a:ext cx="9145588" cy="6858000"/>
            <a:chOff x="-1" y="0"/>
            <a:chExt cx="8065" cy="6048"/>
          </a:xfrm>
        </p:grpSpPr>
        <p:sp>
          <p:nvSpPr>
            <p:cNvPr id="1041" name="Freeform 17"/>
            <p:cNvSpPr>
              <a:spLocks/>
            </p:cNvSpPr>
            <p:nvPr/>
          </p:nvSpPr>
          <p:spPr bwMode="gray">
            <a:xfrm>
              <a:off x="-1" y="5629"/>
              <a:ext cx="389" cy="417"/>
            </a:xfrm>
            <a:custGeom>
              <a:avLst/>
              <a:gdLst/>
              <a:ahLst/>
              <a:cxnLst>
                <a:cxn ang="0">
                  <a:pos x="314" y="416"/>
                </a:cxn>
                <a:cxn ang="0">
                  <a:pos x="389" y="417"/>
                </a:cxn>
                <a:cxn ang="0">
                  <a:pos x="158" y="297"/>
                </a:cxn>
                <a:cxn ang="0">
                  <a:pos x="39" y="179"/>
                </a:cxn>
                <a:cxn ang="0">
                  <a:pos x="0" y="0"/>
                </a:cxn>
                <a:cxn ang="0">
                  <a:pos x="1" y="417"/>
                </a:cxn>
              </a:cxnLst>
              <a:rect l="0" t="0" r="r" b="b"/>
              <a:pathLst>
                <a:path w="389" h="417">
                  <a:moveTo>
                    <a:pt x="314" y="416"/>
                  </a:moveTo>
                  <a:lnTo>
                    <a:pt x="389" y="417"/>
                  </a:lnTo>
                  <a:lnTo>
                    <a:pt x="158" y="297"/>
                  </a:lnTo>
                  <a:lnTo>
                    <a:pt x="39" y="179"/>
                  </a:lnTo>
                  <a:lnTo>
                    <a:pt x="0" y="0"/>
                  </a:lnTo>
                  <a:lnTo>
                    <a:pt x="1" y="417"/>
                  </a:lnTo>
                </a:path>
              </a:pathLst>
            </a:custGeom>
            <a:solidFill>
              <a:schemeClr val="bg1"/>
            </a:solidFill>
            <a:ln w="9525">
              <a:noFill/>
              <a:round/>
              <a:headEnd/>
              <a:tailEnd/>
            </a:ln>
            <a:effectLst/>
          </p:spPr>
          <p:txBody>
            <a:bodyPr/>
            <a:lstStyle/>
            <a:p>
              <a:pPr>
                <a:defRPr/>
              </a:pPr>
              <a:endParaRPr lang="fr-FR">
                <a:latin typeface="Arial" charset="0"/>
                <a:cs typeface="Arial" charset="0"/>
              </a:endParaRPr>
            </a:p>
          </p:txBody>
        </p:sp>
        <p:sp>
          <p:nvSpPr>
            <p:cNvPr id="1042" name="Freeform 18"/>
            <p:cNvSpPr>
              <a:spLocks/>
            </p:cNvSpPr>
            <p:nvPr/>
          </p:nvSpPr>
          <p:spPr bwMode="gray">
            <a:xfrm>
              <a:off x="7701" y="5645"/>
              <a:ext cx="363" cy="403"/>
            </a:xfrm>
            <a:custGeom>
              <a:avLst/>
              <a:gdLst/>
              <a:ahLst/>
              <a:cxnLst>
                <a:cxn ang="0">
                  <a:pos x="229" y="0"/>
                </a:cxn>
                <a:cxn ang="0">
                  <a:pos x="164" y="144"/>
                </a:cxn>
                <a:cxn ang="0">
                  <a:pos x="98" y="253"/>
                </a:cxn>
                <a:cxn ang="0">
                  <a:pos x="0" y="290"/>
                </a:cxn>
                <a:cxn ang="0">
                  <a:pos x="232" y="287"/>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p:spPr>
          <p:txBody>
            <a:bodyPr/>
            <a:lstStyle/>
            <a:p>
              <a:pPr>
                <a:defRPr/>
              </a:pPr>
              <a:endParaRPr lang="fr-FR">
                <a:latin typeface="Arial" charset="0"/>
                <a:cs typeface="Arial" charset="0"/>
              </a:endParaRPr>
            </a:p>
          </p:txBody>
        </p:sp>
        <p:sp>
          <p:nvSpPr>
            <p:cNvPr id="1043" name="AutoShape 19"/>
            <p:cNvSpPr>
              <a:spLocks noChangeArrowheads="1"/>
            </p:cNvSpPr>
            <p:nvPr/>
          </p:nvSpPr>
          <p:spPr bwMode="gray">
            <a:xfrm>
              <a:off x="26" y="42"/>
              <a:ext cx="8012" cy="5985"/>
            </a:xfrm>
            <a:prstGeom prst="roundRect">
              <a:avLst>
                <a:gd name="adj" fmla="val 6227"/>
              </a:avLst>
            </a:prstGeom>
            <a:noFill/>
            <a:ln w="76200">
              <a:solidFill>
                <a:schemeClr val="bg1"/>
              </a:solidFill>
              <a:round/>
              <a:headEnd/>
              <a:tailEnd/>
            </a:ln>
            <a:effectLst/>
          </p:spPr>
          <p:txBody>
            <a:bodyPr wrap="none" anchor="ctr"/>
            <a:lstStyle/>
            <a:p>
              <a:pPr>
                <a:defRPr/>
              </a:pPr>
              <a:endParaRPr lang="fr-FR">
                <a:latin typeface="Arial" charset="0"/>
                <a:cs typeface="Arial" charset="0"/>
              </a:endParaRPr>
            </a:p>
          </p:txBody>
        </p:sp>
        <p:sp>
          <p:nvSpPr>
            <p:cNvPr id="1044" name="Freeform 20"/>
            <p:cNvSpPr>
              <a:spLocks/>
            </p:cNvSpPr>
            <p:nvPr/>
          </p:nvSpPr>
          <p:spPr bwMode="gray">
            <a:xfrm>
              <a:off x="-1" y="13"/>
              <a:ext cx="405" cy="441"/>
            </a:xfrm>
            <a:custGeom>
              <a:avLst/>
              <a:gdLst/>
              <a:ahLst/>
              <a:cxnLst>
                <a:cxn ang="0">
                  <a:pos x="2" y="441"/>
                </a:cxn>
                <a:cxn ang="0">
                  <a:pos x="107" y="175"/>
                </a:cxn>
                <a:cxn ang="0">
                  <a:pos x="387" y="0"/>
                </a:cxn>
                <a:cxn ang="0">
                  <a:pos x="1" y="0"/>
                </a:cxn>
              </a:cxnLst>
              <a:rect l="0" t="0" r="r" b="b"/>
              <a:pathLst>
                <a:path w="405" h="441">
                  <a:moveTo>
                    <a:pt x="2" y="441"/>
                  </a:moveTo>
                  <a:cubicBezTo>
                    <a:pt x="19" y="397"/>
                    <a:pt x="0" y="345"/>
                    <a:pt x="107" y="175"/>
                  </a:cubicBezTo>
                  <a:cubicBezTo>
                    <a:pt x="214" y="6"/>
                    <a:pt x="405" y="16"/>
                    <a:pt x="387" y="0"/>
                  </a:cubicBezTo>
                  <a:lnTo>
                    <a:pt x="1" y="0"/>
                  </a:lnTo>
                </a:path>
              </a:pathLst>
            </a:custGeom>
            <a:solidFill>
              <a:schemeClr val="bg1"/>
            </a:solidFill>
            <a:ln w="9525">
              <a:noFill/>
              <a:round/>
              <a:headEnd/>
              <a:tailEnd/>
            </a:ln>
            <a:effectLst/>
          </p:spPr>
          <p:txBody>
            <a:bodyPr/>
            <a:lstStyle/>
            <a:p>
              <a:pPr>
                <a:defRPr/>
              </a:pPr>
              <a:endParaRPr lang="fr-FR">
                <a:latin typeface="Arial" charset="0"/>
                <a:cs typeface="Arial" charset="0"/>
              </a:endParaRPr>
            </a:p>
          </p:txBody>
        </p:sp>
        <p:sp>
          <p:nvSpPr>
            <p:cNvPr id="1045" name="Freeform 21"/>
            <p:cNvSpPr>
              <a:spLocks/>
            </p:cNvSpPr>
            <p:nvPr/>
          </p:nvSpPr>
          <p:spPr bwMode="gray">
            <a:xfrm>
              <a:off x="7588" y="0"/>
              <a:ext cx="470" cy="483"/>
            </a:xfrm>
            <a:custGeom>
              <a:avLst/>
              <a:gdLst/>
              <a:ahLst/>
              <a:cxnLst>
                <a:cxn ang="0">
                  <a:pos x="0" y="4"/>
                </a:cxn>
                <a:cxn ang="0">
                  <a:pos x="342" y="150"/>
                </a:cxn>
                <a:cxn ang="0">
                  <a:pos x="470" y="461"/>
                </a:cxn>
                <a:cxn ang="0">
                  <a:pos x="470" y="0"/>
                </a:cxn>
              </a:cxnLst>
              <a:rect l="0" t="0" r="r" b="b"/>
              <a:pathLst>
                <a:path w="470" h="483">
                  <a:moveTo>
                    <a:pt x="0" y="4"/>
                  </a:moveTo>
                  <a:cubicBezTo>
                    <a:pt x="57" y="28"/>
                    <a:pt x="264" y="74"/>
                    <a:pt x="342" y="150"/>
                  </a:cubicBezTo>
                  <a:cubicBezTo>
                    <a:pt x="450" y="275"/>
                    <a:pt x="452" y="483"/>
                    <a:pt x="470" y="461"/>
                  </a:cubicBezTo>
                  <a:lnTo>
                    <a:pt x="470" y="0"/>
                  </a:lnTo>
                </a:path>
              </a:pathLst>
            </a:custGeom>
            <a:solidFill>
              <a:schemeClr val="bg1"/>
            </a:solidFill>
            <a:ln w="9525">
              <a:noFill/>
              <a:round/>
              <a:headEnd/>
              <a:tailEnd/>
            </a:ln>
            <a:effectLst/>
          </p:spPr>
          <p:txBody>
            <a:bodyPr/>
            <a:lstStyle/>
            <a:p>
              <a:pPr>
                <a:defRPr/>
              </a:pPr>
              <a:endParaRPr lang="fr-FR">
                <a:latin typeface="Arial" charset="0"/>
                <a:cs typeface="Arial" charset="0"/>
              </a:endParaRPr>
            </a:p>
          </p:txBody>
        </p:sp>
      </p:grpSp>
      <p:sp>
        <p:nvSpPr>
          <p:cNvPr id="1046" name="Line 22"/>
          <p:cNvSpPr>
            <a:spLocks noChangeShapeType="1"/>
          </p:cNvSpPr>
          <p:nvPr/>
        </p:nvSpPr>
        <p:spPr bwMode="gray">
          <a:xfrm>
            <a:off x="323850" y="6500813"/>
            <a:ext cx="8569325" cy="0"/>
          </a:xfrm>
          <a:prstGeom prst="line">
            <a:avLst/>
          </a:prstGeom>
          <a:noFill/>
          <a:ln w="9525">
            <a:solidFill>
              <a:schemeClr val="tx1"/>
            </a:solidFill>
            <a:round/>
            <a:headEnd/>
            <a:tailEnd/>
          </a:ln>
          <a:effectLst/>
        </p:spPr>
        <p:txBody>
          <a:bodyPr/>
          <a:lstStyle/>
          <a:p>
            <a:pPr>
              <a:defRPr/>
            </a:pPr>
            <a:endParaRPr lang="fr-FR">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4233" r:id="rId1"/>
  </p:sldLayoutIdLst>
  <p:hf sldNum="0" hdr="0" dt="0"/>
  <p:txStyles>
    <p:titleStyle>
      <a:lvl1pPr algn="ctr" defTabSz="957263" rtl="0" eaLnBrk="0" fontAlgn="base" hangingPunct="0">
        <a:spcBef>
          <a:spcPct val="0"/>
        </a:spcBef>
        <a:spcAft>
          <a:spcPct val="0"/>
        </a:spcAft>
        <a:defRPr sz="2900" b="1">
          <a:solidFill>
            <a:schemeClr val="bg1"/>
          </a:solidFill>
          <a:latin typeface="+mj-lt"/>
          <a:ea typeface="+mj-ea"/>
          <a:cs typeface="+mj-cs"/>
        </a:defRPr>
      </a:lvl1pPr>
      <a:lvl2pPr algn="ctr" defTabSz="957263" rtl="0" eaLnBrk="0" fontAlgn="base" hangingPunct="0">
        <a:spcBef>
          <a:spcPct val="0"/>
        </a:spcBef>
        <a:spcAft>
          <a:spcPct val="0"/>
        </a:spcAft>
        <a:defRPr sz="2900" b="1">
          <a:solidFill>
            <a:schemeClr val="bg1"/>
          </a:solidFill>
          <a:latin typeface="Arial" charset="0"/>
        </a:defRPr>
      </a:lvl2pPr>
      <a:lvl3pPr algn="ctr" defTabSz="957263" rtl="0" eaLnBrk="0" fontAlgn="base" hangingPunct="0">
        <a:spcBef>
          <a:spcPct val="0"/>
        </a:spcBef>
        <a:spcAft>
          <a:spcPct val="0"/>
        </a:spcAft>
        <a:defRPr sz="2900" b="1">
          <a:solidFill>
            <a:schemeClr val="bg1"/>
          </a:solidFill>
          <a:latin typeface="Arial" charset="0"/>
        </a:defRPr>
      </a:lvl3pPr>
      <a:lvl4pPr algn="ctr" defTabSz="957263" rtl="0" eaLnBrk="0" fontAlgn="base" hangingPunct="0">
        <a:spcBef>
          <a:spcPct val="0"/>
        </a:spcBef>
        <a:spcAft>
          <a:spcPct val="0"/>
        </a:spcAft>
        <a:defRPr sz="2900" b="1">
          <a:solidFill>
            <a:schemeClr val="bg1"/>
          </a:solidFill>
          <a:latin typeface="Arial" charset="0"/>
        </a:defRPr>
      </a:lvl4pPr>
      <a:lvl5pPr algn="ctr" defTabSz="957263" rtl="0" eaLnBrk="0" fontAlgn="base" hangingPunct="0">
        <a:spcBef>
          <a:spcPct val="0"/>
        </a:spcBef>
        <a:spcAft>
          <a:spcPct val="0"/>
        </a:spcAft>
        <a:defRPr sz="2900" b="1">
          <a:solidFill>
            <a:schemeClr val="bg1"/>
          </a:solidFill>
          <a:latin typeface="Arial" charset="0"/>
        </a:defRPr>
      </a:lvl5pPr>
      <a:lvl6pPr marL="457200" algn="ctr" defTabSz="957263" rtl="0" eaLnBrk="1" fontAlgn="base" hangingPunct="1">
        <a:spcBef>
          <a:spcPct val="0"/>
        </a:spcBef>
        <a:spcAft>
          <a:spcPct val="0"/>
        </a:spcAft>
        <a:defRPr sz="2900" b="1">
          <a:solidFill>
            <a:schemeClr val="bg1"/>
          </a:solidFill>
          <a:latin typeface="Arial" charset="0"/>
        </a:defRPr>
      </a:lvl6pPr>
      <a:lvl7pPr marL="914400" algn="ctr" defTabSz="957263" rtl="0" eaLnBrk="1" fontAlgn="base" hangingPunct="1">
        <a:spcBef>
          <a:spcPct val="0"/>
        </a:spcBef>
        <a:spcAft>
          <a:spcPct val="0"/>
        </a:spcAft>
        <a:defRPr sz="2900" b="1">
          <a:solidFill>
            <a:schemeClr val="bg1"/>
          </a:solidFill>
          <a:latin typeface="Arial" charset="0"/>
        </a:defRPr>
      </a:lvl7pPr>
      <a:lvl8pPr marL="1371600" algn="ctr" defTabSz="957263" rtl="0" eaLnBrk="1" fontAlgn="base" hangingPunct="1">
        <a:spcBef>
          <a:spcPct val="0"/>
        </a:spcBef>
        <a:spcAft>
          <a:spcPct val="0"/>
        </a:spcAft>
        <a:defRPr sz="2900" b="1">
          <a:solidFill>
            <a:schemeClr val="bg1"/>
          </a:solidFill>
          <a:latin typeface="Arial" charset="0"/>
        </a:defRPr>
      </a:lvl8pPr>
      <a:lvl9pPr marL="1828800" algn="ctr" defTabSz="957263" rtl="0" eaLnBrk="1" fontAlgn="base" hangingPunct="1">
        <a:spcBef>
          <a:spcPct val="0"/>
        </a:spcBef>
        <a:spcAft>
          <a:spcPct val="0"/>
        </a:spcAft>
        <a:defRPr sz="2900" b="1">
          <a:solidFill>
            <a:schemeClr val="bg1"/>
          </a:solidFill>
          <a:latin typeface="Arial" charset="0"/>
        </a:defRPr>
      </a:lvl9pPr>
    </p:titleStyle>
    <p:bodyStyle>
      <a:lvl1pPr marL="358775" indent="-358775" algn="l" defTabSz="957263" rtl="0" eaLnBrk="0" fontAlgn="base" hangingPunct="0">
        <a:spcBef>
          <a:spcPct val="20000"/>
        </a:spcBef>
        <a:spcAft>
          <a:spcPct val="0"/>
        </a:spcAft>
        <a:buClr>
          <a:schemeClr val="hlink"/>
        </a:buClr>
        <a:buFont typeface="Wingdings" panose="05000000000000000000" pitchFamily="2" charset="2"/>
        <a:buChar char="v"/>
        <a:defRPr sz="2400" b="1">
          <a:solidFill>
            <a:schemeClr val="tx1"/>
          </a:solidFill>
          <a:latin typeface="+mn-lt"/>
          <a:ea typeface="+mn-ea"/>
          <a:cs typeface="+mn-cs"/>
        </a:defRPr>
      </a:lvl1pPr>
      <a:lvl2pPr marL="777875" indent="-298450" algn="l" defTabSz="957263" rtl="0" eaLnBrk="0" fontAlgn="base" hangingPunct="0">
        <a:spcBef>
          <a:spcPct val="20000"/>
        </a:spcBef>
        <a:spcAft>
          <a:spcPct val="0"/>
        </a:spcAft>
        <a:buClr>
          <a:schemeClr val="accent1"/>
        </a:buClr>
        <a:buFont typeface="Wingdings" panose="05000000000000000000" pitchFamily="2" charset="2"/>
        <a:buChar char="§"/>
        <a:defRPr sz="2100">
          <a:solidFill>
            <a:schemeClr val="tx1"/>
          </a:solidFill>
          <a:latin typeface="+mj-lt"/>
        </a:defRPr>
      </a:lvl2pPr>
      <a:lvl3pPr marL="1196975" indent="-239713" algn="l" defTabSz="957263" rtl="0" eaLnBrk="0" fontAlgn="base" hangingPunct="0">
        <a:spcBef>
          <a:spcPct val="20000"/>
        </a:spcBef>
        <a:spcAft>
          <a:spcPct val="0"/>
        </a:spcAft>
        <a:buClr>
          <a:schemeClr val="tx1"/>
        </a:buClr>
        <a:buChar char="•"/>
        <a:defRPr sz="2100">
          <a:solidFill>
            <a:schemeClr val="tx1"/>
          </a:solidFill>
          <a:latin typeface="+mj-lt"/>
        </a:defRPr>
      </a:lvl3pPr>
      <a:lvl4pPr marL="1676400" indent="-239713" algn="l" defTabSz="957263" rtl="0" eaLnBrk="0" fontAlgn="base" hangingPunct="0">
        <a:spcBef>
          <a:spcPct val="20000"/>
        </a:spcBef>
        <a:spcAft>
          <a:spcPct val="0"/>
        </a:spcAft>
        <a:buChar char="–"/>
        <a:defRPr sz="2100">
          <a:solidFill>
            <a:schemeClr val="tx1"/>
          </a:solidFill>
          <a:latin typeface="+mj-lt"/>
        </a:defRPr>
      </a:lvl4pPr>
      <a:lvl5pPr marL="2154238" indent="-238125" algn="l" defTabSz="957263" rtl="0" eaLnBrk="0" fontAlgn="base" hangingPunct="0">
        <a:spcBef>
          <a:spcPct val="20000"/>
        </a:spcBef>
        <a:spcAft>
          <a:spcPct val="0"/>
        </a:spcAft>
        <a:buChar char="»"/>
        <a:defRPr sz="2100">
          <a:solidFill>
            <a:schemeClr val="tx1"/>
          </a:solidFill>
          <a:latin typeface="+mj-lt"/>
        </a:defRPr>
      </a:lvl5pPr>
      <a:lvl6pPr marL="2611438" indent="-238125" algn="l" defTabSz="957263" rtl="0" eaLnBrk="1" fontAlgn="base" hangingPunct="1">
        <a:spcBef>
          <a:spcPct val="20000"/>
        </a:spcBef>
        <a:spcAft>
          <a:spcPct val="0"/>
        </a:spcAft>
        <a:buChar char="»"/>
        <a:defRPr sz="2100">
          <a:solidFill>
            <a:schemeClr val="tx1"/>
          </a:solidFill>
          <a:latin typeface="+mj-lt"/>
        </a:defRPr>
      </a:lvl6pPr>
      <a:lvl7pPr marL="3068638" indent="-238125" algn="l" defTabSz="957263" rtl="0" eaLnBrk="1" fontAlgn="base" hangingPunct="1">
        <a:spcBef>
          <a:spcPct val="20000"/>
        </a:spcBef>
        <a:spcAft>
          <a:spcPct val="0"/>
        </a:spcAft>
        <a:buChar char="»"/>
        <a:defRPr sz="2100">
          <a:solidFill>
            <a:schemeClr val="tx1"/>
          </a:solidFill>
          <a:latin typeface="+mj-lt"/>
        </a:defRPr>
      </a:lvl7pPr>
      <a:lvl8pPr marL="3525838" indent="-238125" algn="l" defTabSz="957263" rtl="0" eaLnBrk="1" fontAlgn="base" hangingPunct="1">
        <a:spcBef>
          <a:spcPct val="20000"/>
        </a:spcBef>
        <a:spcAft>
          <a:spcPct val="0"/>
        </a:spcAft>
        <a:buChar char="»"/>
        <a:defRPr sz="2100">
          <a:solidFill>
            <a:schemeClr val="tx1"/>
          </a:solidFill>
          <a:latin typeface="+mj-lt"/>
        </a:defRPr>
      </a:lvl8pPr>
      <a:lvl9pPr marL="3983038" indent="-238125" algn="l" defTabSz="957263" rtl="0" eaLnBrk="1" fontAlgn="base" hangingPunct="1">
        <a:spcBef>
          <a:spcPct val="20000"/>
        </a:spcBef>
        <a:spcAft>
          <a:spcPct val="0"/>
        </a:spcAft>
        <a:buChar char="»"/>
        <a:defRPr sz="2100">
          <a:solidFill>
            <a:schemeClr val="tx1"/>
          </a:solidFill>
          <a:latin typeface="+mj-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interfacehallofshame.eu/" TargetMode="External"/><Relationship Id="rId2" Type="http://schemas.openxmlformats.org/officeDocument/2006/relationships/hyperlink" Target="http://bit.ly/1Mi4" TargetMode="External"/><Relationship Id="rId1" Type="http://schemas.openxmlformats.org/officeDocument/2006/relationships/slideLayout" Target="../slideLayouts/slideLayout2.xml"/><Relationship Id="rId4" Type="http://schemas.openxmlformats.org/officeDocument/2006/relationships/hyperlink" Target="http://www.espace-sciences.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3728" y="2204864"/>
            <a:ext cx="5360763" cy="769441"/>
          </a:xfrm>
          <a:prstGeom prst="rect">
            <a:avLst/>
          </a:prstGeom>
          <a:noFill/>
        </p:spPr>
        <p:txBody>
          <a:bodyPr wrap="none" rtlCol="0">
            <a:spAutoFit/>
          </a:bodyPr>
          <a:lstStyle/>
          <a:p>
            <a:r>
              <a:rPr lang="fr-FR" sz="4400" b="1" dirty="0"/>
              <a:t>Evaluation des IHM</a:t>
            </a:r>
            <a:endParaRPr lang="fr-FR" sz="4400" dirty="0"/>
          </a:p>
        </p:txBody>
      </p:sp>
      <p:sp>
        <p:nvSpPr>
          <p:cNvPr id="4" name="Rectangle 3"/>
          <p:cNvSpPr/>
          <p:nvPr/>
        </p:nvSpPr>
        <p:spPr bwMode="auto">
          <a:xfrm>
            <a:off x="4932039" y="4748955"/>
            <a:ext cx="3888433" cy="115212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r>
              <a:rPr lang="fr-FR" altLang="fr-FR" b="1" i="1" dirty="0" smtClean="0">
                <a:solidFill>
                  <a:srgbClr val="080808"/>
                </a:solidFill>
                <a:latin typeface="Verdana" panose="020B0604030504040204" pitchFamily="34" charset="0"/>
              </a:rPr>
              <a:t>Réalisé par: </a:t>
            </a:r>
          </a:p>
          <a:p>
            <a:endParaRPr lang="fr-FR" altLang="fr-FR" b="1" i="1" dirty="0" smtClean="0">
              <a:solidFill>
                <a:srgbClr val="080808"/>
              </a:solidFill>
              <a:latin typeface="Verdana" panose="020B0604030504040204" pitchFamily="34" charset="0"/>
            </a:endParaRPr>
          </a:p>
          <a:p>
            <a:r>
              <a:rPr lang="fr-FR" altLang="fr-FR" i="1" dirty="0">
                <a:solidFill>
                  <a:srgbClr val="080808"/>
                </a:solidFill>
                <a:latin typeface="Verdana" panose="020B0604030504040204" pitchFamily="34" charset="0"/>
              </a:rPr>
              <a:t>	</a:t>
            </a:r>
            <a:r>
              <a:rPr lang="fr-FR" altLang="fr-FR" b="1" dirty="0" smtClean="0">
                <a:solidFill>
                  <a:srgbClr val="080808"/>
                </a:solidFill>
                <a:latin typeface="Verdana" panose="020B0604030504040204" pitchFamily="34" charset="0"/>
              </a:rPr>
              <a:t>Zakaria OUHROCHAN</a:t>
            </a:r>
            <a:endParaRPr kumimoji="0" lang="fr-FR" sz="1800" b="1" strike="noStrike" cap="none" normalizeH="0" baseline="0" dirty="0" smtClean="0">
              <a:ln>
                <a:noFill/>
              </a:ln>
              <a:solidFill>
                <a:schemeClr val="tx1"/>
              </a:solidFill>
              <a:latin typeface="Arial" pitchFamily="34" charset="0"/>
            </a:endParaRPr>
          </a:p>
        </p:txBody>
      </p:sp>
      <p:sp>
        <p:nvSpPr>
          <p:cNvPr id="3" name="ZoneTexte 2"/>
          <p:cNvSpPr txBox="1"/>
          <p:nvPr/>
        </p:nvSpPr>
        <p:spPr>
          <a:xfrm>
            <a:off x="5940152" y="5901083"/>
            <a:ext cx="2749471" cy="369332"/>
          </a:xfrm>
          <a:prstGeom prst="rect">
            <a:avLst/>
          </a:prstGeom>
          <a:noFill/>
        </p:spPr>
        <p:txBody>
          <a:bodyPr wrap="none" rtlCol="0">
            <a:spAutoFit/>
          </a:bodyPr>
          <a:lstStyle/>
          <a:p>
            <a:r>
              <a:rPr lang="fr-FR" dirty="0" smtClean="0"/>
              <a:t>Master 2 PLS 2014-2015</a:t>
            </a:r>
            <a:endParaRPr lang="fr-FR" dirty="0"/>
          </a:p>
        </p:txBody>
      </p:sp>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683568" y="3284984"/>
            <a:ext cx="4343568" cy="3129447"/>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Méthodes sommatives</a:t>
            </a:r>
          </a:p>
        </p:txBody>
      </p:sp>
      <p:sp>
        <p:nvSpPr>
          <p:cNvPr id="3" name="Espace réservé du contenu 2"/>
          <p:cNvSpPr>
            <a:spLocks noGrp="1"/>
          </p:cNvSpPr>
          <p:nvPr>
            <p:ph idx="1"/>
          </p:nvPr>
        </p:nvSpPr>
        <p:spPr>
          <a:xfrm>
            <a:off x="1037539" y="2132856"/>
            <a:ext cx="8077200" cy="2425824"/>
          </a:xfrm>
        </p:spPr>
        <p:txBody>
          <a:bodyPr/>
          <a:lstStyle/>
          <a:p>
            <a:pPr lvl="0"/>
            <a:r>
              <a:rPr lang="fr-FR" dirty="0"/>
              <a:t>tests utilisateurs</a:t>
            </a:r>
          </a:p>
          <a:p>
            <a:pPr lvl="0"/>
            <a:r>
              <a:rPr lang="fr-FR" dirty="0"/>
              <a:t>outils logiciels</a:t>
            </a:r>
          </a:p>
          <a:p>
            <a:pPr lvl="0"/>
            <a:r>
              <a:rPr lang="fr-FR" dirty="0"/>
              <a:t>questionnaires et entretiens</a:t>
            </a:r>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10</a:t>
            </a:fld>
            <a:endParaRPr lang="en-US" altLang="fr-FR"/>
          </a:p>
        </p:txBody>
      </p:sp>
    </p:spTree>
    <p:extLst>
      <p:ext uri="{BB962C8B-B14F-4D97-AF65-F5344CB8AC3E}">
        <p14:creationId xmlns:p14="http://schemas.microsoft.com/office/powerpoint/2010/main" val="4152920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Méthodes formatives </a:t>
            </a:r>
            <a:endParaRPr lang="fr-FR" dirty="0"/>
          </a:p>
        </p:txBody>
      </p:sp>
      <p:sp>
        <p:nvSpPr>
          <p:cNvPr id="3" name="Espace réservé du contenu 2"/>
          <p:cNvSpPr>
            <a:spLocks noGrp="1"/>
          </p:cNvSpPr>
          <p:nvPr>
            <p:ph idx="1"/>
          </p:nvPr>
        </p:nvSpPr>
        <p:spPr>
          <a:xfrm>
            <a:off x="971600" y="1700808"/>
            <a:ext cx="8077200" cy="3649960"/>
          </a:xfrm>
        </p:spPr>
        <p:txBody>
          <a:bodyPr/>
          <a:lstStyle/>
          <a:p>
            <a:pPr lvl="0"/>
            <a:r>
              <a:rPr lang="fr-FR" dirty="0"/>
              <a:t>modèles, méthodes et langages formels</a:t>
            </a:r>
          </a:p>
          <a:p>
            <a:pPr lvl="1"/>
            <a:r>
              <a:rPr lang="fr-FR" dirty="0"/>
              <a:t>modèles linguistiques</a:t>
            </a:r>
          </a:p>
          <a:p>
            <a:pPr lvl="1"/>
            <a:r>
              <a:rPr lang="fr-FR" dirty="0"/>
              <a:t>modèles de tâches</a:t>
            </a:r>
          </a:p>
          <a:p>
            <a:pPr lvl="1"/>
            <a:r>
              <a:rPr lang="fr-FR" dirty="0"/>
              <a:t>modèles cognitifs</a:t>
            </a:r>
          </a:p>
          <a:p>
            <a:pPr lvl="0"/>
            <a:r>
              <a:rPr lang="fr-FR" dirty="0"/>
              <a:t>recours à l’expert</a:t>
            </a:r>
          </a:p>
          <a:p>
            <a:pPr marL="0" indent="0">
              <a:buNone/>
            </a:pPr>
            <a:endParaRPr lang="fr-FR" dirty="0"/>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11</a:t>
            </a:fld>
            <a:endParaRPr lang="en-US" altLang="fr-FR"/>
          </a:p>
        </p:txBody>
      </p:sp>
    </p:spTree>
    <p:extLst>
      <p:ext uri="{BB962C8B-B14F-4D97-AF65-F5344CB8AC3E}">
        <p14:creationId xmlns:p14="http://schemas.microsoft.com/office/powerpoint/2010/main" val="1551919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Evaluation heuristique </a:t>
            </a:r>
          </a:p>
        </p:txBody>
      </p:sp>
      <p:sp>
        <p:nvSpPr>
          <p:cNvPr id="3" name="Espace réservé du contenu 2"/>
          <p:cNvSpPr>
            <a:spLocks noGrp="1"/>
          </p:cNvSpPr>
          <p:nvPr>
            <p:ph idx="1"/>
          </p:nvPr>
        </p:nvSpPr>
        <p:spPr>
          <a:xfrm>
            <a:off x="991748" y="1628800"/>
            <a:ext cx="7972740" cy="4705945"/>
          </a:xfrm>
        </p:spPr>
        <p:txBody>
          <a:bodyPr/>
          <a:lstStyle/>
          <a:p>
            <a:pPr marL="0" indent="0">
              <a:buNone/>
            </a:pPr>
            <a:r>
              <a:rPr lang="fr-FR" sz="2000" b="0" dirty="0"/>
              <a:t>Une inspection heuristique consiste à faire examiner une interface </a:t>
            </a:r>
            <a:r>
              <a:rPr lang="fr-FR" sz="2000" b="0" dirty="0" smtClean="0"/>
              <a:t>par </a:t>
            </a:r>
            <a:r>
              <a:rPr lang="fr-FR" sz="2000" b="0" dirty="0"/>
              <a:t>un nombre restreint d’évaluateurs qui posent un jugement </a:t>
            </a:r>
            <a:r>
              <a:rPr lang="fr-FR" sz="2000" b="0" dirty="0" smtClean="0"/>
              <a:t>sur sa </a:t>
            </a:r>
            <a:r>
              <a:rPr lang="fr-FR" sz="2000" b="0" dirty="0"/>
              <a:t>conformité à un ensemble de principes d’utilisabilité("heuristiques</a:t>
            </a:r>
            <a:r>
              <a:rPr lang="fr-FR" sz="2000" b="0" dirty="0" smtClean="0"/>
              <a:t>").</a:t>
            </a:r>
          </a:p>
          <a:p>
            <a:pPr marL="0" indent="0">
              <a:buNone/>
            </a:pPr>
            <a:endParaRPr lang="fr-FR" sz="2000" b="0" dirty="0"/>
          </a:p>
          <a:p>
            <a:r>
              <a:rPr lang="fr-FR" sz="2000" b="0" dirty="0"/>
              <a:t>Avantages:</a:t>
            </a:r>
          </a:p>
          <a:p>
            <a:pPr marL="0" indent="0">
              <a:buNone/>
            </a:pPr>
            <a:r>
              <a:rPr lang="fr-FR" sz="2000" b="0" dirty="0" smtClean="0"/>
              <a:t>          • </a:t>
            </a:r>
            <a:r>
              <a:rPr lang="fr-FR" sz="2000" b="0" dirty="0"/>
              <a:t>rapide, peu coûteux.</a:t>
            </a:r>
          </a:p>
          <a:p>
            <a:pPr marL="0" indent="0">
              <a:buNone/>
            </a:pPr>
            <a:r>
              <a:rPr lang="fr-FR" sz="2000" b="0" dirty="0" smtClean="0"/>
              <a:t>          • </a:t>
            </a:r>
            <a:r>
              <a:rPr lang="fr-FR" sz="2000" b="0" dirty="0"/>
              <a:t>permet d'identifier des problèmes importants.</a:t>
            </a:r>
          </a:p>
          <a:p>
            <a:pPr marL="0" indent="0">
              <a:buNone/>
            </a:pPr>
            <a:r>
              <a:rPr lang="fr-FR" sz="2000" b="0" dirty="0" smtClean="0"/>
              <a:t>	• </a:t>
            </a:r>
            <a:r>
              <a:rPr lang="fr-FR" sz="2000" b="0" dirty="0"/>
              <a:t>ne requiert pas la participation des utilisateurs</a:t>
            </a:r>
            <a:r>
              <a:rPr lang="fr-FR" sz="2000" b="0" dirty="0" smtClean="0"/>
              <a:t>.</a:t>
            </a:r>
          </a:p>
          <a:p>
            <a:pPr marL="0" indent="0">
              <a:buNone/>
            </a:pPr>
            <a:endParaRPr lang="fr-FR" sz="2000" b="0" dirty="0" smtClean="0"/>
          </a:p>
          <a:p>
            <a:r>
              <a:rPr lang="fr-FR" sz="2000" b="0" dirty="0" smtClean="0"/>
              <a:t>Désavantages</a:t>
            </a:r>
            <a:r>
              <a:rPr lang="fr-FR" sz="2000" b="0" dirty="0"/>
              <a:t>:</a:t>
            </a:r>
          </a:p>
          <a:p>
            <a:pPr marL="0" indent="0">
              <a:buNone/>
            </a:pPr>
            <a:r>
              <a:rPr lang="fr-FR" sz="2000" b="0" dirty="0"/>
              <a:t>	• </a:t>
            </a:r>
            <a:r>
              <a:rPr lang="fr-FR" sz="2000" b="0" dirty="0" smtClean="0"/>
              <a:t>ne </a:t>
            </a:r>
            <a:r>
              <a:rPr lang="fr-FR" sz="2000" b="0" dirty="0"/>
              <a:t>trouve que 30 à 50 % (en général) des </a:t>
            </a:r>
            <a:endParaRPr lang="fr-FR" sz="2000" b="0" dirty="0" smtClean="0"/>
          </a:p>
          <a:p>
            <a:pPr marL="0" indent="0">
              <a:buNone/>
            </a:pPr>
            <a:r>
              <a:rPr lang="fr-FR" sz="2000" b="0" dirty="0"/>
              <a:t> </a:t>
            </a:r>
            <a:r>
              <a:rPr lang="fr-FR" sz="2000" b="0" dirty="0" smtClean="0"/>
              <a:t>            problèmes que </a:t>
            </a:r>
            <a:r>
              <a:rPr lang="fr-FR" sz="2000" b="0" dirty="0"/>
              <a:t>vivront les utilisateurs.</a:t>
            </a:r>
          </a:p>
          <a:p>
            <a:pPr marL="0" indent="0">
              <a:buNone/>
            </a:pPr>
            <a:endParaRPr lang="fr-FR" sz="2000" b="0" dirty="0"/>
          </a:p>
          <a:p>
            <a:pPr marL="0" indent="0">
              <a:buNone/>
            </a:pPr>
            <a:endParaRPr lang="fr-FR" sz="2000" b="0" dirty="0"/>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12</a:t>
            </a:fld>
            <a:endParaRPr lang="en-US" altLang="fr-FR"/>
          </a:p>
        </p:txBody>
      </p:sp>
    </p:spTree>
    <p:extLst>
      <p:ext uri="{BB962C8B-B14F-4D97-AF65-F5344CB8AC3E}">
        <p14:creationId xmlns:p14="http://schemas.microsoft.com/office/powerpoint/2010/main" val="337425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Comment </a:t>
            </a:r>
            <a:r>
              <a:rPr lang="fr-FR" dirty="0" smtClean="0"/>
              <a:t>?</a:t>
            </a:r>
            <a:endParaRPr lang="fr-FR" dirty="0"/>
          </a:p>
        </p:txBody>
      </p:sp>
      <p:sp>
        <p:nvSpPr>
          <p:cNvPr id="3" name="Espace réservé du contenu 2"/>
          <p:cNvSpPr>
            <a:spLocks noGrp="1"/>
          </p:cNvSpPr>
          <p:nvPr>
            <p:ph idx="1"/>
          </p:nvPr>
        </p:nvSpPr>
        <p:spPr>
          <a:xfrm>
            <a:off x="933127" y="2060848"/>
            <a:ext cx="8210873" cy="1993775"/>
          </a:xfrm>
        </p:spPr>
        <p:txBody>
          <a:bodyPr/>
          <a:lstStyle/>
          <a:p>
            <a:pPr lvl="0"/>
            <a:r>
              <a:rPr lang="fr-FR" sz="2000" b="0" dirty="0" smtClean="0"/>
              <a:t>réalisée </a:t>
            </a:r>
            <a:r>
              <a:rPr lang="fr-FR" sz="2000" b="0" dirty="0"/>
              <a:t>par une équipe de 2 ou 3 </a:t>
            </a:r>
            <a:endParaRPr lang="fr-FR" sz="2000" b="0" dirty="0" smtClean="0"/>
          </a:p>
          <a:p>
            <a:pPr lvl="0"/>
            <a:r>
              <a:rPr lang="fr-FR" sz="2000" b="0" dirty="0" smtClean="0"/>
              <a:t>Chaque </a:t>
            </a:r>
            <a:r>
              <a:rPr lang="fr-FR" sz="2000" b="0" dirty="0"/>
              <a:t>expert évalue de son côté l'interface avec les guides qui lui sont fournis</a:t>
            </a:r>
          </a:p>
          <a:p>
            <a:pPr lvl="0"/>
            <a:r>
              <a:rPr lang="fr-FR" sz="2000" b="0" dirty="0"/>
              <a:t>Ensuite chacun confronte son point de vue avec celui de son collègue</a:t>
            </a:r>
          </a:p>
          <a:p>
            <a:endParaRPr lang="fr-FR" dirty="0"/>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13</a:t>
            </a:fld>
            <a:endParaRPr lang="en-US" altLang="fr-FR"/>
          </a:p>
        </p:txBody>
      </p:sp>
    </p:spTree>
    <p:extLst>
      <p:ext uri="{BB962C8B-B14F-4D97-AF65-F5344CB8AC3E}">
        <p14:creationId xmlns:p14="http://schemas.microsoft.com/office/powerpoint/2010/main" val="1424051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Critères d’</a:t>
            </a:r>
            <a:r>
              <a:rPr lang="fr-FR" dirty="0" err="1"/>
              <a:t>evaluation</a:t>
            </a:r>
            <a:r>
              <a:rPr lang="fr-FR" dirty="0"/>
              <a:t> ergonomique</a:t>
            </a:r>
          </a:p>
        </p:txBody>
      </p:sp>
      <p:sp>
        <p:nvSpPr>
          <p:cNvPr id="3" name="Espace réservé du contenu 2"/>
          <p:cNvSpPr>
            <a:spLocks noGrp="1"/>
          </p:cNvSpPr>
          <p:nvPr>
            <p:ph idx="1"/>
          </p:nvPr>
        </p:nvSpPr>
        <p:spPr/>
        <p:txBody>
          <a:bodyPr/>
          <a:lstStyle/>
          <a:p>
            <a:r>
              <a:rPr lang="fr-FR" dirty="0" err="1">
                <a:latin typeface="Times New Roman" pitchFamily="18" charset="0"/>
                <a:cs typeface="Times New Roman" pitchFamily="18" charset="0"/>
              </a:rPr>
              <a:t>Meinadier</a:t>
            </a:r>
            <a:endParaRPr lang="fr-FR" dirty="0">
              <a:latin typeface="Times New Roman" pitchFamily="18" charset="0"/>
              <a:cs typeface="Times New Roman" pitchFamily="18" charset="0"/>
            </a:endParaRPr>
          </a:p>
          <a:p>
            <a:pPr>
              <a:buNone/>
            </a:pPr>
            <a:endParaRPr lang="fr-FR" dirty="0">
              <a:latin typeface="Times New Roman" pitchFamily="18" charset="0"/>
              <a:cs typeface="Times New Roman" pitchFamily="18" charset="0"/>
            </a:endParaRPr>
          </a:p>
          <a:p>
            <a:r>
              <a:rPr lang="fr-FR" dirty="0" err="1">
                <a:latin typeface="Times New Roman" pitchFamily="18" charset="0"/>
                <a:cs typeface="Times New Roman" pitchFamily="18" charset="0"/>
              </a:rPr>
              <a:t>Shneiderman</a:t>
            </a:r>
            <a:r>
              <a:rPr lang="fr-FR" dirty="0">
                <a:latin typeface="Times New Roman" pitchFamily="18" charset="0"/>
                <a:cs typeface="Times New Roman" pitchFamily="18" charset="0"/>
              </a:rPr>
              <a:t>(5 critères centraux d’évaluation)</a:t>
            </a:r>
          </a:p>
          <a:p>
            <a:endParaRPr lang="fr-FR" dirty="0">
              <a:latin typeface="Times New Roman" pitchFamily="18" charset="0"/>
              <a:cs typeface="Times New Roman" pitchFamily="18" charset="0"/>
            </a:endParaRPr>
          </a:p>
          <a:p>
            <a:r>
              <a:rPr lang="fr-FR" dirty="0" err="1">
                <a:latin typeface="Times New Roman" pitchFamily="18" charset="0"/>
                <a:cs typeface="Times New Roman" pitchFamily="18" charset="0"/>
              </a:rPr>
              <a:t>Ravdenet</a:t>
            </a:r>
            <a:r>
              <a:rPr lang="fr-FR" dirty="0">
                <a:latin typeface="Times New Roman" pitchFamily="18" charset="0"/>
                <a:cs typeface="Times New Roman" pitchFamily="18" charset="0"/>
              </a:rPr>
              <a:t> Johnson(8 critères)</a:t>
            </a:r>
          </a:p>
          <a:p>
            <a:endParaRPr lang="fr-FR" dirty="0">
              <a:latin typeface="Times New Roman" pitchFamily="18" charset="0"/>
              <a:cs typeface="Times New Roman" pitchFamily="18" charset="0"/>
            </a:endParaRPr>
          </a:p>
          <a:p>
            <a:r>
              <a:rPr lang="fr-FR" dirty="0" err="1">
                <a:latin typeface="Times New Roman" pitchFamily="18" charset="0"/>
                <a:cs typeface="Times New Roman" pitchFamily="18" charset="0"/>
              </a:rPr>
              <a:t>Coutaz</a:t>
            </a:r>
            <a:r>
              <a:rPr lang="fr-FR" dirty="0">
                <a:latin typeface="Times New Roman" pitchFamily="18" charset="0"/>
                <a:cs typeface="Times New Roman" pitchFamily="18" charset="0"/>
              </a:rPr>
              <a:t>(7 règles d’or)</a:t>
            </a:r>
          </a:p>
          <a:p>
            <a:endParaRPr lang="fr-FR" dirty="0">
              <a:latin typeface="Times New Roman" pitchFamily="18" charset="0"/>
              <a:cs typeface="Times New Roman" pitchFamily="18" charset="0"/>
            </a:endParaRPr>
          </a:p>
          <a:p>
            <a:r>
              <a:rPr lang="fr-FR" dirty="0">
                <a:latin typeface="Times New Roman" pitchFamily="18" charset="0"/>
                <a:cs typeface="Times New Roman" pitchFamily="18" charset="0"/>
              </a:rPr>
              <a:t>Bastien et Scapin (INRIA)</a:t>
            </a:r>
          </a:p>
          <a:p>
            <a:pPr marL="0" indent="0">
              <a:buNone/>
            </a:pPr>
            <a:endParaRPr lang="fr-FR" dirty="0"/>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14</a:t>
            </a:fld>
            <a:endParaRPr lang="en-US" altLang="fr-FR"/>
          </a:p>
        </p:txBody>
      </p:sp>
    </p:spTree>
    <p:extLst>
      <p:ext uri="{BB962C8B-B14F-4D97-AF65-F5344CB8AC3E}">
        <p14:creationId xmlns:p14="http://schemas.microsoft.com/office/powerpoint/2010/main" val="3797073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Critères d’</a:t>
            </a:r>
            <a:r>
              <a:rPr lang="fr-FR" dirty="0" err="1"/>
              <a:t>evaluation-Meinadier</a:t>
            </a:r>
            <a:endParaRPr lang="fr-FR" dirty="0"/>
          </a:p>
        </p:txBody>
      </p:sp>
      <p:sp>
        <p:nvSpPr>
          <p:cNvPr id="3" name="Espace réservé du contenu 2"/>
          <p:cNvSpPr>
            <a:spLocks noGrp="1"/>
          </p:cNvSpPr>
          <p:nvPr>
            <p:ph idx="1"/>
          </p:nvPr>
        </p:nvSpPr>
        <p:spPr>
          <a:xfrm>
            <a:off x="1143000" y="1628800"/>
            <a:ext cx="7543800" cy="4692625"/>
          </a:xfrm>
        </p:spPr>
        <p:txBody>
          <a:bodyPr/>
          <a:lstStyle/>
          <a:p>
            <a:r>
              <a:rPr lang="fr-FR" dirty="0">
                <a:latin typeface="Times New Roman" pitchFamily="18" charset="0"/>
                <a:cs typeface="Times New Roman" pitchFamily="18" charset="0"/>
              </a:rPr>
              <a:t>Bonne </a:t>
            </a:r>
            <a:r>
              <a:rPr lang="fr-FR" dirty="0" smtClean="0">
                <a:latin typeface="Times New Roman" pitchFamily="18" charset="0"/>
                <a:cs typeface="Times New Roman" pitchFamily="18" charset="0"/>
              </a:rPr>
              <a:t>IHM</a:t>
            </a:r>
          </a:p>
          <a:p>
            <a:pPr>
              <a:buFont typeface="Wingdings" panose="05000000000000000000" pitchFamily="2" charset="2"/>
              <a:buChar char="ü"/>
            </a:pPr>
            <a:r>
              <a:rPr lang="fr-FR" sz="2400" b="0" dirty="0">
                <a:latin typeface="Times New Roman" pitchFamily="18" charset="0"/>
                <a:cs typeface="Times New Roman" pitchFamily="18" charset="0"/>
              </a:rPr>
              <a:t>Facilité d’apprentissage</a:t>
            </a:r>
          </a:p>
          <a:p>
            <a:pPr>
              <a:buFont typeface="Wingdings" panose="05000000000000000000" pitchFamily="2" charset="2"/>
              <a:buChar char="ü"/>
            </a:pPr>
            <a:r>
              <a:rPr lang="fr-FR" sz="2400" b="0" dirty="0">
                <a:latin typeface="Times New Roman" pitchFamily="18" charset="0"/>
                <a:cs typeface="Times New Roman" pitchFamily="18" charset="0"/>
              </a:rPr>
              <a:t>Facilité, efficacité et sécurité d’utilisation</a:t>
            </a:r>
          </a:p>
          <a:p>
            <a:pPr>
              <a:buFont typeface="Wingdings" panose="05000000000000000000" pitchFamily="2" charset="2"/>
              <a:buChar char="ü"/>
            </a:pPr>
            <a:r>
              <a:rPr lang="fr-FR" sz="2400" b="0" dirty="0">
                <a:latin typeface="Times New Roman" pitchFamily="18" charset="0"/>
                <a:cs typeface="Times New Roman" pitchFamily="18" charset="0"/>
              </a:rPr>
              <a:t>Plaisir d’utilisation</a:t>
            </a:r>
          </a:p>
          <a:p>
            <a:pPr>
              <a:buFont typeface="Wingdings" panose="05000000000000000000" pitchFamily="2" charset="2"/>
              <a:buChar char="ü"/>
            </a:pPr>
            <a:r>
              <a:rPr lang="fr-FR" sz="2400" b="0" dirty="0">
                <a:latin typeface="Times New Roman" pitchFamily="18" charset="0"/>
                <a:cs typeface="Times New Roman" pitchFamily="18" charset="0"/>
              </a:rPr>
              <a:t>Acceptabilité du logiciel</a:t>
            </a:r>
          </a:p>
          <a:p>
            <a:pPr>
              <a:buFont typeface="Wingdings" panose="05000000000000000000" pitchFamily="2" charset="2"/>
              <a:buChar char="ü"/>
            </a:pPr>
            <a:r>
              <a:rPr lang="fr-FR" sz="2400" b="0" dirty="0">
                <a:latin typeface="Times New Roman" pitchFamily="18" charset="0"/>
                <a:cs typeface="Times New Roman" pitchFamily="18" charset="0"/>
              </a:rPr>
              <a:t>Satisfaction des utilisateurs</a:t>
            </a:r>
          </a:p>
          <a:p>
            <a:pPr>
              <a:buFont typeface="Wingdings" panose="05000000000000000000" pitchFamily="2" charset="2"/>
              <a:buChar char="ü"/>
            </a:pPr>
            <a:r>
              <a:rPr lang="fr-FR" sz="2400" b="0" dirty="0">
                <a:latin typeface="Times New Roman" pitchFamily="18" charset="0"/>
                <a:cs typeface="Times New Roman" pitchFamily="18" charset="0"/>
              </a:rPr>
              <a:t>Productivité satisfaisante du couple personne-machine</a:t>
            </a:r>
          </a:p>
          <a:p>
            <a:pPr>
              <a:buFont typeface="Wingdings" panose="05000000000000000000" pitchFamily="2" charset="2"/>
              <a:buChar char="ü"/>
            </a:pPr>
            <a:r>
              <a:rPr lang="fr-FR" sz="2400" b="0" dirty="0">
                <a:latin typeface="Times New Roman" pitchFamily="18" charset="0"/>
                <a:cs typeface="Times New Roman" pitchFamily="18" charset="0"/>
              </a:rPr>
              <a:t>Rentabilité pour l’entreprise</a:t>
            </a:r>
          </a:p>
          <a:p>
            <a:endParaRPr lang="fr-FR" dirty="0"/>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15</a:t>
            </a:fld>
            <a:endParaRPr lang="en-US" altLang="fr-FR"/>
          </a:p>
        </p:txBody>
      </p:sp>
    </p:spTree>
    <p:extLst>
      <p:ext uri="{BB962C8B-B14F-4D97-AF65-F5344CB8AC3E}">
        <p14:creationId xmlns:p14="http://schemas.microsoft.com/office/powerpoint/2010/main" val="1961480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Critères d’</a:t>
            </a:r>
            <a:r>
              <a:rPr lang="fr-FR" dirty="0" err="1"/>
              <a:t>evaluation-Meinadier</a:t>
            </a:r>
            <a:endParaRPr lang="fr-FR" dirty="0"/>
          </a:p>
        </p:txBody>
      </p:sp>
      <p:sp>
        <p:nvSpPr>
          <p:cNvPr id="3" name="Espace réservé du contenu 2"/>
          <p:cNvSpPr>
            <a:spLocks noGrp="1"/>
          </p:cNvSpPr>
          <p:nvPr>
            <p:ph idx="1"/>
          </p:nvPr>
        </p:nvSpPr>
        <p:spPr>
          <a:xfrm>
            <a:off x="1138456" y="1828825"/>
            <a:ext cx="7543800" cy="4692625"/>
          </a:xfrm>
        </p:spPr>
        <p:txBody>
          <a:bodyPr/>
          <a:lstStyle/>
          <a:p>
            <a:r>
              <a:rPr lang="fr-FR" dirty="0" smtClean="0">
                <a:latin typeface="Times New Roman" pitchFamily="18" charset="0"/>
                <a:cs typeface="Times New Roman" pitchFamily="18" charset="0"/>
              </a:rPr>
              <a:t>Mauvaise IHM</a:t>
            </a:r>
          </a:p>
          <a:p>
            <a:pPr marL="0" indent="0">
              <a:buNone/>
            </a:pPr>
            <a:r>
              <a:rPr lang="fr-FR" dirty="0">
                <a:latin typeface="Times New Roman" pitchFamily="18" charset="0"/>
                <a:cs typeface="Times New Roman" pitchFamily="18" charset="0"/>
              </a:rPr>
              <a:t>Niveau </a:t>
            </a:r>
            <a:r>
              <a:rPr lang="fr-FR" dirty="0" smtClean="0">
                <a:latin typeface="Times New Roman" pitchFamily="18" charset="0"/>
                <a:cs typeface="Times New Roman" pitchFamily="18" charset="0"/>
              </a:rPr>
              <a:t>individuel</a:t>
            </a:r>
          </a:p>
          <a:p>
            <a:pPr lvl="1">
              <a:buFont typeface="Wingdings" pitchFamily="2" charset="2"/>
              <a:buChar char="ü"/>
            </a:pPr>
            <a:r>
              <a:rPr lang="fr-FR" sz="2600" dirty="0">
                <a:latin typeface="Times New Roman" pitchFamily="18" charset="0"/>
                <a:cs typeface="Times New Roman" pitchFamily="18" charset="0"/>
              </a:rPr>
              <a:t> Confusion</a:t>
            </a:r>
          </a:p>
          <a:p>
            <a:pPr lvl="1">
              <a:buFont typeface="Wingdings" pitchFamily="2" charset="2"/>
              <a:buChar char="ü"/>
            </a:pPr>
            <a:r>
              <a:rPr lang="fr-FR" sz="2600" dirty="0">
                <a:latin typeface="Times New Roman" pitchFamily="18" charset="0"/>
                <a:cs typeface="Times New Roman" pitchFamily="18" charset="0"/>
              </a:rPr>
              <a:t>  Frustration</a:t>
            </a:r>
          </a:p>
          <a:p>
            <a:pPr lvl="1">
              <a:buFont typeface="Wingdings" pitchFamily="2" charset="2"/>
              <a:buChar char="ü"/>
            </a:pPr>
            <a:r>
              <a:rPr lang="fr-FR" sz="2600" dirty="0">
                <a:latin typeface="Times New Roman" pitchFamily="18" charset="0"/>
                <a:cs typeface="Times New Roman" pitchFamily="18" charset="0"/>
              </a:rPr>
              <a:t>  Panique</a:t>
            </a:r>
          </a:p>
          <a:p>
            <a:pPr lvl="1">
              <a:buFont typeface="Wingdings" pitchFamily="2" charset="2"/>
              <a:buChar char="ü"/>
            </a:pPr>
            <a:r>
              <a:rPr lang="fr-FR" sz="2600" dirty="0">
                <a:latin typeface="Times New Roman" pitchFamily="18" charset="0"/>
                <a:cs typeface="Times New Roman" pitchFamily="18" charset="0"/>
              </a:rPr>
              <a:t>Stress</a:t>
            </a:r>
          </a:p>
          <a:p>
            <a:pPr lvl="1">
              <a:buFont typeface="Wingdings" pitchFamily="2" charset="2"/>
              <a:buChar char="ü"/>
            </a:pPr>
            <a:r>
              <a:rPr lang="fr-FR" sz="2600" dirty="0" smtClean="0">
                <a:latin typeface="Times New Roman" pitchFamily="18" charset="0"/>
                <a:cs typeface="Times New Roman" pitchFamily="18" charset="0"/>
              </a:rPr>
              <a:t>Ennui</a:t>
            </a:r>
            <a:endParaRPr lang="fr-FR" sz="2600" dirty="0">
              <a:latin typeface="Times New Roman" pitchFamily="18" charset="0"/>
              <a:cs typeface="Times New Roman" pitchFamily="18" charset="0"/>
            </a:endParaRPr>
          </a:p>
          <a:p>
            <a:pPr marL="0" indent="0">
              <a:buNone/>
            </a:pPr>
            <a:endParaRPr lang="fr-FR" dirty="0"/>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16</a:t>
            </a:fld>
            <a:endParaRPr lang="en-US" altLang="fr-FR"/>
          </a:p>
        </p:txBody>
      </p:sp>
      <p:pic>
        <p:nvPicPr>
          <p:cNvPr id="2052" name="Picture 4" descr="http://www.institutmomentum.org/wp-content/uploads/2011/10/confu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336131"/>
            <a:ext cx="234315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ésultat de recherche d'images pour &quot;Frustratio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25" y="4328150"/>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314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Critères d’</a:t>
            </a:r>
            <a:r>
              <a:rPr lang="fr-FR" dirty="0" err="1"/>
              <a:t>evaluation-Meinadier</a:t>
            </a:r>
            <a:endParaRPr lang="fr-FR" dirty="0"/>
          </a:p>
        </p:txBody>
      </p:sp>
      <p:sp>
        <p:nvSpPr>
          <p:cNvPr id="3" name="Espace réservé du contenu 2"/>
          <p:cNvSpPr>
            <a:spLocks noGrp="1"/>
          </p:cNvSpPr>
          <p:nvPr>
            <p:ph idx="1"/>
          </p:nvPr>
        </p:nvSpPr>
        <p:spPr/>
        <p:txBody>
          <a:bodyPr/>
          <a:lstStyle/>
          <a:p>
            <a:pPr lvl="1">
              <a:buFont typeface="Wingdings" panose="05000000000000000000" pitchFamily="2" charset="2"/>
              <a:buChar char="v"/>
            </a:pPr>
            <a:endParaRPr lang="fr-FR" sz="2800" b="1" dirty="0" smtClean="0">
              <a:latin typeface="Times New Roman" pitchFamily="18" charset="0"/>
              <a:ea typeface="+mn-ea"/>
              <a:cs typeface="Times New Roman" pitchFamily="18" charset="0"/>
            </a:endParaRPr>
          </a:p>
          <a:p>
            <a:pPr lvl="1">
              <a:buFont typeface="Wingdings" panose="05000000000000000000" pitchFamily="2" charset="2"/>
              <a:buChar char="v"/>
            </a:pPr>
            <a:r>
              <a:rPr lang="fr-FR" sz="2800" b="1" dirty="0" smtClean="0">
                <a:latin typeface="Times New Roman" pitchFamily="18" charset="0"/>
                <a:ea typeface="+mn-ea"/>
                <a:cs typeface="Times New Roman" pitchFamily="18" charset="0"/>
              </a:rPr>
              <a:t>Mauvaise IHM</a:t>
            </a:r>
          </a:p>
          <a:p>
            <a:pPr marL="457200" lvl="1" indent="0">
              <a:buNone/>
            </a:pPr>
            <a:endParaRPr lang="fr-FR" sz="2800" b="1" dirty="0">
              <a:latin typeface="Times New Roman" pitchFamily="18" charset="0"/>
              <a:ea typeface="+mn-ea"/>
              <a:cs typeface="Times New Roman" pitchFamily="18" charset="0"/>
            </a:endParaRPr>
          </a:p>
          <a:p>
            <a:pPr marL="457200" lvl="1" indent="0">
              <a:buNone/>
            </a:pPr>
            <a:r>
              <a:rPr lang="fr-FR" sz="2800" b="1" dirty="0" smtClean="0">
                <a:latin typeface="Times New Roman" pitchFamily="18" charset="0"/>
                <a:ea typeface="+mn-ea"/>
                <a:cs typeface="Times New Roman" pitchFamily="18" charset="0"/>
              </a:rPr>
              <a:t>Niveau </a:t>
            </a:r>
            <a:r>
              <a:rPr lang="fr-FR" sz="2800" b="1" dirty="0">
                <a:latin typeface="Times New Roman" pitchFamily="18" charset="0"/>
                <a:ea typeface="+mn-ea"/>
                <a:cs typeface="Times New Roman" pitchFamily="18" charset="0"/>
              </a:rPr>
              <a:t>entreprise / social</a:t>
            </a:r>
          </a:p>
          <a:p>
            <a:pPr lvl="1">
              <a:buFont typeface="Wingdings" pitchFamily="2" charset="2"/>
              <a:buChar char="ü"/>
            </a:pPr>
            <a:r>
              <a:rPr lang="fr-FR" dirty="0" smtClean="0">
                <a:latin typeface="Times New Roman" pitchFamily="18" charset="0"/>
                <a:cs typeface="Times New Roman" pitchFamily="18" charset="0"/>
              </a:rPr>
              <a:t>Rejet</a:t>
            </a:r>
            <a:r>
              <a:rPr lang="fr-FR" dirty="0">
                <a:latin typeface="Times New Roman" pitchFamily="18" charset="0"/>
                <a:cs typeface="Times New Roman" pitchFamily="18" charset="0"/>
              </a:rPr>
              <a:t>, erreurs graves (centrale nucléaire)</a:t>
            </a:r>
          </a:p>
          <a:p>
            <a:pPr lvl="1">
              <a:buFont typeface="Wingdings" pitchFamily="2" charset="2"/>
              <a:buChar char="ü"/>
            </a:pPr>
            <a:r>
              <a:rPr lang="fr-FR" dirty="0">
                <a:latin typeface="Times New Roman" pitchFamily="18" charset="0"/>
                <a:cs typeface="Times New Roman" pitchFamily="18" charset="0"/>
              </a:rPr>
              <a:t>Mauvaise ou sous-utilisation, </a:t>
            </a:r>
          </a:p>
          <a:p>
            <a:pPr lvl="1">
              <a:buFont typeface="Wingdings" pitchFamily="2" charset="2"/>
              <a:buChar char="ü"/>
            </a:pPr>
            <a:r>
              <a:rPr lang="fr-FR" dirty="0">
                <a:latin typeface="Times New Roman" pitchFamily="18" charset="0"/>
                <a:cs typeface="Times New Roman" pitchFamily="18" charset="0"/>
              </a:rPr>
              <a:t>Baisse des performances</a:t>
            </a:r>
          </a:p>
          <a:p>
            <a:pPr lvl="1">
              <a:buFont typeface="Wingdings" pitchFamily="2" charset="2"/>
              <a:buChar char="ü"/>
            </a:pPr>
            <a:r>
              <a:rPr lang="fr-FR" dirty="0">
                <a:latin typeface="Times New Roman" pitchFamily="18" charset="0"/>
                <a:cs typeface="Times New Roman" pitchFamily="18" charset="0"/>
              </a:rPr>
              <a:t>Régression vers des tâches d’exécution</a:t>
            </a:r>
          </a:p>
          <a:p>
            <a:pPr lvl="1">
              <a:buFont typeface="Wingdings" pitchFamily="2" charset="2"/>
              <a:buChar char="ü"/>
            </a:pPr>
            <a:r>
              <a:rPr lang="fr-FR" dirty="0">
                <a:latin typeface="Times New Roman" pitchFamily="18" charset="0"/>
                <a:cs typeface="Times New Roman" pitchFamily="18" charset="0"/>
              </a:rPr>
              <a:t>Coûts : modification des tâches, </a:t>
            </a:r>
          </a:p>
          <a:p>
            <a:pPr lvl="1">
              <a:buFont typeface="Wingdings" pitchFamily="2" charset="2"/>
              <a:buChar char="ü"/>
            </a:pPr>
            <a:r>
              <a:rPr lang="fr-FR" dirty="0">
                <a:latin typeface="Times New Roman" pitchFamily="18" charset="0"/>
                <a:cs typeface="Times New Roman" pitchFamily="18" charset="0"/>
              </a:rPr>
              <a:t>Réécriture du système, détournement…</a:t>
            </a:r>
          </a:p>
          <a:p>
            <a:endParaRPr lang="fr-FR" dirty="0"/>
          </a:p>
          <a:p>
            <a:endParaRPr lang="fr-FR" dirty="0"/>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17</a:t>
            </a:fld>
            <a:endParaRPr lang="en-US" altLang="fr-FR"/>
          </a:p>
        </p:txBody>
      </p:sp>
    </p:spTree>
    <p:extLst>
      <p:ext uri="{BB962C8B-B14F-4D97-AF65-F5344CB8AC3E}">
        <p14:creationId xmlns:p14="http://schemas.microsoft.com/office/powerpoint/2010/main" val="3659844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t>A vous de juger…</a:t>
            </a:r>
            <a:endParaRPr lang="fr-FR" dirty="0"/>
          </a:p>
        </p:txBody>
      </p:sp>
      <p:pic>
        <p:nvPicPr>
          <p:cNvPr id="5" name="Espace réservé du contenu 4"/>
          <p:cNvPicPr>
            <a:picLocks noGrp="1" noChangeAspect="1"/>
          </p:cNvPicPr>
          <p:nvPr>
            <p:ph idx="1"/>
          </p:nvPr>
        </p:nvPicPr>
        <p:blipFill>
          <a:blip r:embed="rId3"/>
          <a:stretch>
            <a:fillRect/>
          </a:stretch>
        </p:blipFill>
        <p:spPr>
          <a:xfrm>
            <a:off x="843920" y="1484784"/>
            <a:ext cx="3261611" cy="1140000"/>
          </a:xfrm>
          <a:prstGeom prst="rect">
            <a:avLst/>
          </a:prstGeom>
        </p:spPr>
      </p:pic>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18</a:t>
            </a:fld>
            <a:endParaRPr lang="en-US" altLang="fr-FR"/>
          </a:p>
        </p:txBody>
      </p:sp>
      <p:pic>
        <p:nvPicPr>
          <p:cNvPr id="6" name="Image 5"/>
          <p:cNvPicPr>
            <a:picLocks noChangeAspect="1"/>
          </p:cNvPicPr>
          <p:nvPr/>
        </p:nvPicPr>
        <p:blipFill>
          <a:blip r:embed="rId4"/>
          <a:stretch>
            <a:fillRect/>
          </a:stretch>
        </p:blipFill>
        <p:spPr>
          <a:xfrm>
            <a:off x="5004048" y="1690888"/>
            <a:ext cx="3440820" cy="1193438"/>
          </a:xfrm>
          <a:prstGeom prst="rect">
            <a:avLst/>
          </a:prstGeom>
        </p:spPr>
      </p:pic>
      <p:pic>
        <p:nvPicPr>
          <p:cNvPr id="7" name="Image 6"/>
          <p:cNvPicPr>
            <a:picLocks noChangeAspect="1"/>
          </p:cNvPicPr>
          <p:nvPr/>
        </p:nvPicPr>
        <p:blipFill>
          <a:blip r:embed="rId5"/>
          <a:stretch>
            <a:fillRect/>
          </a:stretch>
        </p:blipFill>
        <p:spPr>
          <a:xfrm>
            <a:off x="5796136" y="3524754"/>
            <a:ext cx="2222196" cy="881719"/>
          </a:xfrm>
          <a:prstGeom prst="rect">
            <a:avLst/>
          </a:prstGeom>
        </p:spPr>
      </p:pic>
      <p:pic>
        <p:nvPicPr>
          <p:cNvPr id="8" name="Image 7"/>
          <p:cNvPicPr>
            <a:picLocks noChangeAspect="1"/>
          </p:cNvPicPr>
          <p:nvPr/>
        </p:nvPicPr>
        <p:blipFill>
          <a:blip r:embed="rId6"/>
          <a:stretch>
            <a:fillRect/>
          </a:stretch>
        </p:blipFill>
        <p:spPr>
          <a:xfrm>
            <a:off x="5004048" y="5046901"/>
            <a:ext cx="3297453" cy="1122188"/>
          </a:xfrm>
          <a:prstGeom prst="rect">
            <a:avLst/>
          </a:prstGeom>
        </p:spPr>
      </p:pic>
      <p:pic>
        <p:nvPicPr>
          <p:cNvPr id="9" name="Image 8"/>
          <p:cNvPicPr>
            <a:picLocks noChangeAspect="1"/>
          </p:cNvPicPr>
          <p:nvPr/>
        </p:nvPicPr>
        <p:blipFill>
          <a:blip r:embed="rId7"/>
          <a:stretch>
            <a:fillRect/>
          </a:stretch>
        </p:blipFill>
        <p:spPr>
          <a:xfrm>
            <a:off x="91765" y="3201554"/>
            <a:ext cx="4480235" cy="2743125"/>
          </a:xfrm>
          <a:prstGeom prst="rect">
            <a:avLst/>
          </a:prstGeom>
        </p:spPr>
      </p:pic>
    </p:spTree>
    <p:extLst>
      <p:ext uri="{BB962C8B-B14F-4D97-AF65-F5344CB8AC3E}">
        <p14:creationId xmlns:p14="http://schemas.microsoft.com/office/powerpoint/2010/main" val="1041265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t>A vous de juger…</a:t>
            </a:r>
            <a:endParaRPr lang="fr-FR" dirty="0"/>
          </a:p>
        </p:txBody>
      </p:sp>
      <p:sp>
        <p:nvSpPr>
          <p:cNvPr id="3" name="Espace réservé du contenu 2"/>
          <p:cNvSpPr>
            <a:spLocks noGrp="1"/>
          </p:cNvSpPr>
          <p:nvPr>
            <p:ph idx="1"/>
          </p:nvPr>
        </p:nvSpPr>
        <p:spPr>
          <a:xfrm>
            <a:off x="609600" y="836712"/>
            <a:ext cx="8077200" cy="5102225"/>
          </a:xfrm>
        </p:spPr>
        <p:txBody>
          <a:bodyPr/>
          <a:lstStyle/>
          <a:p>
            <a:r>
              <a:rPr lang="fr-FR" b="0" dirty="0"/>
              <a:t>Densité de l’information : par </a:t>
            </a:r>
            <a:r>
              <a:rPr lang="fr-FR" b="0" dirty="0" smtClean="0"/>
              <a:t>où commencer </a:t>
            </a:r>
            <a:r>
              <a:rPr lang="fr-FR" b="0" dirty="0"/>
              <a:t>?</a:t>
            </a:r>
            <a:endParaRPr lang="fr-FR" dirty="0"/>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19</a:t>
            </a:fld>
            <a:endParaRPr lang="en-US" altLang="fr-FR"/>
          </a:p>
        </p:txBody>
      </p:sp>
      <p:pic>
        <p:nvPicPr>
          <p:cNvPr id="5" name="Image 4"/>
          <p:cNvPicPr>
            <a:picLocks noChangeAspect="1"/>
          </p:cNvPicPr>
          <p:nvPr/>
        </p:nvPicPr>
        <p:blipFill>
          <a:blip r:embed="rId3"/>
          <a:stretch>
            <a:fillRect/>
          </a:stretch>
        </p:blipFill>
        <p:spPr>
          <a:xfrm>
            <a:off x="838200" y="2096415"/>
            <a:ext cx="2508931" cy="2582813"/>
          </a:xfrm>
          <a:prstGeom prst="rect">
            <a:avLst/>
          </a:prstGeom>
        </p:spPr>
      </p:pic>
      <p:pic>
        <p:nvPicPr>
          <p:cNvPr id="6" name="Image 5"/>
          <p:cNvPicPr>
            <a:picLocks noChangeAspect="1"/>
          </p:cNvPicPr>
          <p:nvPr/>
        </p:nvPicPr>
        <p:blipFill>
          <a:blip r:embed="rId4"/>
          <a:stretch>
            <a:fillRect/>
          </a:stretch>
        </p:blipFill>
        <p:spPr>
          <a:xfrm>
            <a:off x="4381903" y="1806114"/>
            <a:ext cx="3762469" cy="3417586"/>
          </a:xfrm>
          <a:prstGeom prst="rect">
            <a:avLst/>
          </a:prstGeom>
        </p:spPr>
      </p:pic>
      <p:pic>
        <p:nvPicPr>
          <p:cNvPr id="7" name="Image 6"/>
          <p:cNvPicPr>
            <a:picLocks noChangeAspect="1"/>
          </p:cNvPicPr>
          <p:nvPr/>
        </p:nvPicPr>
        <p:blipFill>
          <a:blip r:embed="rId5"/>
          <a:stretch>
            <a:fillRect/>
          </a:stretch>
        </p:blipFill>
        <p:spPr>
          <a:xfrm>
            <a:off x="1747060" y="5298412"/>
            <a:ext cx="4516077" cy="1407188"/>
          </a:xfrm>
          <a:prstGeom prst="rect">
            <a:avLst/>
          </a:prstGeom>
        </p:spPr>
      </p:pic>
    </p:spTree>
    <p:extLst>
      <p:ext uri="{BB962C8B-B14F-4D97-AF65-F5344CB8AC3E}">
        <p14:creationId xmlns:p14="http://schemas.microsoft.com/office/powerpoint/2010/main" val="1478511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5696" y="2204864"/>
            <a:ext cx="5936475" cy="2887242"/>
          </a:xfrm>
        </p:spPr>
      </p:pic>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2</a:t>
            </a:fld>
            <a:endParaRPr lang="en-US" altLang="fr-FR"/>
          </a:p>
        </p:txBody>
      </p:sp>
    </p:spTree>
    <p:extLst>
      <p:ext uri="{BB962C8B-B14F-4D97-AF65-F5344CB8AC3E}">
        <p14:creationId xmlns:p14="http://schemas.microsoft.com/office/powerpoint/2010/main" val="3046332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Critères </a:t>
            </a:r>
            <a:r>
              <a:rPr lang="fr-FR" dirty="0" smtClean="0"/>
              <a:t>d’</a:t>
            </a:r>
            <a:r>
              <a:rPr lang="fr-FR" dirty="0"/>
              <a:t> évaluation</a:t>
            </a:r>
            <a:r>
              <a:rPr lang="fr-FR" dirty="0" smtClean="0"/>
              <a:t> de </a:t>
            </a:r>
            <a:r>
              <a:rPr lang="fr-FR" dirty="0" err="1" smtClean="0"/>
              <a:t>Shneiderman</a:t>
            </a:r>
            <a:endParaRPr lang="fr-FR" dirty="0"/>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20</a:t>
            </a:fld>
            <a:endParaRPr lang="en-US" altLang="fr-FR"/>
          </a:p>
        </p:txBody>
      </p:sp>
      <p:pic>
        <p:nvPicPr>
          <p:cNvPr id="6" name="Image 6" descr="SCHEINDERMAN.bmp"/>
          <p:cNvPicPr>
            <a:picLocks noChangeAspect="1"/>
          </p:cNvPicPr>
          <p:nvPr/>
        </p:nvPicPr>
        <p:blipFill>
          <a:blip r:embed="rId3"/>
          <a:srcRect/>
          <a:stretch>
            <a:fillRect/>
          </a:stretch>
        </p:blipFill>
        <p:spPr bwMode="auto">
          <a:xfrm>
            <a:off x="2195736" y="1484784"/>
            <a:ext cx="4650252" cy="4320480"/>
          </a:xfrm>
          <a:prstGeom prst="rect">
            <a:avLst/>
          </a:prstGeom>
          <a:noFill/>
          <a:ln w="9525">
            <a:noFill/>
            <a:miter lim="800000"/>
            <a:headEnd/>
            <a:tailEnd/>
          </a:ln>
        </p:spPr>
      </p:pic>
    </p:spTree>
    <p:extLst>
      <p:ext uri="{BB962C8B-B14F-4D97-AF65-F5344CB8AC3E}">
        <p14:creationId xmlns:p14="http://schemas.microsoft.com/office/powerpoint/2010/main" val="106260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Critères </a:t>
            </a:r>
            <a:r>
              <a:rPr lang="fr-FR" dirty="0" smtClean="0"/>
              <a:t>d’</a:t>
            </a:r>
            <a:r>
              <a:rPr lang="fr-FR" dirty="0"/>
              <a:t> évaluation </a:t>
            </a:r>
            <a:r>
              <a:rPr lang="fr-FR" dirty="0" smtClean="0"/>
              <a:t>  </a:t>
            </a:r>
            <a:r>
              <a:rPr lang="fr-FR" dirty="0" err="1"/>
              <a:t>Shneiderman</a:t>
            </a:r>
            <a:endParaRPr lang="fr-FR" dirty="0"/>
          </a:p>
        </p:txBody>
      </p:sp>
      <p:sp>
        <p:nvSpPr>
          <p:cNvPr id="3" name="Espace réservé du contenu 2"/>
          <p:cNvSpPr>
            <a:spLocks noGrp="1"/>
          </p:cNvSpPr>
          <p:nvPr>
            <p:ph idx="1"/>
          </p:nvPr>
        </p:nvSpPr>
        <p:spPr>
          <a:xfrm>
            <a:off x="838200" y="1419225"/>
            <a:ext cx="8077200" cy="5102225"/>
          </a:xfrm>
        </p:spPr>
        <p:txBody>
          <a:bodyPr/>
          <a:lstStyle/>
          <a:p>
            <a:pPr>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0" dirty="0">
                <a:latin typeface="Calibri" pitchFamily="34" charset="0"/>
              </a:rPr>
              <a:t>1. Temps d'apprentissage des dispositifs nécessaires à l'exécution d'une tâche : </a:t>
            </a:r>
          </a:p>
          <a:p>
            <a:pP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0" dirty="0">
                <a:latin typeface="Calibri" pitchFamily="34" charset="0"/>
              </a:rPr>
              <a:t>     la durée moyenne nécessaire pour qu’un utilisateur typique maîtrise les fonctions pour lesquelles l’IHM a été développée</a:t>
            </a:r>
          </a:p>
          <a:p>
            <a:pP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2400" b="0" dirty="0">
              <a:latin typeface="Calibri" pitchFamily="34" charset="0"/>
            </a:endParaRPr>
          </a:p>
          <a:p>
            <a:pP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2400" b="0" dirty="0" smtClean="0">
              <a:latin typeface="Calibri" pitchFamily="34" charset="0"/>
            </a:endParaRPr>
          </a:p>
          <a:p>
            <a:pP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2400" b="0" dirty="0">
              <a:latin typeface="Calibri" pitchFamily="34" charset="0"/>
            </a:endParaRPr>
          </a:p>
          <a:p>
            <a:pPr>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0" dirty="0">
                <a:latin typeface="Calibri" pitchFamily="34" charset="0"/>
              </a:rPr>
              <a:t>2. rapidité d'exécution d'une tâche : la durée moyenne de réalisation d’un </a:t>
            </a:r>
            <a:r>
              <a:rPr lang="fr-FR" sz="2400" b="0" dirty="0" smtClean="0">
                <a:latin typeface="Calibri" pitchFamily="34" charset="0"/>
              </a:rPr>
              <a:t>ensemble de </a:t>
            </a:r>
            <a:r>
              <a:rPr lang="fr-FR" sz="2400" b="0" dirty="0">
                <a:latin typeface="Calibri" pitchFamily="34" charset="0"/>
              </a:rPr>
              <a:t>tâches par un groupe d’utilisateurs de référence</a:t>
            </a:r>
          </a:p>
          <a:p>
            <a:endParaRPr lang="fr-FR" dirty="0"/>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21</a:t>
            </a:fld>
            <a:endParaRPr lang="en-US" altLang="fr-FR"/>
          </a:p>
        </p:txBody>
      </p:sp>
      <p:pic>
        <p:nvPicPr>
          <p:cNvPr id="6" name="Image 5"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144" y="3098735"/>
            <a:ext cx="1095528" cy="933580"/>
          </a:xfrm>
          <a:prstGeom prst="rect">
            <a:avLst/>
          </a:prstGeom>
        </p:spPr>
      </p:pic>
    </p:spTree>
    <p:extLst>
      <p:ext uri="{BB962C8B-B14F-4D97-AF65-F5344CB8AC3E}">
        <p14:creationId xmlns:p14="http://schemas.microsoft.com/office/powerpoint/2010/main" val="3350848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Critères d’ évaluation </a:t>
            </a:r>
            <a:r>
              <a:rPr lang="fr-FR" dirty="0" err="1" smtClean="0"/>
              <a:t>Shneiderman</a:t>
            </a:r>
            <a:endParaRPr lang="fr-FR" dirty="0"/>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22</a:t>
            </a:fld>
            <a:endParaRPr lang="en-US" altLang="fr-FR"/>
          </a:p>
        </p:txBody>
      </p:sp>
      <p:sp>
        <p:nvSpPr>
          <p:cNvPr id="5" name="Espace réservé du contenu 2"/>
          <p:cNvSpPr>
            <a:spLocks noGrp="1"/>
          </p:cNvSpPr>
          <p:nvPr>
            <p:ph sz="quarter" idx="1"/>
          </p:nvPr>
        </p:nvSpPr>
        <p:spPr>
          <a:xfrm>
            <a:off x="609600" y="1647354"/>
            <a:ext cx="8077200" cy="4874096"/>
          </a:xfrm>
        </p:spPr>
        <p:txBody>
          <a:bodyPr/>
          <a:lstStyle/>
          <a:p>
            <a:pPr>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0" dirty="0">
                <a:latin typeface="Calibri" pitchFamily="34" charset="0"/>
              </a:rPr>
              <a:t>4. Période de rémanence durant laquelle un utilisateur conserve la connaissance acquise : heures, jours, semaines, …</a:t>
            </a:r>
          </a:p>
          <a:p>
            <a:pPr lvl="1">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a:latin typeface="Calibri" pitchFamily="34" charset="0"/>
                <a:ea typeface="+mn-ea"/>
                <a:cs typeface="+mn-cs"/>
              </a:rPr>
              <a:t>C'est une fonction :</a:t>
            </a:r>
          </a:p>
          <a:p>
            <a:pPr lvl="2">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a:latin typeface="Calibri" pitchFamily="34" charset="0"/>
                <a:ea typeface="+mn-ea"/>
                <a:cs typeface="+mn-cs"/>
              </a:rPr>
              <a:t>directe de l'effort cognitif requis pour planifier une séquence d'actions qui réalisent une intention donnée</a:t>
            </a:r>
          </a:p>
          <a:p>
            <a:pPr lvl="2">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a:latin typeface="Calibri" pitchFamily="34" charset="0"/>
                <a:ea typeface="+mn-ea"/>
                <a:cs typeface="+mn-cs"/>
              </a:rPr>
              <a:t>indirecte du temps d'apprentissage et de la fréquence d'utilisation.</a:t>
            </a:r>
          </a:p>
          <a:p>
            <a:pPr lvl="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dirty="0">
              <a:latin typeface="Calibri" pitchFamily="34" charset="0"/>
              <a:ea typeface="+mn-ea"/>
              <a:cs typeface="+mn-cs"/>
            </a:endParaRPr>
          </a:p>
          <a:p>
            <a:pPr>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b="0" dirty="0">
                <a:latin typeface="Calibri" pitchFamily="34" charset="0"/>
              </a:rPr>
              <a:t>5. Satisfaction subjective à utiliser le système. Elle peut se traduire par un sentiment de confort, d'enrichissement.</a:t>
            </a:r>
          </a:p>
          <a:p>
            <a:endParaRPr lang="fr-FR" dirty="0"/>
          </a:p>
        </p:txBody>
      </p:sp>
    </p:spTree>
    <p:extLst>
      <p:ext uri="{BB962C8B-B14F-4D97-AF65-F5344CB8AC3E}">
        <p14:creationId xmlns:p14="http://schemas.microsoft.com/office/powerpoint/2010/main" val="274479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Critères d’ évaluation </a:t>
            </a:r>
            <a:r>
              <a:rPr lang="fr-FR" dirty="0" smtClean="0">
                <a:latin typeface="Calibri" pitchFamily="34" charset="0"/>
              </a:rPr>
              <a:t>Bastien </a:t>
            </a:r>
            <a:r>
              <a:rPr lang="fr-FR" dirty="0">
                <a:latin typeface="Calibri" pitchFamily="34" charset="0"/>
              </a:rPr>
              <a:t>&amp; Scapin</a:t>
            </a:r>
            <a:endParaRPr lang="fr-FR" dirty="0"/>
          </a:p>
        </p:txBody>
      </p:sp>
      <p:sp>
        <p:nvSpPr>
          <p:cNvPr id="3" name="Espace réservé du contenu 2"/>
          <p:cNvSpPr>
            <a:spLocks noGrp="1"/>
          </p:cNvSpPr>
          <p:nvPr>
            <p:ph idx="1"/>
          </p:nvPr>
        </p:nvSpPr>
        <p:spPr>
          <a:xfrm>
            <a:off x="1259632" y="1268760"/>
            <a:ext cx="8077200" cy="5102225"/>
          </a:xfrm>
        </p:spPr>
        <p:txBody>
          <a:bodyPr/>
          <a:lstStyle/>
          <a:p>
            <a:pPr>
              <a:lnSpc>
                <a:spcPct val="150000"/>
              </a:lnSpc>
            </a:pPr>
            <a:r>
              <a:rPr lang="fr-FR" sz="2400" b="0" dirty="0">
                <a:latin typeface="Times New Roman" pitchFamily="18" charset="0"/>
                <a:cs typeface="Times New Roman" pitchFamily="18" charset="0"/>
              </a:rPr>
              <a:t>Guidage</a:t>
            </a:r>
          </a:p>
          <a:p>
            <a:pPr>
              <a:lnSpc>
                <a:spcPct val="150000"/>
              </a:lnSpc>
            </a:pPr>
            <a:r>
              <a:rPr lang="fr-FR" sz="2400" b="0" dirty="0">
                <a:latin typeface="Times New Roman" pitchFamily="18" charset="0"/>
                <a:cs typeface="Times New Roman" pitchFamily="18" charset="0"/>
              </a:rPr>
              <a:t>Charge de travail</a:t>
            </a:r>
          </a:p>
          <a:p>
            <a:pPr>
              <a:lnSpc>
                <a:spcPct val="150000"/>
              </a:lnSpc>
            </a:pPr>
            <a:r>
              <a:rPr lang="fr-FR" sz="2400" b="0" dirty="0">
                <a:latin typeface="Times New Roman" pitchFamily="18" charset="0"/>
                <a:cs typeface="Times New Roman" pitchFamily="18" charset="0"/>
              </a:rPr>
              <a:t>Contrôle explicite</a:t>
            </a:r>
          </a:p>
          <a:p>
            <a:pPr>
              <a:lnSpc>
                <a:spcPct val="150000"/>
              </a:lnSpc>
            </a:pPr>
            <a:r>
              <a:rPr lang="fr-FR" sz="2400" b="0" dirty="0">
                <a:latin typeface="Times New Roman" pitchFamily="18" charset="0"/>
                <a:cs typeface="Times New Roman" pitchFamily="18" charset="0"/>
              </a:rPr>
              <a:t>Adaptabilité</a:t>
            </a:r>
          </a:p>
          <a:p>
            <a:pPr>
              <a:lnSpc>
                <a:spcPct val="150000"/>
              </a:lnSpc>
            </a:pPr>
            <a:r>
              <a:rPr lang="fr-FR" sz="2400" b="0" dirty="0">
                <a:latin typeface="Times New Roman" pitchFamily="18" charset="0"/>
                <a:cs typeface="Times New Roman" pitchFamily="18" charset="0"/>
              </a:rPr>
              <a:t>Gestion des erreurs</a:t>
            </a:r>
          </a:p>
          <a:p>
            <a:pPr>
              <a:lnSpc>
                <a:spcPct val="150000"/>
              </a:lnSpc>
            </a:pPr>
            <a:r>
              <a:rPr lang="fr-FR" sz="2400" b="0" dirty="0">
                <a:latin typeface="Times New Roman" pitchFamily="18" charset="0"/>
                <a:cs typeface="Times New Roman" pitchFamily="18" charset="0"/>
              </a:rPr>
              <a:t>Homogénéité/cohérence</a:t>
            </a:r>
          </a:p>
          <a:p>
            <a:pPr>
              <a:lnSpc>
                <a:spcPct val="150000"/>
              </a:lnSpc>
            </a:pPr>
            <a:r>
              <a:rPr lang="fr-FR" sz="2400" b="0" dirty="0">
                <a:latin typeface="Times New Roman" pitchFamily="18" charset="0"/>
                <a:cs typeface="Times New Roman" pitchFamily="18" charset="0"/>
              </a:rPr>
              <a:t>Signifiance des codes et dénominations</a:t>
            </a:r>
          </a:p>
          <a:p>
            <a:pPr>
              <a:lnSpc>
                <a:spcPct val="150000"/>
              </a:lnSpc>
            </a:pPr>
            <a:r>
              <a:rPr lang="fr-FR" sz="2400" b="0" dirty="0">
                <a:latin typeface="Times New Roman" pitchFamily="18" charset="0"/>
                <a:cs typeface="Times New Roman" pitchFamily="18" charset="0"/>
              </a:rPr>
              <a:t>Compatibilité</a:t>
            </a:r>
          </a:p>
          <a:p>
            <a:endParaRPr lang="fr-FR" sz="2400" b="0" dirty="0"/>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23</a:t>
            </a:fld>
            <a:endParaRPr lang="en-US" altLang="fr-FR"/>
          </a:p>
        </p:txBody>
      </p:sp>
    </p:spTree>
    <p:extLst>
      <p:ext uri="{BB962C8B-B14F-4D97-AF65-F5344CB8AC3E}">
        <p14:creationId xmlns:p14="http://schemas.microsoft.com/office/powerpoint/2010/main" val="683012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a:t>
            </a:r>
            <a:endParaRPr lang="fr-FR" dirty="0"/>
          </a:p>
        </p:txBody>
      </p:sp>
      <p:sp>
        <p:nvSpPr>
          <p:cNvPr id="3" name="Espace réservé du contenu 2"/>
          <p:cNvSpPr>
            <a:spLocks noGrp="1"/>
          </p:cNvSpPr>
          <p:nvPr>
            <p:ph idx="1"/>
          </p:nvPr>
        </p:nvSpPr>
        <p:spPr/>
        <p:txBody>
          <a:bodyPr/>
          <a:lstStyle/>
          <a:p>
            <a:r>
              <a:rPr lang="fr-FR" b="0" dirty="0" smtClean="0"/>
              <a:t> </a:t>
            </a:r>
            <a:r>
              <a:rPr lang="fr-FR" b="0" dirty="0"/>
              <a:t>Quel modèle de plaque de cuisson vous paraît le </a:t>
            </a:r>
            <a:r>
              <a:rPr lang="fr-FR" b="0" dirty="0" smtClean="0"/>
              <a:t>plus ergonomique </a:t>
            </a:r>
            <a:r>
              <a:rPr lang="fr-FR" b="0" dirty="0"/>
              <a:t>?</a:t>
            </a:r>
            <a:endParaRPr lang="fr-FR" dirty="0"/>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24</a:t>
            </a:fld>
            <a:endParaRPr lang="en-US" altLang="fr-FR"/>
          </a:p>
        </p:txBody>
      </p:sp>
      <p:pic>
        <p:nvPicPr>
          <p:cNvPr id="5" name="Image 4"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768104"/>
            <a:ext cx="7382709" cy="3553321"/>
          </a:xfrm>
          <a:prstGeom prst="rect">
            <a:avLst/>
          </a:prstGeom>
        </p:spPr>
      </p:pic>
    </p:spTree>
    <p:extLst>
      <p:ext uri="{BB962C8B-B14F-4D97-AF65-F5344CB8AC3E}">
        <p14:creationId xmlns:p14="http://schemas.microsoft.com/office/powerpoint/2010/main" val="1558532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Calibri" pitchFamily="34" charset="0"/>
              </a:rPr>
              <a:t>Critères d’évaluation </a:t>
            </a:r>
            <a:r>
              <a:rPr lang="fr-FR" dirty="0" smtClean="0">
                <a:latin typeface="Calibri" pitchFamily="34" charset="0"/>
              </a:rPr>
              <a:t>Joëlle</a:t>
            </a:r>
            <a:r>
              <a:rPr lang="fr-FR" i="1" dirty="0" smtClean="0">
                <a:latin typeface="Calibri" pitchFamily="34" charset="0"/>
              </a:rPr>
              <a:t> </a:t>
            </a:r>
            <a:r>
              <a:rPr lang="fr-FR" dirty="0" err="1" smtClean="0">
                <a:latin typeface="Calibri" pitchFamily="34" charset="0"/>
              </a:rPr>
              <a:t>Coutaz</a:t>
            </a:r>
            <a:endParaRPr lang="fr-FR" dirty="0"/>
          </a:p>
        </p:txBody>
      </p:sp>
      <p:sp>
        <p:nvSpPr>
          <p:cNvPr id="3" name="Espace réservé du contenu 2"/>
          <p:cNvSpPr>
            <a:spLocks noGrp="1"/>
          </p:cNvSpPr>
          <p:nvPr>
            <p:ph idx="1"/>
          </p:nvPr>
        </p:nvSpPr>
        <p:spPr/>
        <p:txBody>
          <a:bodyPr/>
          <a:lstStyle/>
          <a:p>
            <a:pPr>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2000" dirty="0">
              <a:latin typeface="Calibri" pitchFamily="34" charset="0"/>
            </a:endParaRPr>
          </a:p>
          <a:p>
            <a:pPr>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dirty="0"/>
              <a:t>7 règles d’or</a:t>
            </a:r>
          </a:p>
          <a:p>
            <a:pPr lvl="1">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000" dirty="0">
                <a:latin typeface="Times New Roman" pitchFamily="18" charset="0"/>
                <a:cs typeface="Times New Roman" pitchFamily="18" charset="0"/>
              </a:rPr>
              <a:t>Lutter pour la cohérence</a:t>
            </a:r>
          </a:p>
          <a:p>
            <a:pPr lvl="1">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000" dirty="0">
                <a:latin typeface="Times New Roman" pitchFamily="18" charset="0"/>
                <a:cs typeface="Times New Roman" pitchFamily="18" charset="0"/>
              </a:rPr>
              <a:t>Lutter pour la concision</a:t>
            </a:r>
          </a:p>
          <a:p>
            <a:pPr lvl="1">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000" dirty="0">
                <a:latin typeface="Times New Roman" pitchFamily="18" charset="0"/>
                <a:cs typeface="Times New Roman" pitchFamily="18" charset="0"/>
              </a:rPr>
              <a:t>Réduire la charge cognitive</a:t>
            </a:r>
          </a:p>
          <a:p>
            <a:pPr lvl="1">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000" dirty="0">
                <a:latin typeface="Times New Roman" pitchFamily="18" charset="0"/>
                <a:cs typeface="Times New Roman" pitchFamily="18" charset="0"/>
              </a:rPr>
              <a:t>Mettre le contrôle entre les mains de l’utilisateur</a:t>
            </a:r>
          </a:p>
          <a:p>
            <a:pPr lvl="1">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000" dirty="0">
                <a:latin typeface="Times New Roman" pitchFamily="18" charset="0"/>
                <a:cs typeface="Times New Roman" pitchFamily="18" charset="0"/>
              </a:rPr>
              <a:t>Souplesse d’utilisation</a:t>
            </a:r>
          </a:p>
          <a:p>
            <a:pPr lvl="1">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000" dirty="0">
                <a:latin typeface="Times New Roman" pitchFamily="18" charset="0"/>
                <a:cs typeface="Times New Roman" pitchFamily="18" charset="0"/>
              </a:rPr>
              <a:t>Structurer le dialogue</a:t>
            </a:r>
          </a:p>
          <a:p>
            <a:pPr lvl="1">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000" dirty="0">
                <a:latin typeface="Times New Roman" pitchFamily="18" charset="0"/>
                <a:cs typeface="Times New Roman" pitchFamily="18" charset="0"/>
              </a:rPr>
              <a:t>Prédire les erreurs</a:t>
            </a:r>
          </a:p>
          <a:p>
            <a:endParaRPr lang="fr-FR" dirty="0"/>
          </a:p>
          <a:p>
            <a:endParaRPr lang="fr-FR" dirty="0"/>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25</a:t>
            </a:fld>
            <a:endParaRPr lang="en-US" altLang="fr-FR"/>
          </a:p>
        </p:txBody>
      </p:sp>
    </p:spTree>
    <p:extLst>
      <p:ext uri="{BB962C8B-B14F-4D97-AF65-F5344CB8AC3E}">
        <p14:creationId xmlns:p14="http://schemas.microsoft.com/office/powerpoint/2010/main" val="2649006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a:t>
            </a:r>
            <a:endParaRPr lang="fr-FR" dirty="0"/>
          </a:p>
        </p:txBody>
      </p:sp>
      <p:sp>
        <p:nvSpPr>
          <p:cNvPr id="3" name="Espace réservé du contenu 2"/>
          <p:cNvSpPr>
            <a:spLocks noGrp="1"/>
          </p:cNvSpPr>
          <p:nvPr>
            <p:ph idx="1"/>
          </p:nvPr>
        </p:nvSpPr>
        <p:spPr/>
        <p:txBody>
          <a:bodyPr/>
          <a:lstStyle/>
          <a:p>
            <a:r>
              <a:rPr lang="fr-FR" sz="2400" b="0" dirty="0"/>
              <a:t>ce à quoi les gens </a:t>
            </a:r>
            <a:r>
              <a:rPr lang="fr-FR" sz="2400" b="0" dirty="0" smtClean="0"/>
              <a:t>s’attendent</a:t>
            </a:r>
          </a:p>
          <a:p>
            <a:endParaRPr lang="fr-FR" sz="2000" dirty="0"/>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26</a:t>
            </a:fld>
            <a:endParaRPr lang="en-US" altLang="fr-FR"/>
          </a:p>
        </p:txBody>
      </p:sp>
      <p:pic>
        <p:nvPicPr>
          <p:cNvPr id="5" name="Image 4"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928" y="2348880"/>
            <a:ext cx="8049748" cy="3496163"/>
          </a:xfrm>
          <a:prstGeom prst="rect">
            <a:avLst/>
          </a:prstGeom>
        </p:spPr>
      </p:pic>
    </p:spTree>
    <p:extLst>
      <p:ext uri="{BB962C8B-B14F-4D97-AF65-F5344CB8AC3E}">
        <p14:creationId xmlns:p14="http://schemas.microsoft.com/office/powerpoint/2010/main" val="2614308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Technique de test utilisateur</a:t>
            </a:r>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27</a:t>
            </a:fld>
            <a:endParaRPr lang="en-US" altLang="fr-FR"/>
          </a:p>
        </p:txBody>
      </p:sp>
      <p:sp>
        <p:nvSpPr>
          <p:cNvPr id="5" name="Espace réservé du contenu 2"/>
          <p:cNvSpPr>
            <a:spLocks noGrp="1"/>
          </p:cNvSpPr>
          <p:nvPr>
            <p:ph sz="quarter" idx="1"/>
          </p:nvPr>
        </p:nvSpPr>
        <p:spPr>
          <a:xfrm>
            <a:off x="816496" y="1727231"/>
            <a:ext cx="8077200" cy="5102225"/>
          </a:xfrm>
        </p:spPr>
        <p:txBody>
          <a:bodyPr>
            <a:normAutofit/>
          </a:bodyPr>
          <a:lstStyle/>
          <a:p>
            <a:pPr>
              <a:buNone/>
            </a:pPr>
            <a:r>
              <a:rPr lang="fr-FR" sz="2000" dirty="0" smtClean="0">
                <a:latin typeface="Times New Roman" pitchFamily="18" charset="0"/>
                <a:cs typeface="Times New Roman" pitchFamily="18" charset="0"/>
              </a:rPr>
              <a:t>Les tests utilisateurs sont privilégiée pour obtenir des mesures objectives et quantitatives de la </a:t>
            </a:r>
            <a:r>
              <a:rPr lang="fr-FR" sz="2000" i="1" dirty="0" smtClean="0">
                <a:latin typeface="Times New Roman" pitchFamily="18" charset="0"/>
                <a:cs typeface="Times New Roman" pitchFamily="18" charset="0"/>
              </a:rPr>
              <a:t>user </a:t>
            </a:r>
            <a:r>
              <a:rPr lang="fr-FR" sz="2000" i="1" dirty="0" err="1" smtClean="0">
                <a:latin typeface="Times New Roman" pitchFamily="18" charset="0"/>
                <a:cs typeface="Times New Roman" pitchFamily="18" charset="0"/>
              </a:rPr>
              <a:t>experience</a:t>
            </a:r>
            <a:r>
              <a:rPr lang="fr-FR" sz="2000" dirty="0" smtClean="0">
                <a:latin typeface="Times New Roman" pitchFamily="18" charset="0"/>
                <a:cs typeface="Times New Roman" pitchFamily="18" charset="0"/>
              </a:rPr>
              <a:t>. </a:t>
            </a:r>
          </a:p>
          <a:p>
            <a:pPr>
              <a:buNone/>
            </a:pPr>
            <a:endParaRPr lang="fr-FR" sz="2000" dirty="0" smtClean="0">
              <a:latin typeface="Times New Roman" pitchFamily="18" charset="0"/>
              <a:cs typeface="Times New Roman" pitchFamily="18" charset="0"/>
            </a:endParaRPr>
          </a:p>
          <a:p>
            <a:pPr>
              <a:buNone/>
            </a:pPr>
            <a:r>
              <a:rPr lang="fr-FR" sz="2000" dirty="0" smtClean="0">
                <a:latin typeface="Times New Roman" pitchFamily="18" charset="0"/>
                <a:cs typeface="Times New Roman" pitchFamily="18" charset="0"/>
              </a:rPr>
              <a:t>Réaliser un test utilisateurs avant le lancement d’un nouveau produit informatique (site Web, application mobile, jeu vidéo…) avec un échantillon de participants représentatif de votre cible, vous permet de tenir compte de leurs remarques, des éventuelles difficultés rencontrées et de leurs commentaires. </a:t>
            </a:r>
          </a:p>
          <a:p>
            <a:pPr>
              <a:buNone/>
            </a:pPr>
            <a:endParaRPr lang="fr-FR" sz="2000" dirty="0" smtClean="0">
              <a:latin typeface="Times New Roman" pitchFamily="18" charset="0"/>
              <a:cs typeface="Times New Roman" pitchFamily="18" charset="0"/>
            </a:endParaRPr>
          </a:p>
          <a:p>
            <a:pPr>
              <a:buNone/>
            </a:pPr>
            <a:r>
              <a:rPr lang="fr-FR" sz="2000" dirty="0" smtClean="0">
                <a:latin typeface="Times New Roman" pitchFamily="18" charset="0"/>
                <a:cs typeface="Times New Roman" pitchFamily="18" charset="0"/>
              </a:rPr>
              <a:t>Une IHM optimisée garantit une meilleure </a:t>
            </a:r>
            <a:r>
              <a:rPr lang="fr-FR" sz="2000" i="1" dirty="0" smtClean="0">
                <a:latin typeface="Times New Roman" pitchFamily="18" charset="0"/>
                <a:cs typeface="Times New Roman" pitchFamily="18" charset="0"/>
              </a:rPr>
              <a:t>user </a:t>
            </a:r>
            <a:r>
              <a:rPr lang="fr-FR" sz="2000" i="1" dirty="0" err="1" smtClean="0">
                <a:latin typeface="Times New Roman" pitchFamily="18" charset="0"/>
                <a:cs typeface="Times New Roman" pitchFamily="18" charset="0"/>
              </a:rPr>
              <a:t>experience</a:t>
            </a:r>
            <a:r>
              <a:rPr lang="fr-FR" sz="2000" dirty="0" smtClean="0">
                <a:latin typeface="Times New Roman" pitchFamily="18" charset="0"/>
                <a:cs typeface="Times New Roman" pitchFamily="18" charset="0"/>
              </a:rPr>
              <a:t>, et maximise les chances de succès de votre produit.</a:t>
            </a:r>
            <a:endParaRPr lang="fr-FR" sz="2000" dirty="0">
              <a:latin typeface="Times New Roman" pitchFamily="18" charset="0"/>
              <a:cs typeface="Times New Roman" pitchFamily="18" charset="0"/>
            </a:endParaRPr>
          </a:p>
        </p:txBody>
      </p:sp>
    </p:spTree>
    <p:extLst>
      <p:ext uri="{BB962C8B-B14F-4D97-AF65-F5344CB8AC3E}">
        <p14:creationId xmlns:p14="http://schemas.microsoft.com/office/powerpoint/2010/main" val="2256129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51328"/>
            <a:ext cx="8229600" cy="492125"/>
          </a:xfrm>
        </p:spPr>
        <p:txBody>
          <a:bodyPr/>
          <a:lstStyle/>
          <a:p>
            <a:r>
              <a:rPr lang="fr-FR" dirty="0" smtClean="0"/>
              <a:t>Liens </a:t>
            </a:r>
            <a:r>
              <a:rPr lang="fr-FR" dirty="0" smtClean="0"/>
              <a:t>utiles</a:t>
            </a:r>
            <a:r>
              <a:rPr lang="fr-FR" dirty="0"/>
              <a:t/>
            </a:r>
            <a:br>
              <a:rPr lang="fr-FR" dirty="0"/>
            </a:br>
            <a:endParaRPr lang="fr-FR" dirty="0"/>
          </a:p>
        </p:txBody>
      </p:sp>
      <p:sp>
        <p:nvSpPr>
          <p:cNvPr id="3" name="Espace réservé du contenu 2"/>
          <p:cNvSpPr>
            <a:spLocks noGrp="1"/>
          </p:cNvSpPr>
          <p:nvPr>
            <p:ph idx="1"/>
          </p:nvPr>
        </p:nvSpPr>
        <p:spPr/>
        <p:txBody>
          <a:bodyPr/>
          <a:lstStyle/>
          <a:p>
            <a:endParaRPr lang="fr-FR" sz="2400" b="0" dirty="0"/>
          </a:p>
          <a:p>
            <a:r>
              <a:rPr lang="fr-FR" sz="2400" b="0" dirty="0" smtClean="0"/>
              <a:t>Glossaire </a:t>
            </a:r>
            <a:r>
              <a:rPr lang="fr-FR" sz="2400" b="0" dirty="0"/>
              <a:t>des critères ergonomiques de Bastien/Scapin </a:t>
            </a:r>
            <a:endParaRPr lang="fr-FR" sz="2400" b="0" dirty="0" smtClean="0"/>
          </a:p>
          <a:p>
            <a:pPr marL="0" indent="0">
              <a:buNone/>
            </a:pPr>
            <a:r>
              <a:rPr lang="fr-FR" sz="2400" b="0" dirty="0" smtClean="0"/>
              <a:t>   </a:t>
            </a:r>
            <a:r>
              <a:rPr lang="fr-FR" sz="2400" b="0" dirty="0" smtClean="0">
                <a:hlinkClick r:id="rId2"/>
              </a:rPr>
              <a:t>http</a:t>
            </a:r>
            <a:r>
              <a:rPr lang="fr-FR" sz="2400" b="0" dirty="0">
                <a:hlinkClick r:id="rId2"/>
              </a:rPr>
              <a:t>://</a:t>
            </a:r>
            <a:r>
              <a:rPr lang="fr-FR" sz="2400" b="0" dirty="0" smtClean="0">
                <a:hlinkClick r:id="rId2"/>
              </a:rPr>
              <a:t>bit.ly/1Mi4</a:t>
            </a:r>
            <a:endParaRPr lang="fr-FR" sz="2400" b="0" dirty="0" smtClean="0"/>
          </a:p>
          <a:p>
            <a:pPr marL="0" indent="0">
              <a:buNone/>
            </a:pPr>
            <a:endParaRPr lang="fr-FR" sz="2400" b="0" dirty="0"/>
          </a:p>
          <a:p>
            <a:r>
              <a:rPr lang="fr-FR" sz="2400" b="0" dirty="0"/>
              <a:t>Interface Hall of </a:t>
            </a:r>
            <a:r>
              <a:rPr lang="fr-FR" sz="2400" b="0" dirty="0" err="1"/>
              <a:t>Shame</a:t>
            </a:r>
            <a:r>
              <a:rPr lang="fr-FR" sz="2400" b="0" dirty="0"/>
              <a:t> </a:t>
            </a:r>
            <a:r>
              <a:rPr lang="fr-FR" sz="2400" b="0" dirty="0">
                <a:hlinkClick r:id="rId3"/>
              </a:rPr>
              <a:t>http://</a:t>
            </a:r>
            <a:r>
              <a:rPr lang="fr-FR" sz="2400" b="0" dirty="0" smtClean="0">
                <a:hlinkClick r:id="rId3"/>
              </a:rPr>
              <a:t>www.interfacehallofshame.eu</a:t>
            </a:r>
            <a:endParaRPr lang="fr-FR" sz="2400" b="0" dirty="0" smtClean="0"/>
          </a:p>
          <a:p>
            <a:pPr marL="0" indent="0">
              <a:buNone/>
            </a:pPr>
            <a:endParaRPr lang="fr-FR" sz="2400" b="0" dirty="0"/>
          </a:p>
          <a:p>
            <a:r>
              <a:rPr lang="fr-FR" sz="2400" b="0" dirty="0"/>
              <a:t>Lien des vidéos</a:t>
            </a:r>
            <a:r>
              <a:rPr lang="en-US" sz="2400" b="0" dirty="0">
                <a:sym typeface="Wingdings" panose="05000000000000000000" pitchFamily="2" charset="2"/>
              </a:rPr>
              <a:t> </a:t>
            </a:r>
            <a:r>
              <a:rPr lang="en-US" sz="2400" b="0" dirty="0" smtClean="0">
                <a:sym typeface="Wingdings" panose="05000000000000000000" pitchFamily="2" charset="2"/>
              </a:rPr>
              <a:t></a:t>
            </a:r>
          </a:p>
          <a:p>
            <a:pPr marL="0" indent="0">
              <a:buNone/>
            </a:pPr>
            <a:r>
              <a:rPr lang="fr-FR" sz="2400" b="0" dirty="0" smtClean="0"/>
              <a:t>   </a:t>
            </a:r>
            <a:r>
              <a:rPr lang="en-US" sz="2400" b="0" dirty="0" smtClean="0">
                <a:hlinkClick r:id="rId4"/>
              </a:rPr>
              <a:t>http</a:t>
            </a:r>
            <a:r>
              <a:rPr lang="en-US" sz="2400" b="0" dirty="0">
                <a:hlinkClick r:id="rId4"/>
              </a:rPr>
              <a:t>://www.espace-sciences.org/</a:t>
            </a:r>
            <a:r>
              <a:rPr lang="en-US" sz="2400" b="0" dirty="0"/>
              <a:t>  </a:t>
            </a:r>
            <a:endParaRPr lang="fr-FR" sz="2400" b="0" dirty="0"/>
          </a:p>
          <a:p>
            <a:endParaRPr lang="fr-FR" sz="2400" b="0" dirty="0" smtClean="0"/>
          </a:p>
          <a:p>
            <a:endParaRPr lang="fr-FR" sz="2400" b="0" dirty="0"/>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28</a:t>
            </a:fld>
            <a:endParaRPr lang="en-US" altLang="fr-FR"/>
          </a:p>
        </p:txBody>
      </p:sp>
    </p:spTree>
    <p:extLst>
      <p:ext uri="{BB962C8B-B14F-4D97-AF65-F5344CB8AC3E}">
        <p14:creationId xmlns:p14="http://schemas.microsoft.com/office/powerpoint/2010/main" val="3375795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lvl1pPr defTabSz="957263" eaLnBrk="0" hangingPunct="0">
              <a:defRPr>
                <a:solidFill>
                  <a:schemeClr val="tx1"/>
                </a:solidFill>
                <a:latin typeface="Arial" panose="020B0604020202020204" pitchFamily="34" charset="0"/>
                <a:cs typeface="Arial" panose="020B0604020202020204" pitchFamily="34" charset="0"/>
              </a:defRPr>
            </a:lvl1pPr>
            <a:lvl2pPr marL="742950" indent="-285750" defTabSz="957263" eaLnBrk="0" hangingPunct="0">
              <a:defRPr>
                <a:solidFill>
                  <a:schemeClr val="tx1"/>
                </a:solidFill>
                <a:latin typeface="Arial" panose="020B0604020202020204" pitchFamily="34" charset="0"/>
                <a:cs typeface="Arial" panose="020B0604020202020204" pitchFamily="34" charset="0"/>
              </a:defRPr>
            </a:lvl2pPr>
            <a:lvl3pPr marL="1143000" indent="-228600" defTabSz="957263" eaLnBrk="0" hangingPunct="0">
              <a:defRPr>
                <a:solidFill>
                  <a:schemeClr val="tx1"/>
                </a:solidFill>
                <a:latin typeface="Arial" panose="020B0604020202020204" pitchFamily="34" charset="0"/>
                <a:cs typeface="Arial" panose="020B0604020202020204" pitchFamily="34" charset="0"/>
              </a:defRPr>
            </a:lvl3pPr>
            <a:lvl4pPr marL="1600200" indent="-228600" defTabSz="957263" eaLnBrk="0" hangingPunct="0">
              <a:defRPr>
                <a:solidFill>
                  <a:schemeClr val="tx1"/>
                </a:solidFill>
                <a:latin typeface="Arial" panose="020B0604020202020204" pitchFamily="34" charset="0"/>
                <a:cs typeface="Arial" panose="020B0604020202020204" pitchFamily="34" charset="0"/>
              </a:defRPr>
            </a:lvl4pPr>
            <a:lvl5pPr marL="2057400" indent="-228600" defTabSz="957263" eaLnBrk="0" hangingPunct="0">
              <a:defRPr>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D83983-D70A-4154-B118-DF338E4036A7}" type="slidenum">
              <a:rPr lang="en-US" altLang="fr-FR" smtClean="0">
                <a:latin typeface="Verdana" panose="020B0604030504040204" pitchFamily="34" charset="0"/>
              </a:rPr>
              <a:pPr eaLnBrk="1" hangingPunct="1"/>
              <a:t>29</a:t>
            </a:fld>
            <a:endParaRPr lang="en-US" altLang="fr-FR" smtClean="0">
              <a:latin typeface="Verdana" panose="020B0604030504040204" pitchFamily="34" charset="0"/>
            </a:endParaRPr>
          </a:p>
        </p:txBody>
      </p:sp>
      <p:sp>
        <p:nvSpPr>
          <p:cNvPr id="6" name="Espace réservé du contenu 2"/>
          <p:cNvSpPr>
            <a:spLocks noGrp="1"/>
          </p:cNvSpPr>
          <p:nvPr>
            <p:ph idx="1"/>
          </p:nvPr>
        </p:nvSpPr>
        <p:spPr>
          <a:xfrm>
            <a:off x="776477" y="3068960"/>
            <a:ext cx="8210872" cy="1129680"/>
          </a:xfrm>
        </p:spPr>
        <p:txBody>
          <a:bodyPr/>
          <a:lstStyle/>
          <a:p>
            <a:pPr marL="0" indent="0">
              <a:buNone/>
            </a:pPr>
            <a:r>
              <a:rPr lang="fr-FR" sz="3600" dirty="0" smtClean="0"/>
              <a:t>Merci pour votre attention</a:t>
            </a:r>
          </a:p>
          <a:p>
            <a:pPr marL="0" indent="0">
              <a:buNone/>
            </a:pP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pied de page 3"/>
          <p:cNvSpPr>
            <a:spLocks noGrp="1"/>
          </p:cNvSpPr>
          <p:nvPr>
            <p:ph type="ftr" sz="quarter" idx="10"/>
          </p:nvPr>
        </p:nvSpPr>
        <p:spPr/>
        <p:txBody>
          <a:bodyPr/>
          <a:lstStyle>
            <a:lvl1pPr defTabSz="957263" eaLnBrk="0" hangingPunct="0">
              <a:defRPr>
                <a:solidFill>
                  <a:schemeClr val="tx1"/>
                </a:solidFill>
                <a:latin typeface="Arial" panose="020B0604020202020204" pitchFamily="34" charset="0"/>
                <a:cs typeface="Arial" panose="020B0604020202020204" pitchFamily="34" charset="0"/>
              </a:defRPr>
            </a:lvl1pPr>
            <a:lvl2pPr marL="742950" indent="-285750" defTabSz="957263" eaLnBrk="0" hangingPunct="0">
              <a:defRPr>
                <a:solidFill>
                  <a:schemeClr val="tx1"/>
                </a:solidFill>
                <a:latin typeface="Arial" panose="020B0604020202020204" pitchFamily="34" charset="0"/>
                <a:cs typeface="Arial" panose="020B0604020202020204" pitchFamily="34" charset="0"/>
              </a:defRPr>
            </a:lvl2pPr>
            <a:lvl3pPr marL="1143000" indent="-228600" defTabSz="957263" eaLnBrk="0" hangingPunct="0">
              <a:defRPr>
                <a:solidFill>
                  <a:schemeClr val="tx1"/>
                </a:solidFill>
                <a:latin typeface="Arial" panose="020B0604020202020204" pitchFamily="34" charset="0"/>
                <a:cs typeface="Arial" panose="020B0604020202020204" pitchFamily="34" charset="0"/>
              </a:defRPr>
            </a:lvl3pPr>
            <a:lvl4pPr marL="1600200" indent="-228600" defTabSz="957263" eaLnBrk="0" hangingPunct="0">
              <a:defRPr>
                <a:solidFill>
                  <a:schemeClr val="tx1"/>
                </a:solidFill>
                <a:latin typeface="Arial" panose="020B0604020202020204" pitchFamily="34" charset="0"/>
                <a:cs typeface="Arial" panose="020B0604020202020204" pitchFamily="34" charset="0"/>
              </a:defRPr>
            </a:lvl4pPr>
            <a:lvl5pPr marL="2057400" indent="-228600" defTabSz="957263" eaLnBrk="0" hangingPunct="0">
              <a:defRPr>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23B8C6-E48D-4B92-AF9E-5F6EEBE52BC7}" type="slidenum">
              <a:rPr lang="en-US" altLang="fr-FR" smtClean="0">
                <a:latin typeface="Verdana" panose="020B0604030504040204" pitchFamily="34" charset="0"/>
              </a:rPr>
              <a:pPr eaLnBrk="1" hangingPunct="1"/>
              <a:t>3</a:t>
            </a:fld>
            <a:endParaRPr lang="en-US" altLang="fr-FR" smtClean="0">
              <a:latin typeface="Verdana" panose="020B0604030504040204" pitchFamily="34" charset="0"/>
            </a:endParaRPr>
          </a:p>
        </p:txBody>
      </p:sp>
      <p:sp>
        <p:nvSpPr>
          <p:cNvPr id="6147" name="Rectangle 2"/>
          <p:cNvSpPr>
            <a:spLocks noGrp="1" noChangeArrowheads="1"/>
          </p:cNvSpPr>
          <p:nvPr>
            <p:ph type="title"/>
          </p:nvPr>
        </p:nvSpPr>
        <p:spPr/>
        <p:txBody>
          <a:bodyPr/>
          <a:lstStyle/>
          <a:p>
            <a:pPr eaLnBrk="1" hangingPunct="1"/>
            <a:r>
              <a:rPr lang="en-US" altLang="fr-FR" sz="4000" smtClean="0">
                <a:latin typeface="Constantia" panose="02030602050306030303" pitchFamily="18" charset="0"/>
              </a:rPr>
              <a:t>Plan</a:t>
            </a:r>
            <a:endParaRPr lang="en-US" altLang="fr-FR" sz="4000" smtClean="0">
              <a:solidFill>
                <a:schemeClr val="accent1"/>
              </a:solidFill>
              <a:latin typeface="Constantia" panose="02030602050306030303" pitchFamily="18" charset="0"/>
            </a:endParaRPr>
          </a:p>
        </p:txBody>
      </p:sp>
      <p:sp>
        <p:nvSpPr>
          <p:cNvPr id="24" name="Espace réservé du pied de page 3"/>
          <p:cNvSpPr txBox="1">
            <a:spLocks/>
          </p:cNvSpPr>
          <p:nvPr/>
        </p:nvSpPr>
        <p:spPr bwMode="auto">
          <a:xfrm>
            <a:off x="5867400" y="6461125"/>
            <a:ext cx="2895600" cy="320675"/>
          </a:xfrm>
          <a:prstGeom prst="rect">
            <a:avLst/>
          </a:prstGeom>
          <a:noFill/>
          <a:ln w="9525">
            <a:noFill/>
            <a:miter lim="800000"/>
            <a:headEnd/>
            <a:tailEnd/>
          </a:ln>
          <a:effectLst/>
        </p:spPr>
        <p:txBody>
          <a:bodyPr lIns="95782" tIns="47891" rIns="95782" bIns="47891"/>
          <a:lstStyle/>
          <a:p>
            <a:pPr algn="r" defTabSz="957263">
              <a:defRPr/>
            </a:pPr>
            <a:endParaRPr lang="en-US" sz="1300" b="1" dirty="0">
              <a:latin typeface="+mn-lt"/>
              <a:cs typeface="Arial" charset="0"/>
            </a:endParaRPr>
          </a:p>
        </p:txBody>
      </p:sp>
      <p:sp>
        <p:nvSpPr>
          <p:cNvPr id="26" name="Rectangle 2"/>
          <p:cNvSpPr txBox="1">
            <a:spLocks noChangeArrowheads="1"/>
          </p:cNvSpPr>
          <p:nvPr/>
        </p:nvSpPr>
        <p:spPr bwMode="white">
          <a:xfrm>
            <a:off x="304800" y="152400"/>
            <a:ext cx="8458200" cy="563563"/>
          </a:xfrm>
          <a:prstGeom prst="rect">
            <a:avLst/>
          </a:prstGeom>
          <a:noFill/>
          <a:ln w="9525">
            <a:noFill/>
            <a:miter lim="800000"/>
            <a:headEnd/>
            <a:tailEnd/>
          </a:ln>
          <a:effectLst/>
        </p:spPr>
        <p:txBody>
          <a:bodyPr lIns="95782" tIns="47891" rIns="95782" bIns="47891" anchor="ctr"/>
          <a:lstStyle/>
          <a:p>
            <a:pPr algn="ctr" defTabSz="957263">
              <a:defRPr/>
            </a:pPr>
            <a:endParaRPr lang="en-US" sz="2900" b="1" kern="0" dirty="0">
              <a:solidFill>
                <a:schemeClr val="accent1"/>
              </a:solidFill>
              <a:latin typeface="+mj-lt"/>
              <a:ea typeface="+mj-ea"/>
              <a:cs typeface="+mj-cs"/>
            </a:endParaRPr>
          </a:p>
        </p:txBody>
      </p:sp>
      <p:sp>
        <p:nvSpPr>
          <p:cNvPr id="6150"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8" name="AutoShape 46"/>
          <p:cNvSpPr>
            <a:spLocks noChangeArrowheads="1"/>
          </p:cNvSpPr>
          <p:nvPr/>
        </p:nvSpPr>
        <p:spPr bwMode="ltGray">
          <a:xfrm rot="5400000">
            <a:off x="-2368550" y="1384300"/>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a:defRPr/>
            </a:pPr>
            <a:endParaRPr lang="fr-FR">
              <a:latin typeface="Arial" charset="0"/>
              <a:cs typeface="Arial" charset="0"/>
            </a:endParaRPr>
          </a:p>
        </p:txBody>
      </p:sp>
      <p:sp>
        <p:nvSpPr>
          <p:cNvPr id="29" name="AutoShape 47"/>
          <p:cNvSpPr>
            <a:spLocks noChangeArrowheads="1"/>
          </p:cNvSpPr>
          <p:nvPr/>
        </p:nvSpPr>
        <p:spPr bwMode="ltGray">
          <a:xfrm rot="5400000" flipH="1">
            <a:off x="-1837531" y="1837531"/>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flip="none" rotWithShape="1">
            <a:gsLst>
              <a:gs pos="0">
                <a:schemeClr val="accent4">
                  <a:lumMod val="10000"/>
                  <a:lumOff val="90000"/>
                </a:schemeClr>
              </a:gs>
              <a:gs pos="100000">
                <a:schemeClr val="hlink">
                  <a:gamma/>
                  <a:tint val="0"/>
                  <a:invGamma/>
                  <a:alpha val="48000"/>
                </a:schemeClr>
              </a:gs>
            </a:gsLst>
            <a:lin ang="0" scaled="1"/>
            <a:tileRect/>
          </a:gradFill>
          <a:ln w="0" algn="ctr">
            <a:noFill/>
            <a:miter lim="800000"/>
            <a:headEnd/>
            <a:tailEnd/>
          </a:ln>
          <a:effectLst/>
        </p:spPr>
        <p:txBody>
          <a:bodyPr wrap="none" anchor="ctr"/>
          <a:lstStyle/>
          <a:p>
            <a:pPr>
              <a:defRPr/>
            </a:pPr>
            <a:endParaRPr lang="fr-FR">
              <a:latin typeface="Arial" charset="0"/>
              <a:cs typeface="Arial" charset="0"/>
            </a:endParaRPr>
          </a:p>
        </p:txBody>
      </p:sp>
      <p:sp>
        <p:nvSpPr>
          <p:cNvPr id="5129" name="AutoShape 48"/>
          <p:cNvSpPr>
            <a:spLocks noChangeArrowheads="1"/>
          </p:cNvSpPr>
          <p:nvPr/>
        </p:nvSpPr>
        <p:spPr bwMode="gray">
          <a:xfrm>
            <a:off x="1463675" y="5564188"/>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2400" b="1">
                <a:latin typeface="Constantia" panose="02030602050306030303" pitchFamily="18" charset="0"/>
              </a:rPr>
              <a:t>Conclusion</a:t>
            </a:r>
            <a:endParaRPr lang="en-US" altLang="fr-FR" sz="2400" b="1">
              <a:solidFill>
                <a:schemeClr val="tx2"/>
              </a:solidFill>
            </a:endParaRPr>
          </a:p>
        </p:txBody>
      </p:sp>
      <p:sp>
        <p:nvSpPr>
          <p:cNvPr id="5130" name="AutoShape 49"/>
          <p:cNvSpPr>
            <a:spLocks noChangeArrowheads="1"/>
          </p:cNvSpPr>
          <p:nvPr/>
        </p:nvSpPr>
        <p:spPr bwMode="gray">
          <a:xfrm>
            <a:off x="2214563" y="4706938"/>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fr-FR" sz="2400" b="1">
                <a:latin typeface="Constantia" panose="02030602050306030303" pitchFamily="18" charset="0"/>
              </a:rPr>
              <a:t>Partie WAN</a:t>
            </a:r>
          </a:p>
        </p:txBody>
      </p:sp>
      <p:sp>
        <p:nvSpPr>
          <p:cNvPr id="5131" name="AutoShape 50"/>
          <p:cNvSpPr>
            <a:spLocks noChangeArrowheads="1"/>
          </p:cNvSpPr>
          <p:nvPr/>
        </p:nvSpPr>
        <p:spPr bwMode="gray">
          <a:xfrm>
            <a:off x="2509838" y="3849688"/>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2400" b="1">
                <a:latin typeface="Constantia" panose="02030602050306030303" pitchFamily="18" charset="0"/>
              </a:rPr>
              <a:t>Partie LAN</a:t>
            </a:r>
            <a:endParaRPr lang="en-US" altLang="fr-FR" sz="2400" b="1">
              <a:solidFill>
                <a:schemeClr val="tx2"/>
              </a:solidFill>
            </a:endParaRPr>
          </a:p>
        </p:txBody>
      </p:sp>
      <p:sp>
        <p:nvSpPr>
          <p:cNvPr id="5132" name="AutoShape 51"/>
          <p:cNvSpPr>
            <a:spLocks noChangeArrowheads="1"/>
          </p:cNvSpPr>
          <p:nvPr/>
        </p:nvSpPr>
        <p:spPr bwMode="gray">
          <a:xfrm>
            <a:off x="2438400" y="2992438"/>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fr-FR" b="1">
                <a:solidFill>
                  <a:schemeClr val="tx2"/>
                </a:solidFill>
              </a:rPr>
              <a:t> </a:t>
            </a:r>
            <a:r>
              <a:rPr lang="en-US" altLang="fr-FR" sz="2400" b="1">
                <a:latin typeface="Constantia" panose="02030602050306030303" pitchFamily="18" charset="0"/>
              </a:rPr>
              <a:t>Etude du </a:t>
            </a:r>
            <a:r>
              <a:rPr lang="fr-FR" altLang="fr-FR" sz="2400" b="1">
                <a:latin typeface="Constantia" panose="02030602050306030303" pitchFamily="18" charset="0"/>
              </a:rPr>
              <a:t>besoin</a:t>
            </a:r>
          </a:p>
        </p:txBody>
      </p:sp>
      <p:sp>
        <p:nvSpPr>
          <p:cNvPr id="5133" name="AutoShape 52"/>
          <p:cNvSpPr>
            <a:spLocks noChangeArrowheads="1"/>
          </p:cNvSpPr>
          <p:nvPr/>
        </p:nvSpPr>
        <p:spPr bwMode="gray">
          <a:xfrm>
            <a:off x="1238250" y="1285875"/>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sz="2400" b="1" dirty="0" smtClean="0"/>
              <a:t>Définition</a:t>
            </a:r>
            <a:r>
              <a:rPr lang="en-US" altLang="fr-FR" sz="2400" b="1" dirty="0" smtClean="0">
                <a:latin typeface="Constantia" panose="02030602050306030303" pitchFamily="18" charset="0"/>
              </a:rPr>
              <a:t>  </a:t>
            </a:r>
            <a:endParaRPr lang="en-US" altLang="fr-FR" sz="2400" b="1" dirty="0">
              <a:latin typeface="Constantia" panose="02030602050306030303" pitchFamily="18" charset="0"/>
            </a:endParaRPr>
          </a:p>
        </p:txBody>
      </p:sp>
      <p:grpSp>
        <p:nvGrpSpPr>
          <p:cNvPr id="6158" name="Group 53"/>
          <p:cNvGrpSpPr>
            <a:grpSpLocks/>
          </p:cNvGrpSpPr>
          <p:nvPr/>
        </p:nvGrpSpPr>
        <p:grpSpPr bwMode="auto">
          <a:xfrm>
            <a:off x="1000125" y="1374775"/>
            <a:ext cx="381000" cy="381000"/>
            <a:chOff x="2078" y="1680"/>
            <a:chExt cx="1615" cy="1615"/>
          </a:xfrm>
        </p:grpSpPr>
        <p:sp>
          <p:nvSpPr>
            <p:cNvPr id="6195"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196"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38" name="Oval 5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fr-FR">
                <a:latin typeface="Arial" charset="0"/>
                <a:cs typeface="Arial" charset="0"/>
              </a:endParaRPr>
            </a:p>
          </p:txBody>
        </p:sp>
        <p:sp>
          <p:nvSpPr>
            <p:cNvPr id="6198"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0" name="Oval 5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fr-FR">
                <a:latin typeface="Arial" charset="0"/>
                <a:cs typeface="Arial" charset="0"/>
              </a:endParaRPr>
            </a:p>
          </p:txBody>
        </p:sp>
        <p:sp>
          <p:nvSpPr>
            <p:cNvPr id="6200"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6159" name="Group 60"/>
          <p:cNvGrpSpPr>
            <a:grpSpLocks/>
          </p:cNvGrpSpPr>
          <p:nvPr/>
        </p:nvGrpSpPr>
        <p:grpSpPr bwMode="auto">
          <a:xfrm>
            <a:off x="2200275" y="3098800"/>
            <a:ext cx="381000" cy="381000"/>
            <a:chOff x="2078" y="1680"/>
            <a:chExt cx="1615" cy="1615"/>
          </a:xfrm>
        </p:grpSpPr>
        <p:sp>
          <p:nvSpPr>
            <p:cNvPr id="6189"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190"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fr-FR">
                <a:latin typeface="Arial" charset="0"/>
                <a:cs typeface="Arial" charset="0"/>
              </a:endParaRPr>
            </a:p>
          </p:txBody>
        </p:sp>
        <p:sp>
          <p:nvSpPr>
            <p:cNvPr id="6192"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fr-FR">
                <a:latin typeface="Arial" charset="0"/>
                <a:cs typeface="Arial" charset="0"/>
              </a:endParaRPr>
            </a:p>
          </p:txBody>
        </p:sp>
        <p:sp>
          <p:nvSpPr>
            <p:cNvPr id="6194"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6160" name="Group 67"/>
          <p:cNvGrpSpPr>
            <a:grpSpLocks/>
          </p:cNvGrpSpPr>
          <p:nvPr/>
        </p:nvGrpSpPr>
        <p:grpSpPr bwMode="auto">
          <a:xfrm>
            <a:off x="2262188" y="3925888"/>
            <a:ext cx="381000" cy="381000"/>
            <a:chOff x="2078" y="1680"/>
            <a:chExt cx="1615" cy="1615"/>
          </a:xfrm>
        </p:grpSpPr>
        <p:sp>
          <p:nvSpPr>
            <p:cNvPr id="6183"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184"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2"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fr-FR">
                <a:latin typeface="Arial" charset="0"/>
                <a:cs typeface="Arial" charset="0"/>
              </a:endParaRPr>
            </a:p>
          </p:txBody>
        </p:sp>
        <p:sp>
          <p:nvSpPr>
            <p:cNvPr id="6186"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4"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fr-FR">
                <a:latin typeface="Arial" charset="0"/>
                <a:cs typeface="Arial" charset="0"/>
              </a:endParaRPr>
            </a:p>
          </p:txBody>
        </p:sp>
        <p:sp>
          <p:nvSpPr>
            <p:cNvPr id="6188"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6161" name="Group 74"/>
          <p:cNvGrpSpPr>
            <a:grpSpLocks/>
          </p:cNvGrpSpPr>
          <p:nvPr/>
        </p:nvGrpSpPr>
        <p:grpSpPr bwMode="auto">
          <a:xfrm>
            <a:off x="1928813" y="4808538"/>
            <a:ext cx="381000" cy="381000"/>
            <a:chOff x="2078" y="1680"/>
            <a:chExt cx="1615" cy="1615"/>
          </a:xfrm>
        </p:grpSpPr>
        <p:sp>
          <p:nvSpPr>
            <p:cNvPr id="6177"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178"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5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fr-FR">
                <a:latin typeface="Arial" charset="0"/>
                <a:cs typeface="Arial" charset="0"/>
              </a:endParaRPr>
            </a:p>
          </p:txBody>
        </p:sp>
        <p:sp>
          <p:nvSpPr>
            <p:cNvPr id="6180"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fr-FR">
                <a:latin typeface="Arial" charset="0"/>
                <a:cs typeface="Arial" charset="0"/>
              </a:endParaRPr>
            </a:p>
          </p:txBody>
        </p:sp>
        <p:sp>
          <p:nvSpPr>
            <p:cNvPr id="6182"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6162" name="Group 81"/>
          <p:cNvGrpSpPr>
            <a:grpSpLocks/>
          </p:cNvGrpSpPr>
          <p:nvPr/>
        </p:nvGrpSpPr>
        <p:grpSpPr bwMode="auto">
          <a:xfrm>
            <a:off x="1285875" y="5613400"/>
            <a:ext cx="355600" cy="381000"/>
            <a:chOff x="2078" y="1680"/>
            <a:chExt cx="1615" cy="1615"/>
          </a:xfrm>
        </p:grpSpPr>
        <p:sp>
          <p:nvSpPr>
            <p:cNvPr id="6171"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172"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6"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fr-FR">
                <a:latin typeface="Arial" charset="0"/>
                <a:cs typeface="Arial" charset="0"/>
              </a:endParaRPr>
            </a:p>
          </p:txBody>
        </p:sp>
        <p:sp>
          <p:nvSpPr>
            <p:cNvPr id="6174"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8"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fr-FR">
                <a:latin typeface="Arial" charset="0"/>
                <a:cs typeface="Arial" charset="0"/>
              </a:endParaRPr>
            </a:p>
          </p:txBody>
        </p:sp>
        <p:sp>
          <p:nvSpPr>
            <p:cNvPr id="6176"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sp>
        <p:nvSpPr>
          <p:cNvPr id="5139" name="AutoShape 52"/>
          <p:cNvSpPr>
            <a:spLocks noChangeArrowheads="1"/>
          </p:cNvSpPr>
          <p:nvPr/>
        </p:nvSpPr>
        <p:spPr bwMode="gray">
          <a:xfrm>
            <a:off x="2071688" y="2135188"/>
            <a:ext cx="4419600" cy="50800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2400" b="1" dirty="0">
                <a:latin typeface="Constantia" panose="02030602050306030303" pitchFamily="18" charset="0"/>
              </a:rPr>
              <a:t>Présentation</a:t>
            </a:r>
          </a:p>
        </p:txBody>
      </p:sp>
      <p:grpSp>
        <p:nvGrpSpPr>
          <p:cNvPr id="6164" name="Group 53"/>
          <p:cNvGrpSpPr>
            <a:grpSpLocks/>
          </p:cNvGrpSpPr>
          <p:nvPr/>
        </p:nvGrpSpPr>
        <p:grpSpPr bwMode="auto">
          <a:xfrm>
            <a:off x="1833563" y="2224088"/>
            <a:ext cx="381000" cy="381000"/>
            <a:chOff x="2078" y="1680"/>
            <a:chExt cx="1615" cy="1615"/>
          </a:xfrm>
        </p:grpSpPr>
        <p:sp>
          <p:nvSpPr>
            <p:cNvPr id="6165"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166"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5" name="Oval 5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fr-FR">
                <a:latin typeface="Arial" charset="0"/>
                <a:cs typeface="Arial" charset="0"/>
              </a:endParaRPr>
            </a:p>
          </p:txBody>
        </p:sp>
        <p:sp>
          <p:nvSpPr>
            <p:cNvPr id="6168"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69" name="Oval 5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fr-FR">
                <a:latin typeface="Arial" charset="0"/>
                <a:cs typeface="Arial" charset="0"/>
              </a:endParaRPr>
            </a:p>
          </p:txBody>
        </p:sp>
        <p:sp>
          <p:nvSpPr>
            <p:cNvPr id="6170" name="Oval 59"/>
            <p:cNvSpPr>
              <a:spLocks noChangeArrowheads="1"/>
            </p:cNvSpPr>
            <p:nvPr/>
          </p:nvSpPr>
          <p:spPr bwMode="gray">
            <a:xfrm>
              <a:off x="2337" y="1939"/>
              <a:ext cx="1096" cy="1098"/>
            </a:xfrm>
            <a:prstGeom prst="ellipse">
              <a:avLst/>
            </a:prstGeom>
            <a:gradFill rotWithShape="0">
              <a:gsLst>
                <a:gs pos="0">
                  <a:srgbClr val="FF00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133"/>
                                        </p:tgtEl>
                                        <p:attrNameLst>
                                          <p:attrName>style.visibility</p:attrName>
                                        </p:attrNameLst>
                                      </p:cBhvr>
                                      <p:to>
                                        <p:strVal val="visible"/>
                                      </p:to>
                                    </p:set>
                                    <p:anim from="(-#ppt_w/2)" to="(#ppt_x)" calcmode="lin" valueType="num">
                                      <p:cBhvr>
                                        <p:cTn id="7" dur="600" fill="hold">
                                          <p:stCondLst>
                                            <p:cond delay="0"/>
                                          </p:stCondLst>
                                        </p:cTn>
                                        <p:tgtEl>
                                          <p:spTgt spid="5133"/>
                                        </p:tgtEl>
                                        <p:attrNameLst>
                                          <p:attrName>ppt_x</p:attrName>
                                        </p:attrNameLst>
                                      </p:cBhvr>
                                    </p:anim>
                                    <p:anim from="0" to="-1.0" calcmode="lin" valueType="num">
                                      <p:cBhvr>
                                        <p:cTn id="8" dur="200" decel="50000" autoRev="1" fill="hold">
                                          <p:stCondLst>
                                            <p:cond delay="600"/>
                                          </p:stCondLst>
                                        </p:cTn>
                                        <p:tgtEl>
                                          <p:spTgt spid="5133"/>
                                        </p:tgtEl>
                                        <p:attrNameLst>
                                          <p:attrName>xshear</p:attrName>
                                        </p:attrNameLst>
                                      </p:cBhvr>
                                    </p:anim>
                                    <p:animScale>
                                      <p:cBhvr>
                                        <p:cTn id="9" dur="200" decel="100000" autoRev="1" fill="hold">
                                          <p:stCondLst>
                                            <p:cond delay="600"/>
                                          </p:stCondLst>
                                        </p:cTn>
                                        <p:tgtEl>
                                          <p:spTgt spid="5133"/>
                                        </p:tgtEl>
                                      </p:cBhvr>
                                      <p:from x="100000" y="100000"/>
                                      <p:to x="80000" y="100000"/>
                                    </p:animScale>
                                    <p:anim by="(#ppt_h/3+#ppt_w*0.1)" calcmode="lin" valueType="num">
                                      <p:cBhvr additive="sum">
                                        <p:cTn id="10" dur="200" decel="100000" autoRev="1" fill="hold">
                                          <p:stCondLst>
                                            <p:cond delay="600"/>
                                          </p:stCondLst>
                                        </p:cTn>
                                        <p:tgtEl>
                                          <p:spTgt spid="5133"/>
                                        </p:tgtEl>
                                        <p:attrNameLst>
                                          <p:attrName>ppt_x</p:attrName>
                                        </p:attrNameLst>
                                      </p:cBhvr>
                                    </p:anim>
                                  </p:childTnLst>
                                </p:cTn>
                              </p:par>
                            </p:childTnLst>
                          </p:cTn>
                        </p:par>
                        <p:par>
                          <p:cTn id="11" fill="hold" nodeType="afterGroup">
                            <p:stCondLst>
                              <p:cond delay="1000"/>
                            </p:stCondLst>
                            <p:childTnLst>
                              <p:par>
                                <p:cTn id="12" presetID="34" presetClass="entr" presetSubtype="0" fill="hold" grpId="0" nodeType="afterEffect">
                                  <p:stCondLst>
                                    <p:cond delay="0"/>
                                  </p:stCondLst>
                                  <p:childTnLst>
                                    <p:set>
                                      <p:cBhvr>
                                        <p:cTn id="13" dur="1" fill="hold">
                                          <p:stCondLst>
                                            <p:cond delay="0"/>
                                          </p:stCondLst>
                                        </p:cTn>
                                        <p:tgtEl>
                                          <p:spTgt spid="5139"/>
                                        </p:tgtEl>
                                        <p:attrNameLst>
                                          <p:attrName>style.visibility</p:attrName>
                                        </p:attrNameLst>
                                      </p:cBhvr>
                                      <p:to>
                                        <p:strVal val="visible"/>
                                      </p:to>
                                    </p:set>
                                    <p:anim from="(-#ppt_w/2)" to="(#ppt_x)" calcmode="lin" valueType="num">
                                      <p:cBhvr>
                                        <p:cTn id="14" dur="600" fill="hold">
                                          <p:stCondLst>
                                            <p:cond delay="0"/>
                                          </p:stCondLst>
                                        </p:cTn>
                                        <p:tgtEl>
                                          <p:spTgt spid="5139"/>
                                        </p:tgtEl>
                                        <p:attrNameLst>
                                          <p:attrName>ppt_x</p:attrName>
                                        </p:attrNameLst>
                                      </p:cBhvr>
                                    </p:anim>
                                    <p:anim from="0" to="-1.0" calcmode="lin" valueType="num">
                                      <p:cBhvr>
                                        <p:cTn id="15" dur="200" decel="50000" autoRev="1" fill="hold">
                                          <p:stCondLst>
                                            <p:cond delay="600"/>
                                          </p:stCondLst>
                                        </p:cTn>
                                        <p:tgtEl>
                                          <p:spTgt spid="5139"/>
                                        </p:tgtEl>
                                        <p:attrNameLst>
                                          <p:attrName>xshear</p:attrName>
                                        </p:attrNameLst>
                                      </p:cBhvr>
                                    </p:anim>
                                    <p:animScale>
                                      <p:cBhvr>
                                        <p:cTn id="16" dur="200" decel="100000" autoRev="1" fill="hold">
                                          <p:stCondLst>
                                            <p:cond delay="600"/>
                                          </p:stCondLst>
                                        </p:cTn>
                                        <p:tgtEl>
                                          <p:spTgt spid="5139"/>
                                        </p:tgtEl>
                                      </p:cBhvr>
                                      <p:from x="100000" y="100000"/>
                                      <p:to x="80000" y="100000"/>
                                    </p:animScale>
                                    <p:anim by="(#ppt_h/3+#ppt_w*0.1)" calcmode="lin" valueType="num">
                                      <p:cBhvr additive="sum">
                                        <p:cTn id="17" dur="200" decel="100000" autoRev="1" fill="hold">
                                          <p:stCondLst>
                                            <p:cond delay="600"/>
                                          </p:stCondLst>
                                        </p:cTn>
                                        <p:tgtEl>
                                          <p:spTgt spid="5139"/>
                                        </p:tgtEl>
                                        <p:attrNameLst>
                                          <p:attrName>ppt_x</p:attrName>
                                        </p:attrNameLst>
                                      </p:cBhvr>
                                    </p:anim>
                                  </p:childTnLst>
                                </p:cTn>
                              </p:par>
                            </p:childTnLst>
                          </p:cTn>
                        </p:par>
                        <p:par>
                          <p:cTn id="18" fill="hold" nodeType="afterGroup">
                            <p:stCondLst>
                              <p:cond delay="2000"/>
                            </p:stCondLst>
                            <p:childTnLst>
                              <p:par>
                                <p:cTn id="19" presetID="34" presetClass="entr" presetSubtype="0" fill="hold" grpId="0" nodeType="afterEffect">
                                  <p:stCondLst>
                                    <p:cond delay="0"/>
                                  </p:stCondLst>
                                  <p:childTnLst>
                                    <p:set>
                                      <p:cBhvr>
                                        <p:cTn id="20" dur="1" fill="hold">
                                          <p:stCondLst>
                                            <p:cond delay="0"/>
                                          </p:stCondLst>
                                        </p:cTn>
                                        <p:tgtEl>
                                          <p:spTgt spid="5132"/>
                                        </p:tgtEl>
                                        <p:attrNameLst>
                                          <p:attrName>style.visibility</p:attrName>
                                        </p:attrNameLst>
                                      </p:cBhvr>
                                      <p:to>
                                        <p:strVal val="visible"/>
                                      </p:to>
                                    </p:set>
                                    <p:anim from="(-#ppt_w/2)" to="(#ppt_x)" calcmode="lin" valueType="num">
                                      <p:cBhvr>
                                        <p:cTn id="21" dur="600" fill="hold">
                                          <p:stCondLst>
                                            <p:cond delay="0"/>
                                          </p:stCondLst>
                                        </p:cTn>
                                        <p:tgtEl>
                                          <p:spTgt spid="5132"/>
                                        </p:tgtEl>
                                        <p:attrNameLst>
                                          <p:attrName>ppt_x</p:attrName>
                                        </p:attrNameLst>
                                      </p:cBhvr>
                                    </p:anim>
                                    <p:anim from="0" to="-1.0" calcmode="lin" valueType="num">
                                      <p:cBhvr>
                                        <p:cTn id="22" dur="200" decel="50000" autoRev="1" fill="hold">
                                          <p:stCondLst>
                                            <p:cond delay="600"/>
                                          </p:stCondLst>
                                        </p:cTn>
                                        <p:tgtEl>
                                          <p:spTgt spid="5132"/>
                                        </p:tgtEl>
                                        <p:attrNameLst>
                                          <p:attrName>xshear</p:attrName>
                                        </p:attrNameLst>
                                      </p:cBhvr>
                                    </p:anim>
                                    <p:animScale>
                                      <p:cBhvr>
                                        <p:cTn id="23" dur="200" decel="100000" autoRev="1" fill="hold">
                                          <p:stCondLst>
                                            <p:cond delay="600"/>
                                          </p:stCondLst>
                                        </p:cTn>
                                        <p:tgtEl>
                                          <p:spTgt spid="5132"/>
                                        </p:tgtEl>
                                      </p:cBhvr>
                                      <p:from x="100000" y="100000"/>
                                      <p:to x="80000" y="100000"/>
                                    </p:animScale>
                                    <p:anim by="(#ppt_h/3+#ppt_w*0.1)" calcmode="lin" valueType="num">
                                      <p:cBhvr additive="sum">
                                        <p:cTn id="24" dur="200" decel="100000" autoRev="1" fill="hold">
                                          <p:stCondLst>
                                            <p:cond delay="600"/>
                                          </p:stCondLst>
                                        </p:cTn>
                                        <p:tgtEl>
                                          <p:spTgt spid="5132"/>
                                        </p:tgtEl>
                                        <p:attrNameLst>
                                          <p:attrName>ppt_x</p:attrName>
                                        </p:attrNameLst>
                                      </p:cBhvr>
                                    </p:anim>
                                  </p:childTnLst>
                                </p:cTn>
                              </p:par>
                            </p:childTnLst>
                          </p:cTn>
                        </p:par>
                        <p:par>
                          <p:cTn id="25" fill="hold" nodeType="afterGroup">
                            <p:stCondLst>
                              <p:cond delay="3000"/>
                            </p:stCondLst>
                            <p:childTnLst>
                              <p:par>
                                <p:cTn id="26" presetID="34" presetClass="entr" presetSubtype="0" fill="hold" grpId="0" nodeType="afterEffect">
                                  <p:stCondLst>
                                    <p:cond delay="0"/>
                                  </p:stCondLst>
                                  <p:childTnLst>
                                    <p:set>
                                      <p:cBhvr>
                                        <p:cTn id="27" dur="1" fill="hold">
                                          <p:stCondLst>
                                            <p:cond delay="0"/>
                                          </p:stCondLst>
                                        </p:cTn>
                                        <p:tgtEl>
                                          <p:spTgt spid="5131"/>
                                        </p:tgtEl>
                                        <p:attrNameLst>
                                          <p:attrName>style.visibility</p:attrName>
                                        </p:attrNameLst>
                                      </p:cBhvr>
                                      <p:to>
                                        <p:strVal val="visible"/>
                                      </p:to>
                                    </p:set>
                                    <p:anim from="(-#ppt_w/2)" to="(#ppt_x)" calcmode="lin" valueType="num">
                                      <p:cBhvr>
                                        <p:cTn id="28" dur="600" fill="hold">
                                          <p:stCondLst>
                                            <p:cond delay="0"/>
                                          </p:stCondLst>
                                        </p:cTn>
                                        <p:tgtEl>
                                          <p:spTgt spid="5131"/>
                                        </p:tgtEl>
                                        <p:attrNameLst>
                                          <p:attrName>ppt_x</p:attrName>
                                        </p:attrNameLst>
                                      </p:cBhvr>
                                    </p:anim>
                                    <p:anim from="0" to="-1.0" calcmode="lin" valueType="num">
                                      <p:cBhvr>
                                        <p:cTn id="29" dur="200" decel="50000" autoRev="1" fill="hold">
                                          <p:stCondLst>
                                            <p:cond delay="600"/>
                                          </p:stCondLst>
                                        </p:cTn>
                                        <p:tgtEl>
                                          <p:spTgt spid="5131"/>
                                        </p:tgtEl>
                                        <p:attrNameLst>
                                          <p:attrName>xshear</p:attrName>
                                        </p:attrNameLst>
                                      </p:cBhvr>
                                    </p:anim>
                                    <p:animScale>
                                      <p:cBhvr>
                                        <p:cTn id="30" dur="200" decel="100000" autoRev="1" fill="hold">
                                          <p:stCondLst>
                                            <p:cond delay="600"/>
                                          </p:stCondLst>
                                        </p:cTn>
                                        <p:tgtEl>
                                          <p:spTgt spid="5131"/>
                                        </p:tgtEl>
                                      </p:cBhvr>
                                      <p:from x="100000" y="100000"/>
                                      <p:to x="80000" y="100000"/>
                                    </p:animScale>
                                    <p:anim by="(#ppt_h/3+#ppt_w*0.1)" calcmode="lin" valueType="num">
                                      <p:cBhvr additive="sum">
                                        <p:cTn id="31" dur="200" decel="100000" autoRev="1" fill="hold">
                                          <p:stCondLst>
                                            <p:cond delay="600"/>
                                          </p:stCondLst>
                                        </p:cTn>
                                        <p:tgtEl>
                                          <p:spTgt spid="5131"/>
                                        </p:tgtEl>
                                        <p:attrNameLst>
                                          <p:attrName>ppt_x</p:attrName>
                                        </p:attrNameLst>
                                      </p:cBhvr>
                                    </p:anim>
                                  </p:childTnLst>
                                </p:cTn>
                              </p:par>
                            </p:childTnLst>
                          </p:cTn>
                        </p:par>
                        <p:par>
                          <p:cTn id="32" fill="hold" nodeType="afterGroup">
                            <p:stCondLst>
                              <p:cond delay="4000"/>
                            </p:stCondLst>
                            <p:childTnLst>
                              <p:par>
                                <p:cTn id="33" presetID="34" presetClass="entr" presetSubtype="0" fill="hold" grpId="0" nodeType="afterEffect">
                                  <p:stCondLst>
                                    <p:cond delay="0"/>
                                  </p:stCondLst>
                                  <p:childTnLst>
                                    <p:set>
                                      <p:cBhvr>
                                        <p:cTn id="34" dur="1" fill="hold">
                                          <p:stCondLst>
                                            <p:cond delay="0"/>
                                          </p:stCondLst>
                                        </p:cTn>
                                        <p:tgtEl>
                                          <p:spTgt spid="5130"/>
                                        </p:tgtEl>
                                        <p:attrNameLst>
                                          <p:attrName>style.visibility</p:attrName>
                                        </p:attrNameLst>
                                      </p:cBhvr>
                                      <p:to>
                                        <p:strVal val="visible"/>
                                      </p:to>
                                    </p:set>
                                    <p:anim from="(-#ppt_w/2)" to="(#ppt_x)" calcmode="lin" valueType="num">
                                      <p:cBhvr>
                                        <p:cTn id="35" dur="600" fill="hold">
                                          <p:stCondLst>
                                            <p:cond delay="0"/>
                                          </p:stCondLst>
                                        </p:cTn>
                                        <p:tgtEl>
                                          <p:spTgt spid="5130"/>
                                        </p:tgtEl>
                                        <p:attrNameLst>
                                          <p:attrName>ppt_x</p:attrName>
                                        </p:attrNameLst>
                                      </p:cBhvr>
                                    </p:anim>
                                    <p:anim from="0" to="-1.0" calcmode="lin" valueType="num">
                                      <p:cBhvr>
                                        <p:cTn id="36" dur="200" decel="50000" autoRev="1" fill="hold">
                                          <p:stCondLst>
                                            <p:cond delay="600"/>
                                          </p:stCondLst>
                                        </p:cTn>
                                        <p:tgtEl>
                                          <p:spTgt spid="5130"/>
                                        </p:tgtEl>
                                        <p:attrNameLst>
                                          <p:attrName>xshear</p:attrName>
                                        </p:attrNameLst>
                                      </p:cBhvr>
                                    </p:anim>
                                    <p:animScale>
                                      <p:cBhvr>
                                        <p:cTn id="37" dur="200" decel="100000" autoRev="1" fill="hold">
                                          <p:stCondLst>
                                            <p:cond delay="600"/>
                                          </p:stCondLst>
                                        </p:cTn>
                                        <p:tgtEl>
                                          <p:spTgt spid="5130"/>
                                        </p:tgtEl>
                                      </p:cBhvr>
                                      <p:from x="100000" y="100000"/>
                                      <p:to x="80000" y="100000"/>
                                    </p:animScale>
                                    <p:anim by="(#ppt_h/3+#ppt_w*0.1)" calcmode="lin" valueType="num">
                                      <p:cBhvr additive="sum">
                                        <p:cTn id="38" dur="200" decel="100000" autoRev="1" fill="hold">
                                          <p:stCondLst>
                                            <p:cond delay="600"/>
                                          </p:stCondLst>
                                        </p:cTn>
                                        <p:tgtEl>
                                          <p:spTgt spid="5130"/>
                                        </p:tgtEl>
                                        <p:attrNameLst>
                                          <p:attrName>ppt_x</p:attrName>
                                        </p:attrNameLst>
                                      </p:cBhvr>
                                    </p:anim>
                                  </p:childTnLst>
                                </p:cTn>
                              </p:par>
                            </p:childTnLst>
                          </p:cTn>
                        </p:par>
                        <p:par>
                          <p:cTn id="39" fill="hold" nodeType="afterGroup">
                            <p:stCondLst>
                              <p:cond delay="5000"/>
                            </p:stCondLst>
                            <p:childTnLst>
                              <p:par>
                                <p:cTn id="40" presetID="34" presetClass="entr" presetSubtype="0" fill="hold" grpId="0" nodeType="afterEffect">
                                  <p:stCondLst>
                                    <p:cond delay="0"/>
                                  </p:stCondLst>
                                  <p:childTnLst>
                                    <p:set>
                                      <p:cBhvr>
                                        <p:cTn id="41" dur="1" fill="hold">
                                          <p:stCondLst>
                                            <p:cond delay="0"/>
                                          </p:stCondLst>
                                        </p:cTn>
                                        <p:tgtEl>
                                          <p:spTgt spid="5129"/>
                                        </p:tgtEl>
                                        <p:attrNameLst>
                                          <p:attrName>style.visibility</p:attrName>
                                        </p:attrNameLst>
                                      </p:cBhvr>
                                      <p:to>
                                        <p:strVal val="visible"/>
                                      </p:to>
                                    </p:set>
                                    <p:anim from="(-#ppt_w/2)" to="(#ppt_x)" calcmode="lin" valueType="num">
                                      <p:cBhvr>
                                        <p:cTn id="42" dur="600" fill="hold">
                                          <p:stCondLst>
                                            <p:cond delay="0"/>
                                          </p:stCondLst>
                                        </p:cTn>
                                        <p:tgtEl>
                                          <p:spTgt spid="5129"/>
                                        </p:tgtEl>
                                        <p:attrNameLst>
                                          <p:attrName>ppt_x</p:attrName>
                                        </p:attrNameLst>
                                      </p:cBhvr>
                                    </p:anim>
                                    <p:anim from="0" to="-1.0" calcmode="lin" valueType="num">
                                      <p:cBhvr>
                                        <p:cTn id="43" dur="200" decel="50000" autoRev="1" fill="hold">
                                          <p:stCondLst>
                                            <p:cond delay="600"/>
                                          </p:stCondLst>
                                        </p:cTn>
                                        <p:tgtEl>
                                          <p:spTgt spid="5129"/>
                                        </p:tgtEl>
                                        <p:attrNameLst>
                                          <p:attrName>xshear</p:attrName>
                                        </p:attrNameLst>
                                      </p:cBhvr>
                                    </p:anim>
                                    <p:animScale>
                                      <p:cBhvr>
                                        <p:cTn id="44" dur="200" decel="100000" autoRev="1" fill="hold">
                                          <p:stCondLst>
                                            <p:cond delay="600"/>
                                          </p:stCondLst>
                                        </p:cTn>
                                        <p:tgtEl>
                                          <p:spTgt spid="5129"/>
                                        </p:tgtEl>
                                      </p:cBhvr>
                                      <p:from x="100000" y="100000"/>
                                      <p:to x="80000" y="100000"/>
                                    </p:animScale>
                                    <p:anim by="(#ppt_h/3+#ppt_w*0.1)" calcmode="lin" valueType="num">
                                      <p:cBhvr additive="sum">
                                        <p:cTn id="45" dur="200" decel="100000" autoRev="1" fill="hold">
                                          <p:stCondLst>
                                            <p:cond delay="600"/>
                                          </p:stCondLst>
                                        </p:cTn>
                                        <p:tgtEl>
                                          <p:spTgt spid="512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animBg="1"/>
      <p:bldP spid="5130" grpId="0" animBg="1"/>
      <p:bldP spid="5131" grpId="0" animBg="1"/>
      <p:bldP spid="5132" grpId="0" animBg="1"/>
      <p:bldP spid="5133" grpId="0" animBg="1"/>
      <p:bldP spid="51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 et principe</a:t>
            </a:r>
            <a:endParaRPr lang="fr-FR" dirty="0"/>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4</a:t>
            </a:fld>
            <a:endParaRPr lang="en-US" altLang="fr-FR"/>
          </a:p>
        </p:txBody>
      </p:sp>
      <p:pic>
        <p:nvPicPr>
          <p:cNvPr id="5" name="Picture 2"/>
          <p:cNvPicPr>
            <a:picLocks noGrp="1"/>
          </p:cNvPicPr>
          <p:nvPr>
            <p:ph idx="1"/>
          </p:nvPr>
        </p:nvPicPr>
        <p:blipFill>
          <a:blip r:embed="rId3"/>
          <a:srcRect/>
          <a:stretch>
            <a:fillRect/>
          </a:stretch>
        </p:blipFill>
        <p:spPr bwMode="auto">
          <a:xfrm>
            <a:off x="838200" y="1844824"/>
            <a:ext cx="8077200" cy="4294094"/>
          </a:xfrm>
          <a:prstGeom prst="rect">
            <a:avLst/>
          </a:prstGeom>
          <a:noFill/>
          <a:ln w="9525">
            <a:noFill/>
            <a:miter lim="800000"/>
            <a:headEnd/>
            <a:tailEnd/>
          </a:ln>
          <a:effectLst/>
        </p:spPr>
      </p:pic>
    </p:spTree>
    <p:extLst>
      <p:ext uri="{BB962C8B-B14F-4D97-AF65-F5344CB8AC3E}">
        <p14:creationId xmlns:p14="http://schemas.microsoft.com/office/powerpoint/2010/main" val="1532975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Ergonomie logicielle</a:t>
            </a:r>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5</a:t>
            </a:fld>
            <a:endParaRPr lang="en-US" altLang="fr-FR"/>
          </a:p>
        </p:txBody>
      </p:sp>
      <p:sp>
        <p:nvSpPr>
          <p:cNvPr id="6" name="Espace réservé du contenu 5"/>
          <p:cNvSpPr>
            <a:spLocks noGrp="1"/>
          </p:cNvSpPr>
          <p:nvPr>
            <p:ph idx="1"/>
          </p:nvPr>
        </p:nvSpPr>
        <p:spPr>
          <a:xfrm>
            <a:off x="868542" y="2060848"/>
            <a:ext cx="8077200" cy="5102225"/>
          </a:xfrm>
        </p:spPr>
        <p:txBody>
          <a:bodyPr/>
          <a:lstStyle/>
          <a:p>
            <a:pPr lvl="0"/>
            <a:r>
              <a:rPr lang="fr-FR" sz="2400" dirty="0"/>
              <a:t>Vise à adapter les logiciels à l’utilisateur </a:t>
            </a:r>
          </a:p>
          <a:p>
            <a:pPr lvl="3"/>
            <a:r>
              <a:rPr lang="fr-FR" dirty="0"/>
              <a:t>Pour diminuer les erreurs, le temps d’apprentissage.</a:t>
            </a:r>
          </a:p>
          <a:p>
            <a:pPr lvl="3"/>
            <a:r>
              <a:rPr lang="fr-FR" dirty="0"/>
              <a:t>Rendre les logiciels facilement utilisables.</a:t>
            </a:r>
          </a:p>
          <a:p>
            <a:r>
              <a:rPr lang="fr-FR" sz="2400" dirty="0" smtClean="0"/>
              <a:t>Exemple </a:t>
            </a:r>
            <a:endParaRPr lang="fr-FR" sz="2400" dirty="0"/>
          </a:p>
        </p:txBody>
      </p:sp>
    </p:spTree>
    <p:extLst>
      <p:ext uri="{BB962C8B-B14F-4D97-AF65-F5344CB8AC3E}">
        <p14:creationId xmlns:p14="http://schemas.microsoft.com/office/powerpoint/2010/main" val="1501763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Évaluer</a:t>
            </a:r>
            <a:r>
              <a:rPr lang="fr-FR" dirty="0" smtClean="0"/>
              <a:t>, </a:t>
            </a:r>
            <a:r>
              <a:rPr lang="fr-FR" dirty="0"/>
              <a:t>Quoi?</a:t>
            </a:r>
          </a:p>
        </p:txBody>
      </p:sp>
      <p:sp>
        <p:nvSpPr>
          <p:cNvPr id="3" name="Espace réservé du contenu 2"/>
          <p:cNvSpPr>
            <a:spLocks noGrp="1"/>
          </p:cNvSpPr>
          <p:nvPr>
            <p:ph idx="1"/>
          </p:nvPr>
        </p:nvSpPr>
        <p:spPr>
          <a:xfrm>
            <a:off x="1066800" y="1700808"/>
            <a:ext cx="8077200" cy="1138206"/>
          </a:xfrm>
        </p:spPr>
        <p:txBody>
          <a:bodyPr/>
          <a:lstStyle/>
          <a:p>
            <a:r>
              <a:rPr lang="fr-FR" sz="2400" dirty="0" smtClean="0"/>
              <a:t> </a:t>
            </a:r>
            <a:r>
              <a:rPr lang="fr-FR" sz="2400" dirty="0"/>
              <a:t>Fiabilité et qualité </a:t>
            </a:r>
            <a:r>
              <a:rPr lang="fr-FR" sz="2400" dirty="0" smtClean="0"/>
              <a:t>technique</a:t>
            </a:r>
          </a:p>
          <a:p>
            <a:r>
              <a:rPr lang="fr-FR" sz="2400" dirty="0" smtClean="0"/>
              <a:t> Utilisabilité</a:t>
            </a:r>
            <a:endParaRPr lang="fr-FR" sz="2400" b="0" dirty="0" smtClean="0"/>
          </a:p>
          <a:p>
            <a:pPr marL="0" lvl="0" indent="0">
              <a:buNone/>
            </a:pPr>
            <a:endParaRPr lang="fr-FR" sz="2400" b="0" dirty="0"/>
          </a:p>
          <a:p>
            <a:pPr marL="0" indent="0">
              <a:buNone/>
            </a:pPr>
            <a:endParaRPr lang="fr-FR" dirty="0" smtClean="0"/>
          </a:p>
          <a:p>
            <a:pPr marL="0" indent="0">
              <a:buNone/>
            </a:pPr>
            <a:endParaRPr lang="fr-FR" dirty="0"/>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6</a:t>
            </a:fld>
            <a:endParaRPr lang="en-US" altLang="fr-FR"/>
          </a:p>
        </p:txBody>
      </p:sp>
      <p:sp>
        <p:nvSpPr>
          <p:cNvPr id="7" name="ZoneTexte 6"/>
          <p:cNvSpPr txBox="1"/>
          <p:nvPr/>
        </p:nvSpPr>
        <p:spPr>
          <a:xfrm>
            <a:off x="1619672" y="2839014"/>
            <a:ext cx="6021288" cy="1846659"/>
          </a:xfrm>
          <a:prstGeom prst="rect">
            <a:avLst/>
          </a:prstGeom>
          <a:noFill/>
        </p:spPr>
        <p:txBody>
          <a:bodyPr wrap="square" rtlCol="0">
            <a:spAutoFit/>
          </a:bodyPr>
          <a:lstStyle/>
          <a:p>
            <a:pPr marL="400050" lvl="1" indent="0">
              <a:buNone/>
            </a:pPr>
            <a:r>
              <a:rPr lang="fr-FR" sz="2400" dirty="0"/>
              <a:t>Les critères de l’utilisabilité sont :</a:t>
            </a:r>
          </a:p>
          <a:p>
            <a:pPr marL="1257300" lvl="2" indent="-342900">
              <a:buFont typeface="Arial" panose="020B0604020202020204" pitchFamily="34" charset="0"/>
              <a:buChar char="•"/>
            </a:pPr>
            <a:r>
              <a:rPr lang="fr-FR" sz="2400" dirty="0"/>
              <a:t>L’efficacité </a:t>
            </a:r>
          </a:p>
          <a:p>
            <a:pPr marL="1257300" lvl="2" indent="-342900">
              <a:buFont typeface="Arial" panose="020B0604020202020204" pitchFamily="34" charset="0"/>
              <a:buChar char="•"/>
            </a:pPr>
            <a:r>
              <a:rPr lang="fr-FR" sz="2400" dirty="0"/>
              <a:t>L’efficience </a:t>
            </a:r>
          </a:p>
          <a:p>
            <a:pPr marL="1257300" lvl="2" indent="-342900">
              <a:buFont typeface="Arial" panose="020B0604020202020204" pitchFamily="34" charset="0"/>
              <a:buChar char="•"/>
            </a:pPr>
            <a:r>
              <a:rPr lang="fr-FR" sz="2400" dirty="0"/>
              <a:t>La satisfaction </a:t>
            </a:r>
            <a:endParaRPr lang="fr-FR" sz="2000" dirty="0"/>
          </a:p>
          <a:p>
            <a:endParaRPr lang="fr-FR" dirty="0"/>
          </a:p>
        </p:txBody>
      </p:sp>
      <p:sp>
        <p:nvSpPr>
          <p:cNvPr id="8" name="Espace réservé du contenu 2"/>
          <p:cNvSpPr txBox="1">
            <a:spLocks/>
          </p:cNvSpPr>
          <p:nvPr/>
        </p:nvSpPr>
        <p:spPr bwMode="auto">
          <a:xfrm>
            <a:off x="1143000" y="4685673"/>
            <a:ext cx="8077200" cy="113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latin typeface="+mn-lt"/>
              </a:defRPr>
            </a:lvl9pPr>
          </a:lstStyle>
          <a:p>
            <a:r>
              <a:rPr lang="fr-FR" sz="2400" dirty="0" smtClean="0"/>
              <a:t>Utilité</a:t>
            </a:r>
            <a:endParaRPr lang="fr-FR" sz="2400" dirty="0"/>
          </a:p>
          <a:p>
            <a:r>
              <a:rPr lang="fr-FR" sz="2400" dirty="0" smtClean="0"/>
              <a:t>Usages</a:t>
            </a:r>
            <a:endParaRPr lang="fr-FR" sz="2400" b="0" kern="0" dirty="0" smtClean="0"/>
          </a:p>
          <a:p>
            <a:pPr marL="0" indent="0">
              <a:buFont typeface="Wingdings" panose="05000000000000000000" pitchFamily="2" charset="2"/>
              <a:buNone/>
            </a:pPr>
            <a:endParaRPr lang="fr-FR" sz="2400" b="0" kern="0" dirty="0" smtClean="0"/>
          </a:p>
          <a:p>
            <a:pPr marL="0" indent="0">
              <a:buFont typeface="Wingdings" panose="05000000000000000000" pitchFamily="2" charset="2"/>
              <a:buNone/>
            </a:pPr>
            <a:endParaRPr lang="fr-FR" kern="0" dirty="0" smtClean="0"/>
          </a:p>
          <a:p>
            <a:pPr marL="0" indent="0">
              <a:buFont typeface="Wingdings" panose="05000000000000000000" pitchFamily="2" charset="2"/>
              <a:buNone/>
            </a:pPr>
            <a:endParaRPr lang="fr-FR" kern="0" dirty="0"/>
          </a:p>
        </p:txBody>
      </p:sp>
    </p:spTree>
    <p:extLst>
      <p:ext uri="{BB962C8B-B14F-4D97-AF65-F5344CB8AC3E}">
        <p14:creationId xmlns:p14="http://schemas.microsoft.com/office/powerpoint/2010/main" val="3779947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Évaluer</a:t>
            </a:r>
            <a:r>
              <a:rPr lang="fr-FR" dirty="0"/>
              <a:t>, quand ??</a:t>
            </a:r>
          </a:p>
        </p:txBody>
      </p:sp>
      <p:sp>
        <p:nvSpPr>
          <p:cNvPr id="3" name="Espace réservé du contenu 2"/>
          <p:cNvSpPr>
            <a:spLocks noGrp="1"/>
          </p:cNvSpPr>
          <p:nvPr>
            <p:ph idx="1"/>
          </p:nvPr>
        </p:nvSpPr>
        <p:spPr>
          <a:xfrm>
            <a:off x="1066800" y="2132856"/>
            <a:ext cx="8077200" cy="2353816"/>
          </a:xfrm>
        </p:spPr>
        <p:txBody>
          <a:bodyPr/>
          <a:lstStyle/>
          <a:p>
            <a:r>
              <a:rPr lang="fr-FR" b="0" dirty="0"/>
              <a:t>En cours de conception </a:t>
            </a:r>
          </a:p>
          <a:p>
            <a:r>
              <a:rPr lang="fr-FR" b="0" dirty="0"/>
              <a:t>En cours de réalisation </a:t>
            </a:r>
          </a:p>
          <a:p>
            <a:r>
              <a:rPr lang="fr-FR" b="0" dirty="0"/>
              <a:t>En cours de diffusion </a:t>
            </a:r>
          </a:p>
          <a:p>
            <a:r>
              <a:rPr lang="fr-FR" b="0" dirty="0"/>
              <a:t>Avant un achat </a:t>
            </a:r>
          </a:p>
          <a:p>
            <a:endParaRPr lang="fr-FR" dirty="0"/>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7</a:t>
            </a:fld>
            <a:endParaRPr lang="en-US" altLang="fr-FR"/>
          </a:p>
        </p:txBody>
      </p:sp>
    </p:spTree>
    <p:extLst>
      <p:ext uri="{BB962C8B-B14F-4D97-AF65-F5344CB8AC3E}">
        <p14:creationId xmlns:p14="http://schemas.microsoft.com/office/powerpoint/2010/main" val="3952556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Méthodes </a:t>
            </a:r>
            <a:r>
              <a:rPr lang="fr-FR" dirty="0" smtClean="0"/>
              <a:t>d’</a:t>
            </a:r>
            <a:r>
              <a:rPr lang="fr-FR" dirty="0"/>
              <a:t>é</a:t>
            </a:r>
            <a:r>
              <a:rPr lang="fr-FR" dirty="0" smtClean="0"/>
              <a:t>valuation</a:t>
            </a:r>
            <a:endParaRPr lang="fr-FR" dirty="0"/>
          </a:p>
        </p:txBody>
      </p:sp>
      <p:sp>
        <p:nvSpPr>
          <p:cNvPr id="3" name="Espace réservé du contenu 2"/>
          <p:cNvSpPr>
            <a:spLocks noGrp="1"/>
          </p:cNvSpPr>
          <p:nvPr>
            <p:ph idx="1"/>
          </p:nvPr>
        </p:nvSpPr>
        <p:spPr>
          <a:xfrm>
            <a:off x="1066800" y="2852936"/>
            <a:ext cx="8077200" cy="5102225"/>
          </a:xfrm>
        </p:spPr>
        <p:txBody>
          <a:bodyPr/>
          <a:lstStyle/>
          <a:p>
            <a:r>
              <a:rPr lang="fr-FR" dirty="0"/>
              <a:t>Méthodes </a:t>
            </a:r>
            <a:r>
              <a:rPr lang="fr-FR" dirty="0" smtClean="0"/>
              <a:t>sommatives</a:t>
            </a:r>
          </a:p>
          <a:p>
            <a:r>
              <a:rPr lang="fr-FR" dirty="0"/>
              <a:t>Méthodes formatives </a:t>
            </a:r>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8</a:t>
            </a:fld>
            <a:endParaRPr lang="en-US" altLang="fr-FR"/>
          </a:p>
        </p:txBody>
      </p:sp>
    </p:spTree>
    <p:extLst>
      <p:ext uri="{BB962C8B-B14F-4D97-AF65-F5344CB8AC3E}">
        <p14:creationId xmlns:p14="http://schemas.microsoft.com/office/powerpoint/2010/main" val="1955227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6800" y="2852937"/>
            <a:ext cx="6673552" cy="720080"/>
          </a:xfrm>
        </p:spPr>
        <p:txBody>
          <a:bodyPr/>
          <a:lstStyle/>
          <a:p>
            <a:r>
              <a:rPr lang="fr-FR" dirty="0"/>
              <a:t>Méthodes </a:t>
            </a:r>
            <a:r>
              <a:rPr lang="fr-FR" dirty="0" smtClean="0"/>
              <a:t>sommatives</a:t>
            </a:r>
          </a:p>
        </p:txBody>
      </p:sp>
      <p:sp>
        <p:nvSpPr>
          <p:cNvPr id="4" name="Espace réservé du numéro de diapositive 3"/>
          <p:cNvSpPr>
            <a:spLocks noGrp="1"/>
          </p:cNvSpPr>
          <p:nvPr>
            <p:ph type="sldNum" sz="quarter" idx="11"/>
          </p:nvPr>
        </p:nvSpPr>
        <p:spPr/>
        <p:txBody>
          <a:bodyPr/>
          <a:lstStyle/>
          <a:p>
            <a:fld id="{62C6F017-4D88-47D0-93A4-7FEDC648AC61}" type="slidenum">
              <a:rPr lang="en-US" altLang="fr-FR" smtClean="0"/>
              <a:pPr/>
              <a:t>9</a:t>
            </a:fld>
            <a:endParaRPr lang="en-US" altLang="fr-FR"/>
          </a:p>
        </p:txBody>
      </p:sp>
      <p:sp>
        <p:nvSpPr>
          <p:cNvPr id="5" name="Titre 4"/>
          <p:cNvSpPr>
            <a:spLocks noGrp="1"/>
          </p:cNvSpPr>
          <p:nvPr>
            <p:ph type="title"/>
          </p:nvPr>
        </p:nvSpPr>
        <p:spPr/>
        <p:txBody>
          <a:bodyPr/>
          <a:lstStyle/>
          <a:p>
            <a:endParaRPr lang="fr-FR"/>
          </a:p>
        </p:txBody>
      </p:sp>
    </p:spTree>
    <p:extLst>
      <p:ext uri="{BB962C8B-B14F-4D97-AF65-F5344CB8AC3E}">
        <p14:creationId xmlns:p14="http://schemas.microsoft.com/office/powerpoint/2010/main" val="75862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5.55556E-7 -3.7037E-6 L 0.10868 -0.38426 " pathEditMode="relative" rAng="0" ptsTypes="AA">
                                      <p:cBhvr>
                                        <p:cTn id="6" dur="2000" fill="hold"/>
                                        <p:tgtEl>
                                          <p:spTgt spid="3">
                                            <p:txEl>
                                              <p:pRg st="0" end="0"/>
                                            </p:txEl>
                                          </p:spTgt>
                                        </p:tgtEl>
                                        <p:attrNameLst>
                                          <p:attrName>ppt_x</p:attrName>
                                          <p:attrName>ppt_y</p:attrName>
                                        </p:attrNameLst>
                                      </p:cBhvr>
                                      <p:rCtr x="5434" y="-192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030TGp">
  <a:themeElements>
    <a:clrScheme name="1_021TGp_bizmedical_light 3">
      <a:dk1>
        <a:srgbClr val="000066"/>
      </a:dk1>
      <a:lt1>
        <a:srgbClr val="FFFFFF"/>
      </a:lt1>
      <a:dk2>
        <a:srgbClr val="1C74CC"/>
      </a:dk2>
      <a:lt2>
        <a:srgbClr val="B2B2B2"/>
      </a:lt2>
      <a:accent1>
        <a:srgbClr val="A2CCFA"/>
      </a:accent1>
      <a:accent2>
        <a:srgbClr val="E26052"/>
      </a:accent2>
      <a:accent3>
        <a:srgbClr val="FFFFFF"/>
      </a:accent3>
      <a:accent4>
        <a:srgbClr val="000056"/>
      </a:accent4>
      <a:accent5>
        <a:srgbClr val="CEE2FC"/>
      </a:accent5>
      <a:accent6>
        <a:srgbClr val="CD5649"/>
      </a:accent6>
      <a:hlink>
        <a:srgbClr val="3FA3DB"/>
      </a:hlink>
      <a:folHlink>
        <a:srgbClr val="2C98A0"/>
      </a:folHlink>
    </a:clrScheme>
    <a:fontScheme name="1_021TGp_bizmedical_light">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pitchFamily="34" charset="0"/>
          </a:defRPr>
        </a:defPPr>
      </a:lstStyle>
      <a:style>
        <a:lnRef idx="2">
          <a:schemeClr val="accent2"/>
        </a:lnRef>
        <a:fillRef idx="1">
          <a:schemeClr val="lt1"/>
        </a:fillRef>
        <a:effectRef idx="0">
          <a:schemeClr val="accent2"/>
        </a:effectRef>
        <a:fontRef idx="minor">
          <a:schemeClr val="dk1"/>
        </a:fontRef>
      </a:style>
    </a:spDef>
    <a:lnDef>
      <a:spPr bwMode="auto">
        <a:ln>
          <a:headEnd type="none" w="med" len="med"/>
          <a:tailEnd type="arrow"/>
        </a:ln>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1_021TGp_bizmedical_light 1">
        <a:dk1>
          <a:srgbClr val="000066"/>
        </a:dk1>
        <a:lt1>
          <a:srgbClr val="FFFFFF"/>
        </a:lt1>
        <a:dk2>
          <a:srgbClr val="1EA491"/>
        </a:dk2>
        <a:lt2>
          <a:srgbClr val="B2B2B2"/>
        </a:lt2>
        <a:accent1>
          <a:srgbClr val="A3D5A8"/>
        </a:accent1>
        <a:accent2>
          <a:srgbClr val="99CC00"/>
        </a:accent2>
        <a:accent3>
          <a:srgbClr val="FFFFFF"/>
        </a:accent3>
        <a:accent4>
          <a:srgbClr val="000056"/>
        </a:accent4>
        <a:accent5>
          <a:srgbClr val="CEE7D1"/>
        </a:accent5>
        <a:accent6>
          <a:srgbClr val="8AB900"/>
        </a:accent6>
        <a:hlink>
          <a:srgbClr val="6CAE87"/>
        </a:hlink>
        <a:folHlink>
          <a:srgbClr val="386B21"/>
        </a:folHlink>
      </a:clrScheme>
      <a:clrMap bg1="lt1" tx1="dk1" bg2="lt2" tx2="dk2" accent1="accent1" accent2="accent2" accent3="accent3" accent4="accent4" accent5="accent5" accent6="accent6" hlink="hlink" folHlink="folHlink"/>
    </a:extraClrScheme>
    <a:extraClrScheme>
      <a:clrScheme name="1_021TGp_bizmedical_light 2">
        <a:dk1>
          <a:srgbClr val="000066"/>
        </a:dk1>
        <a:lt1>
          <a:srgbClr val="FFFFFF"/>
        </a:lt1>
        <a:dk2>
          <a:srgbClr val="1074A6"/>
        </a:dk2>
        <a:lt2>
          <a:srgbClr val="B2B2B2"/>
        </a:lt2>
        <a:accent1>
          <a:srgbClr val="96DAF2"/>
        </a:accent1>
        <a:accent2>
          <a:srgbClr val="D98E5B"/>
        </a:accent2>
        <a:accent3>
          <a:srgbClr val="FFFFFF"/>
        </a:accent3>
        <a:accent4>
          <a:srgbClr val="000056"/>
        </a:accent4>
        <a:accent5>
          <a:srgbClr val="C9EAF7"/>
        </a:accent5>
        <a:accent6>
          <a:srgbClr val="C48052"/>
        </a:accent6>
        <a:hlink>
          <a:srgbClr val="6847D3"/>
        </a:hlink>
        <a:folHlink>
          <a:srgbClr val="00CC99"/>
        </a:folHlink>
      </a:clrScheme>
      <a:clrMap bg1="lt1" tx1="dk1" bg2="lt2" tx2="dk2" accent1="accent1" accent2="accent2" accent3="accent3" accent4="accent4" accent5="accent5" accent6="accent6" hlink="hlink" folHlink="folHlink"/>
    </a:extraClrScheme>
    <a:extraClrScheme>
      <a:clrScheme name="1_021TGp_bizmedical_light 3">
        <a:dk1>
          <a:srgbClr val="000066"/>
        </a:dk1>
        <a:lt1>
          <a:srgbClr val="FFFFFF"/>
        </a:lt1>
        <a:dk2>
          <a:srgbClr val="1C74CC"/>
        </a:dk2>
        <a:lt2>
          <a:srgbClr val="B2B2B2"/>
        </a:lt2>
        <a:accent1>
          <a:srgbClr val="A2CCFA"/>
        </a:accent1>
        <a:accent2>
          <a:srgbClr val="E26052"/>
        </a:accent2>
        <a:accent3>
          <a:srgbClr val="FFFFFF"/>
        </a:accent3>
        <a:accent4>
          <a:srgbClr val="000056"/>
        </a:accent4>
        <a:accent5>
          <a:srgbClr val="CEE2FC"/>
        </a:accent5>
        <a:accent6>
          <a:srgbClr val="CD5649"/>
        </a:accent6>
        <a:hlink>
          <a:srgbClr val="3FA3DB"/>
        </a:hlink>
        <a:folHlink>
          <a:srgbClr val="2C98A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db2004c019l">
  <a:themeElements>
    <a:clrScheme name="sample 3">
      <a:dk1>
        <a:srgbClr val="000066"/>
      </a:dk1>
      <a:lt1>
        <a:srgbClr val="FFFFFF"/>
      </a:lt1>
      <a:dk2>
        <a:srgbClr val="58A252"/>
      </a:dk2>
      <a:lt2>
        <a:srgbClr val="B2B2B2"/>
      </a:lt2>
      <a:accent1>
        <a:srgbClr val="0066FF"/>
      </a:accent1>
      <a:accent2>
        <a:srgbClr val="2C95A0"/>
      </a:accent2>
      <a:accent3>
        <a:srgbClr val="FFFFFF"/>
      </a:accent3>
      <a:accent4>
        <a:srgbClr val="000056"/>
      </a:accent4>
      <a:accent5>
        <a:srgbClr val="AAB8FF"/>
      </a:accent5>
      <a:accent6>
        <a:srgbClr val="278791"/>
      </a:accent6>
      <a:hlink>
        <a:srgbClr val="35BBE5"/>
      </a:hlink>
      <a:folHlink>
        <a:srgbClr val="872ECA"/>
      </a:folHlink>
    </a:clrScheme>
    <a:fontScheme name="sampl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000066"/>
        </a:dk1>
        <a:lt1>
          <a:srgbClr val="FFFFFF"/>
        </a:lt1>
        <a:dk2>
          <a:srgbClr val="58A252"/>
        </a:dk2>
        <a:lt2>
          <a:srgbClr val="B2B2B2"/>
        </a:lt2>
        <a:accent1>
          <a:srgbClr val="33CCCC"/>
        </a:accent1>
        <a:accent2>
          <a:srgbClr val="0099CC"/>
        </a:accent2>
        <a:accent3>
          <a:srgbClr val="FFFFFF"/>
        </a:accent3>
        <a:accent4>
          <a:srgbClr val="000056"/>
        </a:accent4>
        <a:accent5>
          <a:srgbClr val="ADE2E2"/>
        </a:accent5>
        <a:accent6>
          <a:srgbClr val="008AB9"/>
        </a:accent6>
        <a:hlink>
          <a:srgbClr val="6A9EB0"/>
        </a:hlink>
        <a:folHlink>
          <a:srgbClr val="6666FF"/>
        </a:folHlink>
      </a:clrScheme>
      <a:clrMap bg1="lt1" tx1="dk1" bg2="lt2" tx2="dk2" accent1="accent1" accent2="accent2" accent3="accent3" accent4="accent4" accent5="accent5" accent6="accent6" hlink="hlink" folHlink="folHlink"/>
    </a:extraClrScheme>
    <a:extraClrScheme>
      <a:clrScheme name="sample 2">
        <a:dk1>
          <a:srgbClr val="000066"/>
        </a:dk1>
        <a:lt1>
          <a:srgbClr val="FFFFFF"/>
        </a:lt1>
        <a:dk2>
          <a:srgbClr val="415CB3"/>
        </a:dk2>
        <a:lt2>
          <a:srgbClr val="B2B2B2"/>
        </a:lt2>
        <a:accent1>
          <a:srgbClr val="55AEEB"/>
        </a:accent1>
        <a:accent2>
          <a:srgbClr val="FF9933"/>
        </a:accent2>
        <a:accent3>
          <a:srgbClr val="FFFFFF"/>
        </a:accent3>
        <a:accent4>
          <a:srgbClr val="000056"/>
        </a:accent4>
        <a:accent5>
          <a:srgbClr val="B4D3F3"/>
        </a:accent5>
        <a:accent6>
          <a:srgbClr val="E78A2D"/>
        </a:accent6>
        <a:hlink>
          <a:srgbClr val="4D7AB5"/>
        </a:hlink>
        <a:folHlink>
          <a:srgbClr val="9964A2"/>
        </a:folHlink>
      </a:clrScheme>
      <a:clrMap bg1="lt1" tx1="dk1" bg2="lt2" tx2="dk2" accent1="accent1" accent2="accent2" accent3="accent3" accent4="accent4" accent5="accent5" accent6="accent6" hlink="hlink" folHlink="folHlink"/>
    </a:extraClrScheme>
    <a:extraClrScheme>
      <a:clrScheme name="sample 3">
        <a:dk1>
          <a:srgbClr val="000066"/>
        </a:dk1>
        <a:lt1>
          <a:srgbClr val="FFFFFF"/>
        </a:lt1>
        <a:dk2>
          <a:srgbClr val="58A252"/>
        </a:dk2>
        <a:lt2>
          <a:srgbClr val="B2B2B2"/>
        </a:lt2>
        <a:accent1>
          <a:srgbClr val="0066FF"/>
        </a:accent1>
        <a:accent2>
          <a:srgbClr val="2C95A0"/>
        </a:accent2>
        <a:accent3>
          <a:srgbClr val="FFFFFF"/>
        </a:accent3>
        <a:accent4>
          <a:srgbClr val="000056"/>
        </a:accent4>
        <a:accent5>
          <a:srgbClr val="AAB8FF"/>
        </a:accent5>
        <a:accent6>
          <a:srgbClr val="278791"/>
        </a:accent6>
        <a:hlink>
          <a:srgbClr val="35BBE5"/>
        </a:hlink>
        <a:folHlink>
          <a:srgbClr val="872EC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F030TGp</Template>
  <TotalTime>8190</TotalTime>
  <Words>666</Words>
  <Application>Microsoft Office PowerPoint</Application>
  <PresentationFormat>Affichage à l'écran (4:3)</PresentationFormat>
  <Paragraphs>211</Paragraphs>
  <Slides>29</Slides>
  <Notes>23</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29</vt:i4>
      </vt:variant>
    </vt:vector>
  </HeadingPairs>
  <TitlesOfParts>
    <vt:vector size="37" baseType="lpstr">
      <vt:lpstr>Arial</vt:lpstr>
      <vt:lpstr>Calibri</vt:lpstr>
      <vt:lpstr>Constantia</vt:lpstr>
      <vt:lpstr>Times New Roman</vt:lpstr>
      <vt:lpstr>Verdana</vt:lpstr>
      <vt:lpstr>Wingdings</vt:lpstr>
      <vt:lpstr>F030TGp</vt:lpstr>
      <vt:lpstr>cdb2004c019l</vt:lpstr>
      <vt:lpstr>Présentation PowerPoint</vt:lpstr>
      <vt:lpstr>Présentation PowerPoint</vt:lpstr>
      <vt:lpstr>Plan</vt:lpstr>
      <vt:lpstr>Définition et principe</vt:lpstr>
      <vt:lpstr>Ergonomie logicielle</vt:lpstr>
      <vt:lpstr>Évaluer, Quoi?</vt:lpstr>
      <vt:lpstr>Évaluer, quand ??</vt:lpstr>
      <vt:lpstr>Méthodes d’évaluation</vt:lpstr>
      <vt:lpstr>Présentation PowerPoint</vt:lpstr>
      <vt:lpstr>Méthodes sommatives</vt:lpstr>
      <vt:lpstr>Méthodes formatives </vt:lpstr>
      <vt:lpstr>Evaluation heuristique </vt:lpstr>
      <vt:lpstr>Comment ?</vt:lpstr>
      <vt:lpstr>Critères d’evaluation ergonomique</vt:lpstr>
      <vt:lpstr>Critères d’evaluation-Meinadier</vt:lpstr>
      <vt:lpstr>Critères d’evaluation-Meinadier</vt:lpstr>
      <vt:lpstr>Critères d’evaluation-Meinadier</vt:lpstr>
      <vt:lpstr>A vous de juger…</vt:lpstr>
      <vt:lpstr>A vous de juger…</vt:lpstr>
      <vt:lpstr>Critères d’ évaluation de Shneiderman</vt:lpstr>
      <vt:lpstr>Critères d’ évaluation   Shneiderman</vt:lpstr>
      <vt:lpstr>Critères d’ évaluation Shneiderman</vt:lpstr>
      <vt:lpstr>Critères d’ évaluation Bastien &amp; Scapin</vt:lpstr>
      <vt:lpstr>Exemple</vt:lpstr>
      <vt:lpstr>Critères d’évaluation Joëlle Coutaz</vt:lpstr>
      <vt:lpstr>Exemple</vt:lpstr>
      <vt:lpstr>Technique de test utilisateur</vt:lpstr>
      <vt:lpstr>Liens utiles </vt:lpstr>
      <vt:lpstr>Présentation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c:creator>
  <cp:lastModifiedBy>zakaria.ouhrochan</cp:lastModifiedBy>
  <cp:revision>687</cp:revision>
  <dcterms:created xsi:type="dcterms:W3CDTF">2007-12-28T17:51:28Z</dcterms:created>
  <dcterms:modified xsi:type="dcterms:W3CDTF">2015-03-13T08:21:41Z</dcterms:modified>
</cp:coreProperties>
</file>