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30" r:id="rId3"/>
    <p:sldId id="294" r:id="rId4"/>
    <p:sldId id="260" r:id="rId5"/>
    <p:sldId id="313" r:id="rId6"/>
    <p:sldId id="307" r:id="rId7"/>
    <p:sldId id="314" r:id="rId8"/>
    <p:sldId id="309" r:id="rId9"/>
    <p:sldId id="312" r:id="rId10"/>
    <p:sldId id="315" r:id="rId11"/>
    <p:sldId id="316" r:id="rId12"/>
    <p:sldId id="329" r:id="rId13"/>
    <p:sldId id="317" r:id="rId14"/>
    <p:sldId id="318" r:id="rId15"/>
    <p:sldId id="322" r:id="rId16"/>
    <p:sldId id="319" r:id="rId17"/>
    <p:sldId id="320" r:id="rId18"/>
    <p:sldId id="321" r:id="rId19"/>
    <p:sldId id="323" r:id="rId20"/>
    <p:sldId id="325" r:id="rId21"/>
    <p:sldId id="326" r:id="rId22"/>
    <p:sldId id="324" r:id="rId23"/>
    <p:sldId id="285" r:id="rId24"/>
    <p:sldId id="328" r:id="rId25"/>
    <p:sldId id="302" r:id="rId26"/>
    <p:sldId id="327" r:id="rId27"/>
    <p:sldId id="304" r:id="rId28"/>
    <p:sldId id="287" r:id="rId29"/>
    <p:sldId id="288" r:id="rId30"/>
    <p:sldId id="284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76879" autoAdjust="0"/>
  </p:normalViewPr>
  <p:slideViewPr>
    <p:cSldViewPr>
      <p:cViewPr>
        <p:scale>
          <a:sx n="64" d="100"/>
          <a:sy n="64" d="100"/>
        </p:scale>
        <p:origin x="-1428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E0ED6-D564-4E86-809C-0E3C7A37968F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D0765-6522-4A18-9BA1-8FD94FABAF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9914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804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D0765-6522-4A18-9BA1-8FD94FABAF33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0784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D0765-6522-4A18-9BA1-8FD94FABAF3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16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16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16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057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057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16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16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790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594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2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D0765-6522-4A18-9BA1-8FD94FABAF3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07843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11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5183-4A29-4932-AE36-AD76632B9159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039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883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308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118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4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717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152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506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217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643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50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3860-3E43-4558-9F21-C50B1924D151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D70DA-F324-4E98-B117-336CC57C1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89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YOUSSEF\Desktop\ihm\Multi%20Agent%20System%20Capturing%20Moving%20Object%20-%20IIT%20Kanpur.mp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YOUSSEF\Desktop\ihm\Programmation%20Orient&#233;e%20Objet%20-%20Cours%204%20-%20IHM%20et%20MVC.mp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-642966"/>
            <a:ext cx="48074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1" name="Rounded Rectangle 40"/>
          <p:cNvSpPr/>
          <p:nvPr/>
        </p:nvSpPr>
        <p:spPr>
          <a:xfrm>
            <a:off x="214282" y="233124"/>
            <a:ext cx="1357322" cy="1052736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493" y="5877273"/>
            <a:ext cx="91535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e 125"/>
          <p:cNvGrpSpPr/>
          <p:nvPr/>
        </p:nvGrpSpPr>
        <p:grpSpPr>
          <a:xfrm>
            <a:off x="0" y="5791200"/>
            <a:ext cx="3367088" cy="838200"/>
            <a:chOff x="0" y="5791200"/>
            <a:chExt cx="3367088" cy="838200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black">
            <a:xfrm>
              <a:off x="3138488" y="57912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>
                <a:alpha val="60001"/>
              </a:srgb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gray">
            <a:xfrm flipH="1">
              <a:off x="0" y="5918200"/>
              <a:ext cx="3200400" cy="71120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07504" y="1916832"/>
            <a:ext cx="9036496" cy="869226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prstClr val="black"/>
                </a:solidFill>
                <a:latin typeface="Footlight MT Light" pitchFamily="18" charset="0"/>
              </a:rPr>
              <a:t>Modèle d’architecture et liens avec les outils de production d’interface IHM</a:t>
            </a:r>
          </a:p>
        </p:txBody>
      </p:sp>
      <p:grpSp>
        <p:nvGrpSpPr>
          <p:cNvPr id="12" name="Groupe 128"/>
          <p:cNvGrpSpPr/>
          <p:nvPr/>
        </p:nvGrpSpPr>
        <p:grpSpPr>
          <a:xfrm>
            <a:off x="-214346" y="5791200"/>
            <a:ext cx="1763688" cy="2802260"/>
            <a:chOff x="0" y="1758950"/>
            <a:chExt cx="2819400" cy="4832350"/>
          </a:xfrm>
          <a:effectLst>
            <a:outerShdw blurRad="50800" dist="50800" dir="5400000" algn="ctr" rotWithShape="0">
              <a:schemeClr val="bg1">
                <a:lumMod val="95000"/>
                <a:alpha val="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3" name="Line 10"/>
            <p:cNvSpPr>
              <a:spLocks noChangeShapeType="1"/>
            </p:cNvSpPr>
            <p:nvPr/>
          </p:nvSpPr>
          <p:spPr bwMode="black">
            <a:xfrm flipH="1">
              <a:off x="0" y="2222500"/>
              <a:ext cx="2463800" cy="4368800"/>
            </a:xfrm>
            <a:prstGeom prst="line">
              <a:avLst/>
            </a:prstGeom>
            <a:ln>
              <a:noFill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2162175" y="1758950"/>
              <a:ext cx="657225" cy="657225"/>
            </a:xfrm>
            <a:prstGeom prst="star5">
              <a:avLst/>
            </a:prstGeom>
            <a:ln>
              <a:noFill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-55295" y="4459758"/>
            <a:ext cx="43392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endParaRPr lang="fr-FR" sz="1600" u="sng" dirty="0" smtClean="0">
              <a:solidFill>
                <a:prstClr val="black"/>
              </a:solidFill>
            </a:endParaRPr>
          </a:p>
          <a:p>
            <a:pPr indent="177800"/>
            <a:r>
              <a:rPr lang="en-US" sz="1600" b="1" u="sng" dirty="0" err="1" smtClean="0">
                <a:solidFill>
                  <a:prstClr val="black"/>
                </a:solidFill>
              </a:rPr>
              <a:t>Présenté</a:t>
            </a:r>
            <a:r>
              <a:rPr lang="en-US" sz="1600" b="1" u="sng" dirty="0" smtClean="0">
                <a:solidFill>
                  <a:prstClr val="black"/>
                </a:solidFill>
              </a:rPr>
              <a:t> par :</a:t>
            </a:r>
            <a:endParaRPr lang="fr-FR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Youssef OUDGHIRI YOUSFI 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>
              <a:lnSpc>
                <a:spcPct val="150000"/>
              </a:lnSpc>
            </a:pP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187624" y="785794"/>
            <a:ext cx="639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IHM</a:t>
            </a:r>
            <a:endParaRPr lang="en-US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6143" y="6202940"/>
            <a:ext cx="312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Année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err="1" smtClean="0">
                <a:solidFill>
                  <a:prstClr val="black"/>
                </a:solidFill>
              </a:rPr>
              <a:t>universitaire</a:t>
            </a:r>
            <a:r>
              <a:rPr lang="fr-FR" dirty="0" smtClean="0">
                <a:solidFill>
                  <a:prstClr val="black"/>
                </a:solidFill>
              </a:rPr>
              <a:t> 2014-2015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Rounded Rectangle 40"/>
          <p:cNvSpPr/>
          <p:nvPr/>
        </p:nvSpPr>
        <p:spPr>
          <a:xfrm>
            <a:off x="7176258" y="260648"/>
            <a:ext cx="1500198" cy="1214446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62" y="332655"/>
            <a:ext cx="1091686" cy="864097"/>
          </a:xfrm>
          <a:prstGeom prst="rect">
            <a:avLst/>
          </a:prstGeom>
          <a:noFill/>
        </p:spPr>
      </p:pic>
      <p:pic>
        <p:nvPicPr>
          <p:cNvPr id="1027" name="Picture 3" descr="C:\Users\YOUSSEF\Desktop\logoUP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32656"/>
            <a:ext cx="1296144" cy="1023271"/>
          </a:xfrm>
          <a:prstGeom prst="rect">
            <a:avLst/>
          </a:prstGeom>
          <a:noFill/>
        </p:spPr>
      </p:pic>
      <p:sp>
        <p:nvSpPr>
          <p:cNvPr id="21" name="ZoneTexte 27"/>
          <p:cNvSpPr txBox="1"/>
          <p:nvPr/>
        </p:nvSpPr>
        <p:spPr>
          <a:xfrm>
            <a:off x="5662025" y="4357694"/>
            <a:ext cx="43392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endParaRPr lang="fr-FR" sz="1600" u="sng" dirty="0" smtClean="0">
              <a:solidFill>
                <a:prstClr val="black"/>
              </a:solidFill>
            </a:endParaRPr>
          </a:p>
          <a:p>
            <a:pPr indent="177800"/>
            <a:r>
              <a:rPr lang="en-US" sz="1600" b="1" u="sng" dirty="0" err="1" smtClean="0">
                <a:solidFill>
                  <a:prstClr val="black"/>
                </a:solidFill>
              </a:rPr>
              <a:t>Dirrigé</a:t>
            </a:r>
            <a:r>
              <a:rPr lang="en-US" sz="1600" b="1" u="sng" dirty="0" smtClean="0">
                <a:solidFill>
                  <a:prstClr val="black"/>
                </a:solidFill>
              </a:rPr>
              <a:t> par :</a:t>
            </a:r>
            <a:endParaRPr lang="fr-FR" sz="1600" b="1" u="sng" dirty="0" smtClean="0">
              <a:solidFill>
                <a:prstClr val="black"/>
              </a:solidFill>
            </a:endParaRPr>
          </a:p>
          <a:p>
            <a:pPr indent="177800"/>
            <a:endParaRPr lang="fr-FR" sz="16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/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Catherine RECANATI</a:t>
            </a:r>
          </a:p>
          <a:p>
            <a:pPr marL="182563"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>
              <a:lnSpc>
                <a:spcPct val="150000"/>
              </a:lnSpc>
            </a:pPr>
            <a:endParaRPr lang="fr-F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071810"/>
            <a:ext cx="2540000" cy="170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52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Roles de </a:t>
              </a:r>
              <a:r>
                <a:rPr lang="en-US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l’interaction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dans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SMA 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388424" y="6237312"/>
            <a:ext cx="688731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40573" y="1658490"/>
            <a:ext cx="8031955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1472" y="1785926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fr-FR" sz="1400" b="1" dirty="0" smtClean="0">
                <a:cs typeface="Times New Roman" pitchFamily="18" charset="0"/>
              </a:rPr>
              <a:t>Mise en relation dynamique de deux ou plusieurs agents par le biais d ’un ensemble d ’actions           réciproques</a:t>
            </a:r>
          </a:p>
          <a:p>
            <a:pPr indent="177800"/>
            <a:endParaRPr lang="fr-FR" sz="1400" b="1" dirty="0" smtClean="0">
              <a:cs typeface="Times New Roman" pitchFamily="18" charset="0"/>
            </a:endParaRPr>
          </a:p>
          <a:p>
            <a:pPr indent="177800" algn="just"/>
            <a:r>
              <a:rPr lang="fr-FR" sz="1400" b="1" dirty="0" smtClean="0">
                <a:cs typeface="Times New Roman" pitchFamily="18" charset="0"/>
              </a:rPr>
              <a:t>Les interactions sont non seulement la conséquence d ’actions effectuées par plusieurs agents en même temps, mais aussi l ’élément nécessaire à la constitution d ’organisation sociales »</a:t>
            </a:r>
            <a:endParaRPr lang="fr-FR" sz="1400" dirty="0" smtClean="0"/>
          </a:p>
          <a:p>
            <a:pPr indent="177800"/>
            <a:endParaRPr lang="fr-FR" sz="1400" dirty="0" smtClean="0"/>
          </a:p>
          <a:p>
            <a:pPr indent="177800"/>
            <a:r>
              <a:rPr lang="fr-FR" sz="1400" b="1" dirty="0" smtClean="0">
                <a:cs typeface="Times New Roman" pitchFamily="18" charset="0"/>
              </a:rPr>
              <a:t>Interaction passive par modification de l ’environnement  </a:t>
            </a:r>
          </a:p>
          <a:p>
            <a:pPr indent="177800"/>
            <a:endParaRPr lang="fr-FR" sz="1400" dirty="0" smtClean="0"/>
          </a:p>
          <a:p>
            <a:pPr indent="177800"/>
            <a:r>
              <a:rPr lang="fr-FR" sz="1400" b="1" dirty="0" smtClean="0">
                <a:cs typeface="Times New Roman" pitchFamily="18" charset="0"/>
              </a:rPr>
              <a:t> Interaction intentionnelle par action  visible sur l ’environnement ou par l ’intermédiaire de messages que   les agents s ’envoient les uns aux autres.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15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pic>
        <p:nvPicPr>
          <p:cNvPr id="16" name="Picture 28" descr="C:\Users\Malal\Desktop\flech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571472" y="1844218"/>
            <a:ext cx="207964" cy="2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8" descr="C:\Users\Malal\Desktop\flech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571472" y="2480214"/>
            <a:ext cx="214314" cy="23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 descr="C:\Users\Malal\Desktop\flech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571472" y="3143249"/>
            <a:ext cx="19594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C:\Users\Malal\Desktop\flech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571472" y="3571877"/>
            <a:ext cx="19594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83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  <a:endParaRPr lang="en-US" sz="2400" b="1" dirty="0">
                <a:solidFill>
                  <a:srgbClr val="224F78"/>
                </a:solidFill>
                <a:latin typeface="Garamond" pitchFamily="18" charset="0"/>
              </a:endParaRPr>
            </a:p>
          </p:txBody>
        </p:sp>
      </p:grpSp>
      <p:sp>
        <p:nvSpPr>
          <p:cNvPr id="23" name="Ellipse 22"/>
          <p:cNvSpPr/>
          <p:nvPr/>
        </p:nvSpPr>
        <p:spPr>
          <a:xfrm>
            <a:off x="8460432" y="6237312"/>
            <a:ext cx="616723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19973" y="1658490"/>
            <a:ext cx="8031955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1472" y="1785925"/>
            <a:ext cx="77296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dirty="0" smtClean="0"/>
          </a:p>
          <a:p>
            <a:pPr indent="177800"/>
            <a:r>
              <a:rPr lang="fr-FR" sz="1400" dirty="0" smtClean="0"/>
              <a:t>         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KQML   ou le  Knowledge </a:t>
            </a:r>
            <a:r>
              <a:rPr lang="fr-FR" sz="1400" b="1" dirty="0" err="1" smtClean="0">
                <a:latin typeface="+mj-lt"/>
                <a:cs typeface="Times New Roman" pitchFamily="18" charset="0"/>
              </a:rPr>
              <a:t>Query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 and Manipulation </a:t>
            </a:r>
            <a:r>
              <a:rPr lang="fr-FR" sz="1400" b="1" dirty="0" err="1" smtClean="0">
                <a:latin typeface="+mj-lt"/>
                <a:cs typeface="Times New Roman" pitchFamily="18" charset="0"/>
              </a:rPr>
              <a:t>language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.</a:t>
            </a:r>
          </a:p>
          <a:p>
            <a:pPr indent="177800"/>
            <a:endParaRPr lang="fr-FR" sz="1400" dirty="0" smtClean="0"/>
          </a:p>
          <a:p>
            <a:pPr indent="177800"/>
            <a:endParaRPr lang="fr-FR" sz="1400" dirty="0"/>
          </a:p>
          <a:p>
            <a:pPr indent="177800"/>
            <a:endParaRPr lang="fr-FR" sz="1400" dirty="0" smtClean="0"/>
          </a:p>
          <a:p>
            <a:pPr indent="177800"/>
            <a:r>
              <a:rPr lang="fr-FR" sz="1400" dirty="0" smtClean="0"/>
              <a:t>       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FIPA-ACL  </a:t>
            </a:r>
            <a:r>
              <a:rPr lang="fr-FR" sz="1400" b="1" dirty="0">
                <a:latin typeface="+mj-lt"/>
                <a:cs typeface="Times New Roman" pitchFamily="18" charset="0"/>
              </a:rPr>
              <a:t>Approche similaire 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Sémantique </a:t>
            </a:r>
            <a:r>
              <a:rPr lang="fr-FR" sz="1400" b="1" dirty="0">
                <a:latin typeface="+mj-lt"/>
                <a:cs typeface="Times New Roman" pitchFamily="18" charset="0"/>
              </a:rPr>
              <a:t>formelle 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Protocoles </a:t>
            </a:r>
            <a:r>
              <a:rPr lang="fr-FR" sz="1400" b="1" dirty="0">
                <a:latin typeface="+mj-lt"/>
                <a:cs typeface="Times New Roman" pitchFamily="18" charset="0"/>
              </a:rPr>
              <a:t>de communication (CNP, etc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.)</a:t>
            </a:r>
          </a:p>
          <a:p>
            <a:pPr indent="177800"/>
            <a:endParaRPr lang="fr-FR" sz="1400" b="1" dirty="0">
              <a:latin typeface="+mj-lt"/>
              <a:cs typeface="Times New Roman" pitchFamily="18" charset="0"/>
            </a:endParaRPr>
          </a:p>
          <a:p>
            <a:pPr indent="177800"/>
            <a:endParaRPr lang="fr-FR" sz="1400" dirty="0" smtClean="0"/>
          </a:p>
          <a:p>
            <a:pPr indent="177800"/>
            <a:r>
              <a:rPr lang="fr-FR" sz="1400" dirty="0" smtClean="0"/>
              <a:t>       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JADE (Java Agent </a:t>
            </a:r>
            <a:r>
              <a:rPr lang="fr-FR" sz="1400" b="1" dirty="0" err="1" smtClean="0">
                <a:latin typeface="+mj-lt"/>
                <a:cs typeface="Times New Roman" pitchFamily="18" charset="0"/>
              </a:rPr>
              <a:t>DEvelopment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)  </a:t>
            </a:r>
            <a:r>
              <a:rPr lang="fr-FR" sz="1400" b="1" dirty="0" err="1" smtClean="0">
                <a:latin typeface="+mj-lt"/>
                <a:cs typeface="Times New Roman" pitchFamily="18" charset="0"/>
              </a:rPr>
              <a:t>framework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 de développement de systèmes multi-agents, </a:t>
            </a:r>
          </a:p>
          <a:p>
            <a:pPr indent="177800"/>
            <a:r>
              <a:rPr lang="fr-FR" sz="1400" b="1" dirty="0" smtClean="0">
                <a:latin typeface="+mj-lt"/>
                <a:cs typeface="Times New Roman" pitchFamily="18" charset="0"/>
              </a:rPr>
              <a:t>         open- source et </a:t>
            </a:r>
            <a:r>
              <a:rPr lang="fr-FR" sz="1400" b="1" dirty="0">
                <a:latin typeface="+mj-lt"/>
                <a:cs typeface="Times New Roman" pitchFamily="18" charset="0"/>
              </a:rPr>
              <a:t>basé sur le langage Java.</a:t>
            </a:r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770" y="908720"/>
            <a:ext cx="4111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224F78"/>
                </a:solidFill>
                <a:latin typeface="Garamond" pitchFamily="18" charset="0"/>
              </a:rPr>
              <a:t>Communication multi-agents </a:t>
            </a:r>
          </a:p>
        </p:txBody>
      </p:sp>
      <p:pic>
        <p:nvPicPr>
          <p:cNvPr id="18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pic>
        <p:nvPicPr>
          <p:cNvPr id="16" name="Picture 28" descr="C:\Users\Malal\Desktop\flech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792136" y="2058532"/>
            <a:ext cx="207964" cy="2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 descr="C:\Users\Malal\Desktop\flech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792135" y="2844350"/>
            <a:ext cx="207964" cy="2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C:\Users\Malal\Desktop\flech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792136" y="3487292"/>
            <a:ext cx="207964" cy="2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90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  <a:endParaRPr lang="en-US" sz="2400" b="1" dirty="0">
                <a:solidFill>
                  <a:srgbClr val="224F78"/>
                </a:solidFill>
                <a:latin typeface="Garamond" pitchFamily="18" charset="0"/>
              </a:endParaRPr>
            </a:p>
          </p:txBody>
        </p:sp>
      </p:grpSp>
      <p:sp>
        <p:nvSpPr>
          <p:cNvPr id="23" name="Ellipse 22"/>
          <p:cNvSpPr/>
          <p:nvPr/>
        </p:nvSpPr>
        <p:spPr>
          <a:xfrm>
            <a:off x="8460432" y="6237312"/>
            <a:ext cx="616723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36512" y="908720"/>
            <a:ext cx="9148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224F78"/>
                </a:solidFill>
                <a:latin typeface="Garamond" pitchFamily="18" charset="0"/>
              </a:rPr>
              <a:t>Exemple d’application 1 :capture d’un objet par un ensemble d’agent</a:t>
            </a:r>
            <a:endParaRPr lang="fr-FR" sz="2400" b="1" dirty="0">
              <a:solidFill>
                <a:srgbClr val="224F78"/>
              </a:solidFill>
              <a:latin typeface="Garamond" pitchFamily="18" charset="0"/>
            </a:endParaRPr>
          </a:p>
        </p:txBody>
      </p:sp>
      <p:pic>
        <p:nvPicPr>
          <p:cNvPr id="18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pic>
        <p:nvPicPr>
          <p:cNvPr id="16" name="Multi Agent System Capturing Moving Object - IIT Kanpu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67544" y="1628800"/>
            <a:ext cx="813690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8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08720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  <a:endParaRPr lang="en-US" sz="2400" b="1" dirty="0">
                <a:solidFill>
                  <a:srgbClr val="224F78"/>
                </a:solidFill>
                <a:latin typeface="Garamond" pitchFamily="18" charset="0"/>
              </a:endParaRPr>
            </a:p>
          </p:txBody>
        </p:sp>
      </p:grpSp>
      <p:sp>
        <p:nvSpPr>
          <p:cNvPr id="23" name="Ellipse 22"/>
          <p:cNvSpPr/>
          <p:nvPr/>
        </p:nvSpPr>
        <p:spPr>
          <a:xfrm>
            <a:off x="8460432" y="6237312"/>
            <a:ext cx="616723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dirty="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19973" y="1658490"/>
            <a:ext cx="8031955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770" y="908720"/>
            <a:ext cx="3330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224F78"/>
                </a:solidFill>
                <a:latin typeface="Garamond" pitchFamily="18" charset="0"/>
              </a:rPr>
              <a:t>Exemple d’application 2</a:t>
            </a:r>
            <a:endParaRPr lang="fr-FR" sz="2400" b="1" dirty="0">
              <a:solidFill>
                <a:srgbClr val="224F78"/>
              </a:solidFill>
              <a:latin typeface="Garamond" pitchFamily="18" charset="0"/>
            </a:endParaRPr>
          </a:p>
        </p:txBody>
      </p:sp>
      <p:pic>
        <p:nvPicPr>
          <p:cNvPr id="2051" name="Picture 3" descr="C:\Users\TEMP.SERCAL.001\Desktop\Cap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29333"/>
            <a:ext cx="6000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98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  <a:endParaRPr lang="en-US" sz="2400" b="1" dirty="0">
                <a:solidFill>
                  <a:srgbClr val="224F78"/>
                </a:solidFill>
                <a:latin typeface="Garamond" pitchFamily="18" charset="0"/>
              </a:endParaRPr>
            </a:p>
          </p:txBody>
        </p:sp>
      </p:grpSp>
      <p:sp>
        <p:nvSpPr>
          <p:cNvPr id="23" name="Ellipse 22"/>
          <p:cNvSpPr/>
          <p:nvPr/>
        </p:nvSpPr>
        <p:spPr>
          <a:xfrm>
            <a:off x="8460432" y="6237312"/>
            <a:ext cx="616723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dirty="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19973" y="1658490"/>
            <a:ext cx="8031955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770" y="908720"/>
            <a:ext cx="3330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224F78"/>
                </a:solidFill>
                <a:latin typeface="Garamond" pitchFamily="18" charset="0"/>
              </a:rPr>
              <a:t>Exemple d’application 1</a:t>
            </a:r>
            <a:endParaRPr lang="fr-FR" sz="2400" b="1" dirty="0">
              <a:solidFill>
                <a:srgbClr val="224F78"/>
              </a:solidFill>
              <a:latin typeface="Garamond" pitchFamily="18" charset="0"/>
            </a:endParaRPr>
          </a:p>
        </p:txBody>
      </p:sp>
      <p:pic>
        <p:nvPicPr>
          <p:cNvPr id="3075" name="Picture 3" descr="C:\Users\TEMP.SERCAL.001\Desktop\Cap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757908"/>
            <a:ext cx="61245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76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  <a:endParaRPr lang="en-US" sz="2400" b="1" dirty="0">
                <a:solidFill>
                  <a:srgbClr val="224F78"/>
                </a:solidFill>
                <a:latin typeface="Garamond" pitchFamily="18" charset="0"/>
              </a:endParaRPr>
            </a:p>
          </p:txBody>
        </p:sp>
      </p:grpSp>
      <p:sp>
        <p:nvSpPr>
          <p:cNvPr id="23" name="Ellipse 22"/>
          <p:cNvSpPr/>
          <p:nvPr/>
        </p:nvSpPr>
        <p:spPr>
          <a:xfrm>
            <a:off x="8460432" y="6237312"/>
            <a:ext cx="616723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dirty="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19973" y="1658490"/>
            <a:ext cx="8031955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770" y="908720"/>
            <a:ext cx="3330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224F78"/>
                </a:solidFill>
                <a:latin typeface="Garamond" pitchFamily="18" charset="0"/>
              </a:rPr>
              <a:t>Exemple d’application 1</a:t>
            </a:r>
            <a:endParaRPr lang="fr-FR" sz="2400" b="1" dirty="0">
              <a:solidFill>
                <a:srgbClr val="224F78"/>
              </a:solidFill>
              <a:latin typeface="Garamond" pitchFamily="18" charset="0"/>
            </a:endParaRPr>
          </a:p>
        </p:txBody>
      </p:sp>
      <p:pic>
        <p:nvPicPr>
          <p:cNvPr id="7170" name="Picture 2" descr="C:\Users\TEMP.SERCAL.001\Desktop\Cap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17340"/>
            <a:ext cx="64674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28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  <a:endParaRPr lang="en-US" sz="2400" b="1" dirty="0">
                <a:solidFill>
                  <a:srgbClr val="224F78"/>
                </a:solidFill>
                <a:latin typeface="Garamond" pitchFamily="18" charset="0"/>
              </a:endParaRPr>
            </a:p>
          </p:txBody>
        </p:sp>
      </p:grpSp>
      <p:sp>
        <p:nvSpPr>
          <p:cNvPr id="23" name="Ellipse 22"/>
          <p:cNvSpPr/>
          <p:nvPr/>
        </p:nvSpPr>
        <p:spPr>
          <a:xfrm>
            <a:off x="8460432" y="6237312"/>
            <a:ext cx="616723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dirty="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19973" y="1658490"/>
            <a:ext cx="8031955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770" y="908720"/>
            <a:ext cx="3330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224F78"/>
                </a:solidFill>
                <a:latin typeface="Garamond" pitchFamily="18" charset="0"/>
              </a:rPr>
              <a:t>Exemple d’application 1</a:t>
            </a:r>
            <a:endParaRPr lang="fr-FR" sz="2400" b="1" dirty="0">
              <a:solidFill>
                <a:srgbClr val="224F78"/>
              </a:solidFill>
              <a:latin typeface="Garamond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776958"/>
            <a:ext cx="61055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0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  <a:endParaRPr lang="en-US" sz="2400" b="1" dirty="0">
                <a:solidFill>
                  <a:srgbClr val="224F78"/>
                </a:solidFill>
                <a:latin typeface="Garamond" pitchFamily="18" charset="0"/>
              </a:endParaRPr>
            </a:p>
          </p:txBody>
        </p:sp>
      </p:grpSp>
      <p:sp>
        <p:nvSpPr>
          <p:cNvPr id="23" name="Ellipse 22"/>
          <p:cNvSpPr/>
          <p:nvPr/>
        </p:nvSpPr>
        <p:spPr>
          <a:xfrm>
            <a:off x="8388424" y="6237312"/>
            <a:ext cx="688731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dirty="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19973" y="1658490"/>
            <a:ext cx="8031955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770" y="908720"/>
            <a:ext cx="3330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224F78"/>
                </a:solidFill>
                <a:latin typeface="Garamond" pitchFamily="18" charset="0"/>
              </a:rPr>
              <a:t>Exemple d’application 1</a:t>
            </a:r>
            <a:endParaRPr lang="fr-FR" sz="2400" b="1" dirty="0">
              <a:solidFill>
                <a:srgbClr val="224F78"/>
              </a:solidFill>
              <a:latin typeface="Garamond" pitchFamily="18" charset="0"/>
            </a:endParaRPr>
          </a:p>
        </p:txBody>
      </p:sp>
      <p:pic>
        <p:nvPicPr>
          <p:cNvPr id="5122" name="Picture 2" descr="C:\Users\TEMP.SERCAL.001\Desktop\Cap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16224"/>
            <a:ext cx="61055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87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  <a:endParaRPr lang="en-US" sz="2400" b="1" dirty="0">
                <a:solidFill>
                  <a:srgbClr val="224F78"/>
                </a:solidFill>
                <a:latin typeface="Garamond" pitchFamily="18" charset="0"/>
              </a:endParaRPr>
            </a:p>
          </p:txBody>
        </p:sp>
      </p:grpSp>
      <p:sp>
        <p:nvSpPr>
          <p:cNvPr id="23" name="Ellipse 22"/>
          <p:cNvSpPr/>
          <p:nvPr/>
        </p:nvSpPr>
        <p:spPr>
          <a:xfrm>
            <a:off x="8460432" y="6237312"/>
            <a:ext cx="616723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dirty="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19973" y="1658490"/>
            <a:ext cx="8031955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6" name="Picture 24" descr="Halo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833437" cy="6699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</p:pic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770" y="908720"/>
            <a:ext cx="3330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224F78"/>
                </a:solidFill>
                <a:latin typeface="Garamond" pitchFamily="18" charset="0"/>
              </a:rPr>
              <a:t>Exemple d’application 1</a:t>
            </a:r>
            <a:endParaRPr lang="fr-FR" sz="2400" b="1" dirty="0">
              <a:solidFill>
                <a:srgbClr val="224F78"/>
              </a:solidFill>
              <a:latin typeface="Garamond" pitchFamily="18" charset="0"/>
            </a:endParaRPr>
          </a:p>
        </p:txBody>
      </p:sp>
      <p:pic>
        <p:nvPicPr>
          <p:cNvPr id="6146" name="Picture 2" descr="C:\Users\TEMP.SERCAL.001\Desktop\Cap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331" y="1865723"/>
            <a:ext cx="61436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8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8125"/>
            <a:ext cx="9144000" cy="709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9706" y="4110343"/>
            <a:ext cx="389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Architecture logicielle</a:t>
            </a:r>
          </a:p>
          <a:p>
            <a:r>
              <a:rPr lang="fr-FR" sz="2400" b="1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Et impact sur IHM</a:t>
            </a:r>
            <a:endParaRPr lang="fr-FR" sz="2400" b="1" dirty="0">
              <a:solidFill>
                <a:srgbClr val="0070C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101307" y="3248399"/>
            <a:ext cx="3895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70C0"/>
                </a:solidFill>
                <a:latin typeface="Helvetica"/>
                <a:cs typeface="Helvetica"/>
              </a:rPr>
              <a:t>2</a:t>
            </a:r>
            <a:endParaRPr lang="fr-FR" sz="4400" dirty="0">
              <a:solidFill>
                <a:srgbClr val="0070C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6"/>
          <p:cNvSpPr txBox="1">
            <a:spLocks/>
          </p:cNvSpPr>
          <p:nvPr/>
        </p:nvSpPr>
        <p:spPr>
          <a:xfrm>
            <a:off x="1214414" y="142852"/>
            <a:ext cx="7010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Plan de la présentation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sp>
        <p:nvSpPr>
          <p:cNvPr id="5" name="Arc 4"/>
          <p:cNvSpPr/>
          <p:nvPr/>
        </p:nvSpPr>
        <p:spPr>
          <a:xfrm>
            <a:off x="-2402861" y="980561"/>
            <a:ext cx="5105400" cy="5328759"/>
          </a:xfrm>
          <a:prstGeom prst="arc">
            <a:avLst>
              <a:gd name="adj1" fmla="val 15983250"/>
              <a:gd name="adj2" fmla="val 5591125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7"/>
          <p:cNvSpPr txBox="1"/>
          <p:nvPr/>
        </p:nvSpPr>
        <p:spPr>
          <a:xfrm flipH="1">
            <a:off x="1785918" y="1242940"/>
            <a:ext cx="384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200">
                <a:solidFill>
                  <a:prstClr val="black">
                    <a:lumMod val="50000"/>
                    <a:lumOff val="50000"/>
                  </a:prstClr>
                </a:solidFill>
                <a:latin typeface="Corbel" pitchFamily="34" charset="0"/>
              </a:defRPr>
            </a:lvl1pPr>
          </a:lstStyle>
          <a:p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Introduction</a:t>
            </a:r>
            <a:endParaRPr lang="fr-F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 flipH="1">
            <a:off x="2571736" y="2000240"/>
            <a:ext cx="438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Système multi-agents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 flipH="1">
            <a:off x="2915816" y="2924944"/>
            <a:ext cx="384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Architecture logicielle</a:t>
            </a:r>
            <a:endParaRPr lang="en-US" dirty="0"/>
          </a:p>
        </p:txBody>
      </p:sp>
      <p:sp>
        <p:nvSpPr>
          <p:cNvPr id="9" name="TextBox 11"/>
          <p:cNvSpPr txBox="1"/>
          <p:nvPr/>
        </p:nvSpPr>
        <p:spPr>
          <a:xfrm flipH="1">
            <a:off x="2952984" y="3956312"/>
            <a:ext cx="344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Modèle </a:t>
            </a:r>
            <a:r>
              <a:rPr lang="fr-FR" dirty="0" err="1" smtClean="0"/>
              <a:t>Seeheim</a:t>
            </a:r>
            <a:r>
              <a:rPr lang="fr-FR" dirty="0" smtClean="0"/>
              <a:t>/modèle </a:t>
            </a:r>
            <a:r>
              <a:rPr lang="fr-FR" dirty="0" err="1" smtClean="0"/>
              <a:t>Arch</a:t>
            </a:r>
            <a:endParaRPr lang="en-US" dirty="0"/>
          </a:p>
        </p:txBody>
      </p:sp>
      <p:sp>
        <p:nvSpPr>
          <p:cNvPr id="10" name="Oval 14"/>
          <p:cNvSpPr/>
          <p:nvPr/>
        </p:nvSpPr>
        <p:spPr>
          <a:xfrm>
            <a:off x="1402753" y="133132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5"/>
          <p:cNvSpPr/>
          <p:nvPr/>
        </p:nvSpPr>
        <p:spPr>
          <a:xfrm>
            <a:off x="2143108" y="204570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6"/>
          <p:cNvSpPr/>
          <p:nvPr/>
        </p:nvSpPr>
        <p:spPr>
          <a:xfrm>
            <a:off x="2483768" y="2973257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7"/>
          <p:cNvSpPr/>
          <p:nvPr/>
        </p:nvSpPr>
        <p:spPr>
          <a:xfrm>
            <a:off x="2500298" y="4000504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>
            <a:off x="-1124149" y="2537081"/>
            <a:ext cx="2269066" cy="2368338"/>
          </a:xfrm>
          <a:prstGeom prst="arc">
            <a:avLst>
              <a:gd name="adj1" fmla="val 16184527"/>
              <a:gd name="adj2" fmla="val 540833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7"/>
          <p:cNvSpPr/>
          <p:nvPr/>
        </p:nvSpPr>
        <p:spPr>
          <a:xfrm>
            <a:off x="2143108" y="4929198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1"/>
          <p:cNvSpPr txBox="1"/>
          <p:nvPr/>
        </p:nvSpPr>
        <p:spPr>
          <a:xfrm flipH="1">
            <a:off x="2571736" y="4886278"/>
            <a:ext cx="409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Modèle </a:t>
            </a:r>
            <a:r>
              <a:rPr lang="fr-FR" dirty="0" err="1" smtClean="0"/>
              <a:t>Mvc</a:t>
            </a:r>
            <a:r>
              <a:rPr lang="fr-FR" dirty="0" smtClean="0"/>
              <a:t>/</a:t>
            </a:r>
            <a:r>
              <a:rPr lang="fr-FR" dirty="0" err="1" smtClean="0"/>
              <a:t>modéle</a:t>
            </a:r>
            <a:r>
              <a:rPr lang="fr-FR" dirty="0" smtClean="0"/>
              <a:t> </a:t>
            </a:r>
            <a:r>
              <a:rPr lang="fr-FR" dirty="0" err="1" smtClean="0"/>
              <a:t>Pac</a:t>
            </a:r>
            <a:endParaRPr lang="fr-FR" dirty="0"/>
          </a:p>
        </p:txBody>
      </p:sp>
      <p:sp>
        <p:nvSpPr>
          <p:cNvPr id="17" name="Oval 17"/>
          <p:cNvSpPr/>
          <p:nvPr/>
        </p:nvSpPr>
        <p:spPr>
          <a:xfrm>
            <a:off x="1428728" y="5715016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 flipH="1">
            <a:off x="1857356" y="5672096"/>
            <a:ext cx="409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107504" y="908720"/>
            <a:ext cx="8928992" cy="576064"/>
            <a:chOff x="107504" y="425754"/>
            <a:chExt cx="8928992" cy="513517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41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Définition :Architecture logicielle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388424" y="6309320"/>
            <a:ext cx="688731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dirty="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8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sp>
        <p:nvSpPr>
          <p:cNvPr id="25" name="ZoneTexte 37"/>
          <p:cNvSpPr txBox="1"/>
          <p:nvPr/>
        </p:nvSpPr>
        <p:spPr>
          <a:xfrm>
            <a:off x="785786" y="1714488"/>
            <a:ext cx="8031955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+mj-lt"/>
              </a:rPr>
              <a:t>                                     </a:t>
            </a:r>
            <a:r>
              <a:rPr lang="fr-FR" sz="1400" b="1" dirty="0" smtClean="0">
                <a:latin typeface="+mj-lt"/>
              </a:rPr>
              <a:t>Modèle à couches       Modèle à agents </a:t>
            </a:r>
            <a:endParaRPr lang="fr-FR" sz="1400" b="1" dirty="0">
              <a:latin typeface="+mj-lt"/>
            </a:endParaRPr>
          </a:p>
        </p:txBody>
      </p:sp>
      <p:pic>
        <p:nvPicPr>
          <p:cNvPr id="29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pic>
        <p:nvPicPr>
          <p:cNvPr id="13" name="Picture 28" descr="C:\Users\Malal\Desktop\flech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176114" y="2143116"/>
            <a:ext cx="37118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663928" y="2000240"/>
            <a:ext cx="748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Décrit d’une manière symbolique et schématique les différents élément d’un ou plusieurs systèmes informatiques ,leurs interrelations et leurs interactions.</a:t>
            </a:r>
          </a:p>
          <a:p>
            <a:endParaRPr lang="fr-FR" sz="1600" b="1" dirty="0"/>
          </a:p>
          <a:p>
            <a:endParaRPr lang="fr-FR" sz="1600" b="1" dirty="0">
              <a:latin typeface="+mj-lt"/>
            </a:endParaRPr>
          </a:p>
        </p:txBody>
      </p:sp>
      <p:pic>
        <p:nvPicPr>
          <p:cNvPr id="15" name="Picture 28" descr="C:\Users\Malal\Desktop\flech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V="1">
            <a:off x="4054074" y="2839637"/>
            <a:ext cx="500066" cy="39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ccolade ouvrante 38"/>
          <p:cNvSpPr/>
          <p:nvPr/>
        </p:nvSpPr>
        <p:spPr>
          <a:xfrm rot="5400000">
            <a:off x="4068514" y="3218391"/>
            <a:ext cx="432048" cy="71039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107504" y="908720"/>
            <a:ext cx="8928992" cy="576064"/>
            <a:chOff x="107504" y="425754"/>
            <a:chExt cx="8928992" cy="513517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41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Architecture fondamentale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388424" y="6309320"/>
            <a:ext cx="688731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dirty="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8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sp>
        <p:nvSpPr>
          <p:cNvPr id="25" name="ZoneTexte 37"/>
          <p:cNvSpPr txBox="1"/>
          <p:nvPr/>
        </p:nvSpPr>
        <p:spPr>
          <a:xfrm>
            <a:off x="785786" y="1714488"/>
            <a:ext cx="8031955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</p:txBody>
      </p:sp>
      <p:pic>
        <p:nvPicPr>
          <p:cNvPr id="29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4524" y="3024188"/>
            <a:ext cx="587218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107504" y="908720"/>
            <a:ext cx="8928992" cy="576064"/>
            <a:chOff x="107504" y="425754"/>
            <a:chExt cx="8928992" cy="513517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41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Modèle</a:t>
              </a:r>
              <a:r>
                <a:rPr lang="fr-FR" sz="2400" dirty="0" smtClean="0"/>
                <a:t> </a:t>
              </a:r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de </a:t>
              </a:r>
              <a:r>
                <a:rPr lang="fr-FR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Seeheim</a:t>
              </a:r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 [</a:t>
              </a:r>
              <a:r>
                <a:rPr lang="fr-FR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Pfaff</a:t>
              </a:r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, 1985]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388424" y="6309320"/>
            <a:ext cx="688731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8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71942"/>
            <a:ext cx="31813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ZoneTexte 37"/>
          <p:cNvSpPr txBox="1"/>
          <p:nvPr/>
        </p:nvSpPr>
        <p:spPr>
          <a:xfrm>
            <a:off x="785786" y="1714488"/>
            <a:ext cx="8031955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/>
              <a:t>=&gt;  3 composants pour décrire une IHM</a:t>
            </a:r>
            <a:endParaRPr lang="fr-FR" sz="2000" b="1" dirty="0" smtClean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428868"/>
            <a:ext cx="53578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107504" y="908719"/>
            <a:ext cx="8928992" cy="591455"/>
            <a:chOff x="107504" y="425754"/>
            <a:chExt cx="8928992" cy="513517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40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Modèle</a:t>
              </a:r>
              <a:r>
                <a:rPr lang="fr-FR" sz="2400" dirty="0" smtClean="0"/>
                <a:t> </a:t>
              </a:r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de </a:t>
              </a:r>
              <a:r>
                <a:rPr lang="fr-FR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Seeheim</a:t>
              </a:r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 [</a:t>
              </a:r>
              <a:r>
                <a:rPr lang="fr-FR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Pfaff</a:t>
              </a:r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, 1985]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460432" y="6309320"/>
            <a:ext cx="616723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42844" y="2928934"/>
            <a:ext cx="1714512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fr-FR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Présentation</a:t>
            </a:r>
            <a:endParaRPr lang="fr-FR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pic>
        <p:nvPicPr>
          <p:cNvPr id="30" name="Picture 28" descr="C:\Users\Malal\Desktop\flech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981433" y="2928934"/>
            <a:ext cx="338594" cy="3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2430947" y="2928934"/>
            <a:ext cx="35820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Définit le comportement du système  tel</a:t>
            </a:r>
          </a:p>
          <a:p>
            <a:r>
              <a:rPr lang="fr-FR" sz="1600" b="1" dirty="0" smtClean="0"/>
              <a:t>qu’il est perçu par l’utilisateur.</a:t>
            </a:r>
          </a:p>
          <a:p>
            <a:endParaRPr lang="fr-FR" sz="1600" b="1" dirty="0"/>
          </a:p>
          <a:p>
            <a:endParaRPr lang="fr-FR" sz="1600" b="1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3467" y="4537251"/>
            <a:ext cx="1714512" cy="575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fr-FR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Interface d’application</a:t>
            </a:r>
            <a:endParaRPr lang="fr-FR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pic>
        <p:nvPicPr>
          <p:cNvPr id="33" name="Picture 28" descr="C:\Users\Malal\Desktop\flech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981433" y="4537251"/>
            <a:ext cx="338594" cy="3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414053" y="4558737"/>
            <a:ext cx="5810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Décrit la sémantique de l’application du point de vue de l’interface utilisateur.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3467" y="3710601"/>
            <a:ext cx="1591586" cy="4943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fr-FR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Contrôle de dialogue</a:t>
            </a:r>
            <a:endParaRPr lang="fr-FR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pic>
        <p:nvPicPr>
          <p:cNvPr id="27" name="Picture 28" descr="C:\Users\Malal\Desktop\flech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981433" y="3763191"/>
            <a:ext cx="338594" cy="3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438902" y="3701481"/>
            <a:ext cx="440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+mj-lt"/>
              </a:rPr>
              <a:t>Médiateur entre l’interface du noyau fonctionnel et la </a:t>
            </a:r>
            <a:r>
              <a:rPr lang="fr-FR" sz="1600" b="1" dirty="0" err="1" smtClean="0">
                <a:latin typeface="+mj-lt"/>
              </a:rPr>
              <a:t>présantation</a:t>
            </a:r>
            <a:endParaRPr lang="fr-FR" sz="1600" b="1" dirty="0">
              <a:latin typeface="+mj-lt"/>
            </a:endParaRPr>
          </a:p>
        </p:txBody>
      </p:sp>
      <p:pic>
        <p:nvPicPr>
          <p:cNvPr id="36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56" y="1643050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1" grpId="1"/>
      <p:bldP spid="32" grpId="0" animBg="1"/>
      <p:bldP spid="34" grpId="0"/>
      <p:bldP spid="34" grpId="1"/>
      <p:bldP spid="26" grpId="0" animBg="1"/>
      <p:bldP spid="35" grpId="0"/>
      <p:bldP spid="3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107504" y="908718"/>
            <a:ext cx="8928992" cy="591456"/>
            <a:chOff x="107504" y="425753"/>
            <a:chExt cx="8928992" cy="513518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3"/>
              <a:ext cx="5058452" cy="40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 smtClean="0">
                <a:solidFill>
                  <a:srgbClr val="224F78"/>
                </a:solidFill>
                <a:latin typeface="Garamond" pitchFamily="18" charset="0"/>
              </a:endParaRPr>
            </a:p>
          </p:txBody>
        </p:sp>
      </p:grpSp>
      <p:sp>
        <p:nvSpPr>
          <p:cNvPr id="23" name="Ellipse 22"/>
          <p:cNvSpPr/>
          <p:nvPr/>
        </p:nvSpPr>
        <p:spPr>
          <a:xfrm>
            <a:off x="8460432" y="6309320"/>
            <a:ext cx="616723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40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sp>
        <p:nvSpPr>
          <p:cNvPr id="42" name="Rectangle 7"/>
          <p:cNvSpPr txBox="1">
            <a:spLocks noChangeArrowheads="1"/>
          </p:cNvSpPr>
          <p:nvPr/>
        </p:nvSpPr>
        <p:spPr>
          <a:xfrm>
            <a:off x="-1928858" y="5714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err="1" smtClean="0">
                <a:solidFill>
                  <a:srgbClr val="224F78"/>
                </a:solidFill>
                <a:latin typeface="Garamond" pitchFamily="18" charset="0"/>
              </a:rPr>
              <a:t>Modèle</a:t>
            </a:r>
            <a:r>
              <a:rPr lang="en-GB" sz="2400" b="1" smtClean="0">
                <a:solidFill>
                  <a:srgbClr val="224F78"/>
                </a:solidFill>
                <a:latin typeface="Garamond" pitchFamily="18" charset="0"/>
              </a:rPr>
              <a:t> Arch </a:t>
            </a:r>
            <a:endParaRPr lang="en-GB" sz="2400" b="1" dirty="0" smtClean="0">
              <a:solidFill>
                <a:srgbClr val="224F78"/>
              </a:solidFill>
              <a:latin typeface="Garamond" pitchFamily="18" charset="0"/>
            </a:endParaRPr>
          </a:p>
        </p:txBody>
      </p:sp>
      <p:sp>
        <p:nvSpPr>
          <p:cNvPr id="43" name="Rectangle 8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ZoneTexte 37"/>
          <p:cNvSpPr txBox="1"/>
          <p:nvPr/>
        </p:nvSpPr>
        <p:spPr>
          <a:xfrm>
            <a:off x="500034" y="2143116"/>
            <a:ext cx="8031955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500306"/>
            <a:ext cx="71438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107504" y="908720"/>
            <a:ext cx="8928992" cy="576064"/>
            <a:chOff x="107504" y="425754"/>
            <a:chExt cx="8928992" cy="513517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41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Modèle</a:t>
              </a:r>
              <a:r>
                <a:rPr lang="fr-FR" sz="2400" dirty="0" smtClean="0"/>
                <a:t> </a:t>
              </a:r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MVC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460432" y="6309320"/>
            <a:ext cx="616723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8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sp>
        <p:nvSpPr>
          <p:cNvPr id="25" name="ZoneTexte 37"/>
          <p:cNvSpPr txBox="1"/>
          <p:nvPr/>
        </p:nvSpPr>
        <p:spPr>
          <a:xfrm>
            <a:off x="500034" y="2143116"/>
            <a:ext cx="8031955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pic>
        <p:nvPicPr>
          <p:cNvPr id="29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25438" y="3048000"/>
            <a:ext cx="977900" cy="460375"/>
          </a:xfrm>
          <a:prstGeom prst="rect">
            <a:avLst/>
          </a:prstGeom>
          <a:solidFill>
            <a:srgbClr val="EAEAEA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438400" y="2209800"/>
            <a:ext cx="1447800" cy="460375"/>
          </a:xfrm>
          <a:prstGeom prst="rect">
            <a:avLst/>
          </a:prstGeom>
          <a:solidFill>
            <a:srgbClr val="EAEAEA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455863" y="3886200"/>
            <a:ext cx="1436687" cy="460375"/>
          </a:xfrm>
          <a:prstGeom prst="rect">
            <a:avLst/>
          </a:prstGeom>
          <a:solidFill>
            <a:srgbClr val="EAEAEA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V="1">
            <a:off x="1371600" y="2741613"/>
            <a:ext cx="990600" cy="4603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1371600" y="3581400"/>
            <a:ext cx="914400" cy="381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" name="Group 9"/>
          <p:cNvGrpSpPr>
            <a:grpSpLocks/>
          </p:cNvGrpSpPr>
          <p:nvPr/>
        </p:nvGrpSpPr>
        <p:grpSpPr bwMode="auto">
          <a:xfrm>
            <a:off x="4343400" y="2355701"/>
            <a:ext cx="4159250" cy="2657475"/>
            <a:chOff x="2736" y="1200"/>
            <a:chExt cx="2620" cy="1674"/>
          </a:xfrm>
        </p:grpSpPr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2832" y="1584"/>
              <a:ext cx="384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 flipH="1">
              <a:off x="2735" y="2592"/>
              <a:ext cx="482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3216" y="1680"/>
              <a:ext cx="91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ouput devices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3312" y="2304"/>
              <a:ext cx="880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input devices</a:t>
              </a:r>
            </a:p>
          </p:txBody>
        </p:sp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4" y="2544"/>
              <a:ext cx="206" cy="3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6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4" y="2592"/>
              <a:ext cx="600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7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12" y="1200"/>
              <a:ext cx="605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8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48" y="1776"/>
              <a:ext cx="509" cy="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9" name="Line 18"/>
            <p:cNvSpPr>
              <a:spLocks noChangeShapeType="1"/>
            </p:cNvSpPr>
            <p:nvPr/>
          </p:nvSpPr>
          <p:spPr bwMode="auto">
            <a:xfrm>
              <a:off x="4176" y="1584"/>
              <a:ext cx="480" cy="19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 flipH="1">
              <a:off x="4223" y="2352"/>
              <a:ext cx="482" cy="24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4945" y="2352"/>
              <a:ext cx="354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user</a:t>
              </a:r>
            </a:p>
          </p:txBody>
        </p:sp>
      </p:grpSp>
      <p:grpSp>
        <p:nvGrpSpPr>
          <p:cNvPr id="52" name="Group 21"/>
          <p:cNvGrpSpPr>
            <a:grpSpLocks/>
          </p:cNvGrpSpPr>
          <p:nvPr/>
        </p:nvGrpSpPr>
        <p:grpSpPr bwMode="auto">
          <a:xfrm>
            <a:off x="152400" y="3657600"/>
            <a:ext cx="2284413" cy="1341438"/>
            <a:chOff x="96" y="2304"/>
            <a:chExt cx="1439" cy="845"/>
          </a:xfrm>
        </p:grpSpPr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 flipH="1">
              <a:off x="96" y="2784"/>
              <a:ext cx="1440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FF99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FF9966"/>
                  </a:solidFill>
                </a:rPr>
                <a:t>application semantics</a:t>
              </a:r>
              <a:br>
                <a:rPr lang="en-GB" sz="1600" dirty="0">
                  <a:solidFill>
                    <a:srgbClr val="FF9966"/>
                  </a:solidFill>
                </a:rPr>
              </a:br>
              <a:r>
                <a:rPr lang="en-GB" sz="1600" dirty="0" err="1">
                  <a:solidFill>
                    <a:srgbClr val="FF9966"/>
                  </a:solidFill>
                </a:rPr>
                <a:t>noyau</a:t>
              </a:r>
              <a:r>
                <a:rPr lang="en-GB" sz="1600" dirty="0">
                  <a:solidFill>
                    <a:srgbClr val="FF9966"/>
                  </a:solidFill>
                </a:rPr>
                <a:t> </a:t>
              </a:r>
              <a:r>
                <a:rPr lang="en-GB" sz="1600" dirty="0" err="1">
                  <a:solidFill>
                    <a:srgbClr val="FF9966"/>
                  </a:solidFill>
                </a:rPr>
                <a:t>fonctionnel</a:t>
              </a:r>
              <a:endParaRPr lang="en-GB" sz="1600" dirty="0">
                <a:solidFill>
                  <a:srgbClr val="FF9966"/>
                </a:solidFill>
              </a:endParaRPr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H="1" flipV="1">
              <a:off x="527" y="2303"/>
              <a:ext cx="194" cy="482"/>
            </a:xfrm>
            <a:prstGeom prst="line">
              <a:avLst/>
            </a:prstGeom>
            <a:noFill/>
            <a:ln w="38160">
              <a:solidFill>
                <a:srgbClr val="FF99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24"/>
          <p:cNvGrpSpPr>
            <a:grpSpLocks/>
          </p:cNvGrpSpPr>
          <p:nvPr/>
        </p:nvGrpSpPr>
        <p:grpSpPr bwMode="auto">
          <a:xfrm>
            <a:off x="2438400" y="4419600"/>
            <a:ext cx="2284413" cy="1341438"/>
            <a:chOff x="1536" y="2784"/>
            <a:chExt cx="1439" cy="845"/>
          </a:xfrm>
        </p:grpSpPr>
        <p:sp>
          <p:nvSpPr>
            <p:cNvPr id="57" name="Line 25"/>
            <p:cNvSpPr>
              <a:spLocks noChangeShapeType="1"/>
            </p:cNvSpPr>
            <p:nvPr/>
          </p:nvSpPr>
          <p:spPr bwMode="auto">
            <a:xfrm flipH="1" flipV="1">
              <a:off x="2063" y="2783"/>
              <a:ext cx="194" cy="482"/>
            </a:xfrm>
            <a:prstGeom prst="line">
              <a:avLst/>
            </a:prstGeom>
            <a:noFill/>
            <a:ln w="38160">
              <a:solidFill>
                <a:srgbClr val="FF99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 flipH="1">
              <a:off x="1536" y="3264"/>
              <a:ext cx="1440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FF99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9966"/>
                  </a:solidFill>
                </a:rPr>
                <a:t>gestion de l’interaction en entrée</a:t>
              </a:r>
            </a:p>
          </p:txBody>
        </p:sp>
      </p:grpSp>
      <p:grpSp>
        <p:nvGrpSpPr>
          <p:cNvPr id="59" name="Group 27"/>
          <p:cNvGrpSpPr>
            <a:grpSpLocks/>
          </p:cNvGrpSpPr>
          <p:nvPr/>
        </p:nvGrpSpPr>
        <p:grpSpPr bwMode="auto">
          <a:xfrm>
            <a:off x="152400" y="1676400"/>
            <a:ext cx="2360613" cy="684213"/>
            <a:chOff x="96" y="1056"/>
            <a:chExt cx="1487" cy="431"/>
          </a:xfrm>
        </p:grpSpPr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1104" y="1296"/>
              <a:ext cx="480" cy="192"/>
            </a:xfrm>
            <a:prstGeom prst="line">
              <a:avLst/>
            </a:prstGeom>
            <a:noFill/>
            <a:ln w="38160">
              <a:solidFill>
                <a:srgbClr val="FF99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9"/>
            <p:cNvSpPr txBox="1">
              <a:spLocks noChangeArrowheads="1"/>
            </p:cNvSpPr>
            <p:nvPr/>
          </p:nvSpPr>
          <p:spPr bwMode="auto">
            <a:xfrm flipH="1">
              <a:off x="96" y="1056"/>
              <a:ext cx="1440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FF99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9966"/>
                  </a:solidFill>
                </a:rPr>
                <a:t>représentation graphique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107504" y="908720"/>
            <a:ext cx="8928992" cy="576064"/>
            <a:chOff x="107504" y="425754"/>
            <a:chExt cx="8928992" cy="513517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41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Modèle</a:t>
              </a:r>
              <a:r>
                <a:rPr lang="fr-FR" sz="2400" dirty="0" smtClean="0"/>
                <a:t> </a:t>
              </a:r>
              <a:r>
                <a:rPr lang="fr-FR" sz="2400" b="1" dirty="0" smtClean="0">
                  <a:solidFill>
                    <a:srgbClr val="224F78"/>
                  </a:solidFill>
                  <a:latin typeface="Garamond" pitchFamily="18" charset="0"/>
                </a:rPr>
                <a:t>MVC/Aspect Objet 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388424" y="6309320"/>
            <a:ext cx="688731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18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29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pic>
        <p:nvPicPr>
          <p:cNvPr id="11" name="Programmation Orientée Objet - Cours 4 - IHM et MV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1628800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107504" y="980728"/>
            <a:ext cx="8928992" cy="504056"/>
            <a:chOff x="107504" y="425754"/>
            <a:chExt cx="8928992" cy="513517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47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Modéle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de PAC [</a:t>
              </a:r>
              <a:r>
                <a:rPr lang="en-US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Coutaz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, 1987]  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388424" y="6309320"/>
            <a:ext cx="688731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34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357188" y="2071678"/>
            <a:ext cx="8308975" cy="1317625"/>
            <a:chOff x="225" y="3285"/>
            <a:chExt cx="5234" cy="830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225" y="3555"/>
              <a:ext cx="1012" cy="290"/>
            </a:xfrm>
            <a:prstGeom prst="rect">
              <a:avLst/>
            </a:prstGeom>
            <a:solidFill>
              <a:srgbClr val="EAEAEA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>Abstraction</a:t>
              </a:r>
            </a:p>
          </p:txBody>
        </p:sp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3285" y="3465"/>
              <a:ext cx="1200" cy="290"/>
            </a:xfrm>
            <a:prstGeom prst="rect">
              <a:avLst/>
            </a:prstGeom>
            <a:solidFill>
              <a:srgbClr val="EAEAEA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>Presentation</a:t>
              </a: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1665" y="3825"/>
              <a:ext cx="1216" cy="290"/>
            </a:xfrm>
            <a:prstGeom prst="rect">
              <a:avLst/>
            </a:prstGeom>
            <a:solidFill>
              <a:srgbClr val="EAEAEA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>
              <a:off x="1305" y="3690"/>
              <a:ext cx="327" cy="15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0" y="3285"/>
              <a:ext cx="509" cy="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0" name="Line 9"/>
            <p:cNvSpPr>
              <a:spLocks noChangeShapeType="1"/>
            </p:cNvSpPr>
            <p:nvPr/>
          </p:nvSpPr>
          <p:spPr bwMode="auto">
            <a:xfrm flipH="1">
              <a:off x="2927" y="3645"/>
              <a:ext cx="268" cy="19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 flipH="1">
              <a:off x="4545" y="3555"/>
              <a:ext cx="360" cy="4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0" name="Picture 2" descr="pac_sta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929066"/>
            <a:ext cx="3067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107504" y="836712"/>
            <a:ext cx="8928992" cy="720080"/>
            <a:chOff x="107504" y="425754"/>
            <a:chExt cx="8928992" cy="513517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388424" y="6237312"/>
            <a:ext cx="688731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31840" y="1556792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7"/>
          <p:cNvSpPr txBox="1">
            <a:spLocks noChangeArrowheads="1"/>
          </p:cNvSpPr>
          <p:nvPr/>
        </p:nvSpPr>
        <p:spPr>
          <a:xfrm>
            <a:off x="35496" y="13113"/>
            <a:ext cx="1080120" cy="40811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fr-FR" dirty="0">
              <a:latin typeface="Agency FB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105273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224F78"/>
                </a:solidFill>
                <a:latin typeface="Garamond" pitchFamily="18" charset="0"/>
              </a:rPr>
              <a:t>Cas Pratique</a:t>
            </a:r>
            <a:endParaRPr lang="en-US" sz="2000" b="1" dirty="0" smtClean="0">
              <a:solidFill>
                <a:srgbClr val="224F78"/>
              </a:solidFill>
              <a:latin typeface="Garamon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28" y="3068960"/>
            <a:ext cx="4380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</a:t>
            </a:r>
            <a:endParaRPr lang="fr-FR" sz="1600" b="1" dirty="0">
              <a:latin typeface="+mj-lt"/>
            </a:endParaRPr>
          </a:p>
        </p:txBody>
      </p:sp>
      <p:pic>
        <p:nvPicPr>
          <p:cNvPr id="25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13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pic>
        <p:nvPicPr>
          <p:cNvPr id="1026" name="Picture 2" descr="exem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643050"/>
            <a:ext cx="76438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107504" y="1052736"/>
            <a:ext cx="8928992" cy="576064"/>
            <a:chOff x="107504" y="425754"/>
            <a:chExt cx="8928992" cy="513517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41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Représantation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PAC de </a:t>
              </a:r>
              <a:r>
                <a:rPr lang="en-US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l’application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388424" y="6309320"/>
            <a:ext cx="688731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7"/>
          <p:cNvSpPr txBox="1">
            <a:spLocks noChangeArrowheads="1"/>
          </p:cNvSpPr>
          <p:nvPr/>
        </p:nvSpPr>
        <p:spPr>
          <a:xfrm>
            <a:off x="2229958" y="2495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15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11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pic>
        <p:nvPicPr>
          <p:cNvPr id="2050" name="Picture 2" descr="archi_exemp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2500306"/>
            <a:ext cx="6000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8125"/>
            <a:ext cx="9144000" cy="709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3861048"/>
            <a:ext cx="389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		INTRODUCTION</a:t>
            </a:r>
            <a:endParaRPr lang="fr-FR" sz="2400" b="1" dirty="0">
              <a:solidFill>
                <a:srgbClr val="0070C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101307" y="3248399"/>
            <a:ext cx="3895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70C0"/>
                </a:solidFill>
                <a:latin typeface="Helvetica"/>
                <a:cs typeface="Helvetica"/>
              </a:rPr>
              <a:t>1.</a:t>
            </a:r>
            <a:endParaRPr lang="fr-FR" sz="4400" dirty="0">
              <a:solidFill>
                <a:srgbClr val="0070C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5"/>
          <p:cNvGrpSpPr/>
          <p:nvPr/>
        </p:nvGrpSpPr>
        <p:grpSpPr>
          <a:xfrm>
            <a:off x="467544" y="6041132"/>
            <a:ext cx="8141686" cy="484212"/>
            <a:chOff x="467544" y="5753100"/>
            <a:chExt cx="8141686" cy="484212"/>
          </a:xfrm>
        </p:grpSpPr>
        <p:cxnSp>
          <p:nvCxnSpPr>
            <p:cNvPr id="56" name="Straight Connector 38"/>
            <p:cNvCxnSpPr/>
            <p:nvPr/>
          </p:nvCxnSpPr>
          <p:spPr>
            <a:xfrm>
              <a:off x="467544" y="6237312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c 56"/>
            <p:cNvSpPr/>
            <p:nvPr/>
          </p:nvSpPr>
          <p:spPr>
            <a:xfrm flipV="1">
              <a:off x="8100392" y="5753100"/>
              <a:ext cx="508838" cy="484212"/>
            </a:xfrm>
            <a:prstGeom prst="arc">
              <a:avLst>
                <a:gd name="adj1" fmla="val 16596668"/>
                <a:gd name="adj2" fmla="val 21484789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8" name="TextBox 26"/>
          <p:cNvSpPr txBox="1"/>
          <p:nvPr/>
        </p:nvSpPr>
        <p:spPr>
          <a:xfrm>
            <a:off x="3275856" y="980728"/>
            <a:ext cx="177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+mj-lt"/>
              </a:rPr>
              <a:t>Conclusion</a:t>
            </a:r>
            <a:endParaRPr lang="fr-FR" sz="2800" dirty="0">
              <a:latin typeface="+mj-lt"/>
            </a:endParaRPr>
          </a:p>
        </p:txBody>
      </p:sp>
      <p:grpSp>
        <p:nvGrpSpPr>
          <p:cNvPr id="60" name="Group 3"/>
          <p:cNvGrpSpPr>
            <a:grpSpLocks/>
          </p:cNvGrpSpPr>
          <p:nvPr/>
        </p:nvGrpSpPr>
        <p:grpSpPr bwMode="auto">
          <a:xfrm>
            <a:off x="2051720" y="2276872"/>
            <a:ext cx="4608512" cy="2230727"/>
            <a:chOff x="624" y="777"/>
            <a:chExt cx="4283" cy="821"/>
          </a:xfrm>
        </p:grpSpPr>
        <p:sp>
          <p:nvSpPr>
            <p:cNvPr id="61" name="AutoShape 4"/>
            <p:cNvSpPr>
              <a:spLocks noChangeArrowheads="1"/>
            </p:cNvSpPr>
            <p:nvPr/>
          </p:nvSpPr>
          <p:spPr bwMode="gray">
            <a:xfrm>
              <a:off x="624" y="777"/>
              <a:ext cx="4283" cy="82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defRPr/>
              </a:pPr>
              <a:r>
                <a:rPr lang="en-US" sz="1600" b="1" kern="0" dirty="0" smtClean="0">
                  <a:solidFill>
                    <a:srgbClr val="000000"/>
                  </a:solidFill>
                </a:rPr>
                <a:t>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gray">
            <a:xfrm>
              <a:off x="1945" y="1332"/>
              <a:ext cx="2883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fr-FR" dirty="0" smtClean="0">
                  <a:solidFill>
                    <a:srgbClr val="0000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Calibri" pitchFamily="34" charset="0"/>
                </a:rPr>
                <a:t>.</a:t>
              </a:r>
              <a:endParaRPr lang="fr-FR" dirty="0">
                <a:solidFill>
                  <a:srgbClr val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8" name="ZoneTexte 2"/>
          <p:cNvSpPr txBox="1"/>
          <p:nvPr/>
        </p:nvSpPr>
        <p:spPr>
          <a:xfrm>
            <a:off x="5663509" y="1933580"/>
            <a:ext cx="327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39752" y="32849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right tool for the right job!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7" name="Picture 24" descr="Halo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0"/>
            <a:ext cx="833437" cy="6699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</p:pic>
      <p:pic>
        <p:nvPicPr>
          <p:cNvPr id="18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1091686" cy="86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62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Definition : Agent 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501090" y="6237312"/>
            <a:ext cx="576065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40573" y="1658490"/>
            <a:ext cx="803195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+mj-lt"/>
              </a:rPr>
              <a:t>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1472" y="1844824"/>
            <a:ext cx="74295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Système  mécanique, biologique ou logiciel qui interagit avec son environnement.</a:t>
            </a:r>
          </a:p>
          <a:p>
            <a:pPr indent="177800"/>
            <a:endParaRPr lang="fr-FR" sz="1400" b="1" dirty="0">
              <a:latin typeface="+mj-lt"/>
              <a:cs typeface="Times New Roman" pitchFamily="18" charset="0"/>
            </a:endParaRPr>
          </a:p>
          <a:p>
            <a:pPr indent="177800"/>
            <a:r>
              <a:rPr lang="fr-FR" sz="1400" b="1" dirty="0" smtClean="0">
                <a:latin typeface="+mj-lt"/>
                <a:cs typeface="Times New Roman" pitchFamily="18" charset="0"/>
              </a:rPr>
              <a:t>Par exemple : </a:t>
            </a: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r>
              <a:rPr lang="fr-FR" sz="1400" b="1" dirty="0" smtClean="0">
                <a:latin typeface="+mj-lt"/>
                <a:cs typeface="Times New Roman" pitchFamily="18" charset="0"/>
              </a:rPr>
              <a:t> Agent mécanique  :    Les imprimante. </a:t>
            </a:r>
          </a:p>
          <a:p>
            <a:pPr indent="177800"/>
            <a:r>
              <a:rPr lang="fr-FR" sz="1400" b="1" dirty="0" smtClean="0">
                <a:latin typeface="+mj-lt"/>
                <a:cs typeface="Times New Roman" pitchFamily="18" charset="0"/>
              </a:rPr>
              <a:t> Agents  biologiques  : Les animaux, les plantes et les humains</a:t>
            </a:r>
          </a:p>
          <a:p>
            <a:pPr indent="177800"/>
            <a:r>
              <a:rPr lang="fr-FR" sz="1400" b="1" dirty="0" smtClean="0">
                <a:latin typeface="+mj-lt"/>
                <a:cs typeface="Times New Roman" pitchFamily="18" charset="0"/>
              </a:rPr>
              <a:t> Agent mécanique  :     Les programmes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15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Propriétés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de l’ Agent 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501090" y="6237312"/>
            <a:ext cx="576065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179513" y="1658490"/>
            <a:ext cx="8321578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15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06585" y="1772816"/>
            <a:ext cx="1714512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fr-FR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Réactivité</a:t>
            </a:r>
            <a:endParaRPr lang="fr-FR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pic>
        <p:nvPicPr>
          <p:cNvPr id="18" name="Picture 28" descr="C:\Users\Malal\Desktop\flech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2145174" y="1772816"/>
            <a:ext cx="338594" cy="3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594688" y="1772816"/>
            <a:ext cx="5771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+mj-lt"/>
                <a:cs typeface="Times New Roman" pitchFamily="18" charset="0"/>
              </a:rPr>
              <a:t>Percevoir l’environnement et répondre, en temps réel, aux changements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7208" y="2924944"/>
            <a:ext cx="1714512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fr-FR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Sociabilité</a:t>
            </a:r>
            <a:endParaRPr lang="fr-FR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pic>
        <p:nvPicPr>
          <p:cNvPr id="25" name="Picture 28" descr="C:\Users\Malal\Desktop\flech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2145174" y="2924944"/>
            <a:ext cx="338594" cy="3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577794" y="2946430"/>
            <a:ext cx="5810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+mj-lt"/>
                <a:cs typeface="Times New Roman" pitchFamily="18" charset="0"/>
              </a:rPr>
              <a:t>Capacité d’interagir avec d’autres agents ou utilisateurs </a:t>
            </a:r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7208" y="2351730"/>
            <a:ext cx="1642504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fr-FR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 activité</a:t>
            </a:r>
            <a:endParaRPr lang="fr-FR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pic>
        <p:nvPicPr>
          <p:cNvPr id="29" name="Picture 28" descr="C:\Users\Malal\Desktop\flech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2145174" y="2338582"/>
            <a:ext cx="338594" cy="3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2602643" y="2340169"/>
            <a:ext cx="4401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+mj-lt"/>
                <a:cs typeface="Times New Roman" pitchFamily="18" charset="0"/>
              </a:rPr>
              <a:t>Capacité de prendre l’initiative / comportement orienté but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3528" y="3645024"/>
            <a:ext cx="1714512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fr-FR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fr-FR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Autonomie</a:t>
            </a:r>
          </a:p>
          <a:p>
            <a:pPr lvl="0" algn="ctr"/>
            <a:endParaRPr lang="fr-FR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pic>
        <p:nvPicPr>
          <p:cNvPr id="33" name="Picture 28" descr="C:\Users\Malal\Desktop\flech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2145174" y="3634726"/>
            <a:ext cx="338594" cy="3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555776" y="3645024"/>
            <a:ext cx="5810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+mj-lt"/>
                <a:cs typeface="Times New Roman" pitchFamily="18" charset="0"/>
              </a:rPr>
              <a:t>Capacité d’agir sans l’intervention humaine directe </a:t>
            </a:r>
          </a:p>
        </p:txBody>
      </p:sp>
    </p:spTree>
    <p:extLst>
      <p:ext uri="{BB962C8B-B14F-4D97-AF65-F5344CB8AC3E}">
        <p14:creationId xmlns:p14="http://schemas.microsoft.com/office/powerpoint/2010/main" xmlns="" val="4813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0" grpId="1"/>
      <p:bldP spid="24" grpId="0" animBg="1"/>
      <p:bldP spid="26" grpId="0"/>
      <p:bldP spid="26" grpId="1"/>
      <p:bldP spid="27" grpId="0" animBg="1"/>
      <p:bldP spid="30" grpId="0"/>
      <p:bldP spid="30" grpId="1"/>
      <p:bldP spid="31" grpId="0" animBg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Cycle de base d’un agent  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501090" y="6237312"/>
            <a:ext cx="576065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40573" y="1658490"/>
            <a:ext cx="8031955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+mj-lt"/>
              </a:rPr>
              <a:t>    </a:t>
            </a: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1026" name="Picture 2" descr="C:\Users\TEMP.SERCAL.001\Desktop\Cap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237" y="1772817"/>
            <a:ext cx="635317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2" y="425754"/>
              <a:ext cx="7003173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Définition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: </a:t>
              </a:r>
              <a:r>
                <a:rPr lang="en-US" sz="2400" b="1" dirty="0" err="1" smtClean="0">
                  <a:solidFill>
                    <a:srgbClr val="224F78"/>
                  </a:solidFill>
                  <a:latin typeface="Garamond" pitchFamily="18" charset="0"/>
                </a:rPr>
                <a:t>Sytstéme</a:t>
              </a:r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 Multi-Agents(SMA) 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501090" y="6237312"/>
            <a:ext cx="576065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40573" y="1658490"/>
            <a:ext cx="803195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15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sp>
        <p:nvSpPr>
          <p:cNvPr id="16" name="Accolade ouvrante 38"/>
          <p:cNvSpPr/>
          <p:nvPr/>
        </p:nvSpPr>
        <p:spPr>
          <a:xfrm>
            <a:off x="2211126" y="1998530"/>
            <a:ext cx="432048" cy="71039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643174" y="1844824"/>
            <a:ext cx="5457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Combinaison de plusieurs agents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Interagissent dans un environnement commun</a:t>
            </a: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4" name="ZoneTexte 43"/>
          <p:cNvSpPr txBox="1"/>
          <p:nvPr/>
        </p:nvSpPr>
        <p:spPr>
          <a:xfrm>
            <a:off x="1087224" y="2132856"/>
            <a:ext cx="587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SMA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175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Conception d’un SMA 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501090" y="6237312"/>
            <a:ext cx="576065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40573" y="1658490"/>
            <a:ext cx="803195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9000"/>
              </a:schemeClr>
            </a:solidFill>
          </a:ln>
          <a:effectLst>
            <a:outerShdw blurRad="546100" sx="101000" sy="101000" algn="ctr" rotWithShape="0">
              <a:schemeClr val="bg1">
                <a:lumMod val="50000"/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1472" y="1785926"/>
            <a:ext cx="74295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fr-FR" sz="1400" dirty="0" smtClean="0"/>
              <a:t>Un modèle de SMA </a:t>
            </a:r>
          </a:p>
          <a:p>
            <a:pPr indent="177800"/>
            <a:endParaRPr lang="fr-FR" sz="1400" dirty="0" smtClean="0"/>
          </a:p>
          <a:p>
            <a:pPr indent="177800"/>
            <a:r>
              <a:rPr lang="fr-FR" sz="1400" dirty="0" smtClean="0"/>
              <a:t>       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Le modèle de chacun des agents qui vont entrer en action (niveau microscopique)</a:t>
            </a:r>
          </a:p>
          <a:p>
            <a:pPr indent="177800"/>
            <a:r>
              <a:rPr lang="fr-FR" sz="1400" b="1" dirty="0" smtClean="0">
                <a:latin typeface="+mj-lt"/>
                <a:cs typeface="Times New Roman" pitchFamily="18" charset="0"/>
              </a:rPr>
              <a:t> </a:t>
            </a:r>
          </a:p>
          <a:p>
            <a:pPr indent="177800"/>
            <a:r>
              <a:rPr lang="fr-FR" sz="1400" b="1" dirty="0" smtClean="0">
                <a:latin typeface="+mj-lt"/>
                <a:cs typeface="Times New Roman" pitchFamily="18" charset="0"/>
              </a:rPr>
              <a:t>       Définir leur environnement et leurs interactions (niveau macroscopique) </a:t>
            </a: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r>
              <a:rPr lang="fr-FR" sz="1400" b="1" dirty="0" smtClean="0">
                <a:latin typeface="+mj-lt"/>
                <a:cs typeface="Times New Roman" pitchFamily="18" charset="0"/>
              </a:rPr>
              <a:t>        Définir les organisations sociales (niveau macro) qui les structurent.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15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  <p:pic>
        <p:nvPicPr>
          <p:cNvPr id="16" name="Picture 28" descr="C:\Users\Malal\Desktop\flech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720698" y="2285991"/>
            <a:ext cx="207964" cy="2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8" descr="C:\Users\Malal\Desktop\flech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714348" y="2694528"/>
            <a:ext cx="214314" cy="23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 descr="C:\Users\Malal\Desktop\flech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726818" y="3071810"/>
            <a:ext cx="19594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0" y="980728"/>
            <a:ext cx="8928992" cy="461665"/>
            <a:chOff x="107504" y="425754"/>
            <a:chExt cx="8928992" cy="606959"/>
          </a:xfrm>
        </p:grpSpPr>
        <p:sp>
          <p:nvSpPr>
            <p:cNvPr id="21" name="Arrondir un rectangle avec un coin diagonal 20"/>
            <p:cNvSpPr/>
            <p:nvPr/>
          </p:nvSpPr>
          <p:spPr>
            <a:xfrm>
              <a:off x="107504" y="446537"/>
              <a:ext cx="8928992" cy="49273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2413" y="425754"/>
              <a:ext cx="5058452" cy="60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4F78"/>
                  </a:solidFill>
                  <a:latin typeface="Garamond" pitchFamily="18" charset="0"/>
                </a:rPr>
                <a:t>Discipline du SMA    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8501090" y="6237312"/>
            <a:ext cx="576065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56" name="Rectangle 7"/>
          <p:cNvSpPr txBox="1">
            <a:spLocks noChangeArrowheads="1"/>
          </p:cNvSpPr>
          <p:nvPr/>
        </p:nvSpPr>
        <p:spPr>
          <a:xfrm>
            <a:off x="6339112" y="71661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500" smtClean="0">
              <a:solidFill>
                <a:prstClr val="black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</a:pPr>
            <a:endParaRPr lang="en-US" sz="15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142214" y="1553070"/>
            <a:ext cx="5678258" cy="9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956797" y="49249"/>
            <a:ext cx="1621962" cy="4517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fr-FR" sz="1500" dirty="0" smtClean="0">
              <a:latin typeface="Agency FB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15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2643174" y="2546320"/>
            <a:ext cx="5762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indent="177800"/>
            <a:endParaRPr lang="fr-FR" sz="1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 descr="C:\Users\YOUSSEF\Desktop\Insitut-Gali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91686" cy="86409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85926"/>
            <a:ext cx="6819920" cy="43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C:\Documents and Settings\Administrator\Desktop\200px-Collabo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75" y="71661"/>
            <a:ext cx="1498594" cy="79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6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591</Words>
  <Application>Microsoft Office PowerPoint</Application>
  <PresentationFormat>Affichage à l'écran (4:3)</PresentationFormat>
  <Paragraphs>276</Paragraphs>
  <Slides>30</Slides>
  <Notes>30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YOUSSEF</dc:creator>
  <cp:lastModifiedBy>YOUSSEF</cp:lastModifiedBy>
  <cp:revision>487</cp:revision>
  <dcterms:created xsi:type="dcterms:W3CDTF">2014-02-04T21:38:43Z</dcterms:created>
  <dcterms:modified xsi:type="dcterms:W3CDTF">2015-03-20T02:55:58Z</dcterms:modified>
</cp:coreProperties>
</file>